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9" name="Shape 59"/>
        <p:cNvGrpSpPr/>
        <p:nvPr/>
      </p:nvGrpSpPr>
      <p:grpSpPr>
        <a:xfrm>
          <a:off x="0" y="0"/>
          <a:ext cx="0" cy="0"/>
          <a:chOff x="0" y="0"/>
          <a:chExt cx="0" cy="0"/>
        </a:xfrm>
      </p:grpSpPr>
      <p:grpSp>
        <p:nvGrpSpPr>
          <p:cNvPr id="60" name="Shape 60"/>
          <p:cNvGrpSpPr/>
          <p:nvPr/>
        </p:nvGrpSpPr>
        <p:grpSpPr>
          <a:xfrm>
            <a:off x="6098378" y="5"/>
            <a:ext cx="3045625" cy="2030570"/>
            <a:chOff x="6098378" y="5"/>
            <a:chExt cx="3045625" cy="2030570"/>
          </a:xfrm>
        </p:grpSpPr>
        <p:sp>
          <p:nvSpPr>
            <p:cNvPr id="61" name="Shape 6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7" name="Shape 6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77" name="Shape 7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8" name="Shape 78"/>
        <p:cNvGrpSpPr/>
        <p:nvPr/>
      </p:nvGrpSpPr>
      <p:grpSpPr>
        <a:xfrm>
          <a:off x="0" y="0"/>
          <a:ext cx="0" cy="0"/>
          <a:chOff x="0" y="0"/>
          <a:chExt cx="0" cy="0"/>
        </a:xfrm>
      </p:grpSpPr>
      <p:grpSp>
        <p:nvGrpSpPr>
          <p:cNvPr id="79" name="Shape 79"/>
          <p:cNvGrpSpPr/>
          <p:nvPr/>
        </p:nvGrpSpPr>
        <p:grpSpPr>
          <a:xfrm>
            <a:off x="0" y="3903669"/>
            <a:ext cx="9144000" cy="1239925"/>
            <a:chOff x="0" y="3903669"/>
            <a:chExt cx="9144000" cy="1239925"/>
          </a:xfrm>
        </p:grpSpPr>
        <p:sp>
          <p:nvSpPr>
            <p:cNvPr id="80" name="Shape 8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5" name="Shape 8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Shape 8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7" name="Shape 8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8" name="Shape 88"/>
        <p:cNvGrpSpPr/>
        <p:nvPr/>
      </p:nvGrpSpPr>
      <p:grpSpPr>
        <a:xfrm>
          <a:off x="0" y="0"/>
          <a:ext cx="0" cy="0"/>
          <a:chOff x="0" y="0"/>
          <a:chExt cx="0" cy="0"/>
        </a:xfrm>
      </p:grpSpPr>
      <p:sp>
        <p:nvSpPr>
          <p:cNvPr id="89" name="Shape 8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Shape 9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Shape 9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Shape 9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Shape 9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Shape 9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6" name="Shape 96"/>
        <p:cNvGrpSpPr/>
        <p:nvPr/>
      </p:nvGrpSpPr>
      <p:grpSpPr>
        <a:xfrm>
          <a:off x="0" y="0"/>
          <a:ext cx="0" cy="0"/>
          <a:chOff x="0" y="0"/>
          <a:chExt cx="0" cy="0"/>
        </a:xfrm>
      </p:grpSpPr>
      <p:sp>
        <p:nvSpPr>
          <p:cNvPr id="97" name="Shape 9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Shape 9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9" name="Shape 9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100" name="Shape 100"/>
        <p:cNvGrpSpPr/>
        <p:nvPr/>
      </p:nvGrpSpPr>
      <p:grpSpPr>
        <a:xfrm>
          <a:off x="0" y="0"/>
          <a:ext cx="0" cy="0"/>
          <a:chOff x="0" y="0"/>
          <a:chExt cx="0" cy="0"/>
        </a:xfrm>
      </p:grpSpPr>
      <p:grpSp>
        <p:nvGrpSpPr>
          <p:cNvPr id="101" name="Shape 101"/>
          <p:cNvGrpSpPr/>
          <p:nvPr/>
        </p:nvGrpSpPr>
        <p:grpSpPr>
          <a:xfrm>
            <a:off x="6098378" y="5"/>
            <a:ext cx="3045625" cy="2030570"/>
            <a:chOff x="6098378" y="5"/>
            <a:chExt cx="3045625" cy="2030570"/>
          </a:xfrm>
        </p:grpSpPr>
        <p:sp>
          <p:nvSpPr>
            <p:cNvPr id="102" name="Shape 10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 name="Shape 10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8" name="Shape 10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9" name="Shape 109"/>
        <p:cNvGrpSpPr/>
        <p:nvPr/>
      </p:nvGrpSpPr>
      <p:grpSpPr>
        <a:xfrm>
          <a:off x="0" y="0"/>
          <a:ext cx="0" cy="0"/>
          <a:chOff x="0" y="0"/>
          <a:chExt cx="0" cy="0"/>
        </a:xfrm>
      </p:grpSpPr>
      <p:sp>
        <p:nvSpPr>
          <p:cNvPr id="110" name="Shape 1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1" name="Shape 1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2" name="Shape 11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Shape 11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Shape 11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15" name="Shape 1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6" name="Shape 116"/>
        <p:cNvGrpSpPr/>
        <p:nvPr/>
      </p:nvGrpSpPr>
      <p:grpSpPr>
        <a:xfrm>
          <a:off x="0" y="0"/>
          <a:ext cx="0" cy="0"/>
          <a:chOff x="0" y="0"/>
          <a:chExt cx="0" cy="0"/>
        </a:xfrm>
      </p:grpSpPr>
      <p:sp>
        <p:nvSpPr>
          <p:cNvPr id="117" name="Shape 11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18" name="Shape 1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Shape 120"/>
          <p:cNvGrpSpPr/>
          <p:nvPr/>
        </p:nvGrpSpPr>
        <p:grpSpPr>
          <a:xfrm>
            <a:off x="6098378" y="5"/>
            <a:ext cx="3045625" cy="2030570"/>
            <a:chOff x="6098378" y="5"/>
            <a:chExt cx="3045625" cy="2030570"/>
          </a:xfrm>
        </p:grpSpPr>
        <p:sp>
          <p:nvSpPr>
            <p:cNvPr id="121" name="Shape 1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6" name="Shape 126"/>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27" name="Shape 12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28" name="Shape 1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Shape 1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7" name="Shape 5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8" name="Shape 5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ja"/>
              <a:t>機能仕様書</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06925" y="0"/>
            <a:ext cx="10404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キャラクターについて　〜キャラの種類・組み合わせ</a:t>
            </a:r>
            <a:endParaRPr/>
          </a:p>
        </p:txBody>
      </p:sp>
      <p:sp>
        <p:nvSpPr>
          <p:cNvPr id="206" name="Shape 206"/>
          <p:cNvSpPr txBox="1"/>
          <p:nvPr>
            <p:ph idx="1" type="body"/>
          </p:nvPr>
        </p:nvSpPr>
        <p:spPr>
          <a:xfrm>
            <a:off x="311700" y="663000"/>
            <a:ext cx="8520600" cy="3578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キャラクター（職業）は全部で４つ（ver 1.1.0時点)である。</a:t>
            </a:r>
            <a:endParaRPr/>
          </a:p>
          <a:p>
            <a:pPr indent="0" lvl="0" marL="0">
              <a:spcBef>
                <a:spcPts val="1600"/>
              </a:spcBef>
              <a:spcAft>
                <a:spcPts val="0"/>
              </a:spcAft>
              <a:buNone/>
            </a:pPr>
            <a:r>
              <a:rPr lang="ja"/>
              <a:t>戦士、魔法使い、信者、賢人（仮称）とし</a:t>
            </a:r>
            <a:endParaRPr/>
          </a:p>
          <a:p>
            <a:pPr indent="0" lvl="0" marL="0">
              <a:spcBef>
                <a:spcPts val="1600"/>
              </a:spcBef>
              <a:spcAft>
                <a:spcPts val="0"/>
              </a:spcAft>
              <a:buNone/>
            </a:pPr>
            <a:r>
              <a:rPr lang="ja"/>
              <a:t>勇者＋上記のキャラクタ（好きな組み合わせ）３人という図になる。</a:t>
            </a:r>
            <a:endParaRPr/>
          </a:p>
          <a:p>
            <a:pPr indent="0" lvl="0" marL="0">
              <a:spcBef>
                <a:spcPts val="1600"/>
              </a:spcBef>
              <a:spcAft>
                <a:spcPts val="0"/>
              </a:spcAft>
              <a:buNone/>
            </a:pPr>
            <a:r>
              <a:rPr lang="ja"/>
              <a:t>また、同じキャラクタも編成可能とし、勇者＋戦士＋戦士＋戦士</a:t>
            </a:r>
            <a:endParaRPr/>
          </a:p>
          <a:p>
            <a:pPr indent="0" lvl="0" marL="0">
              <a:spcBef>
                <a:spcPts val="1600"/>
              </a:spcBef>
              <a:spcAft>
                <a:spcPts val="0"/>
              </a:spcAft>
              <a:buNone/>
            </a:pPr>
            <a:r>
              <a:rPr lang="ja"/>
              <a:t>と言うような組み合わせもある。</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268925" y="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キャラクターについて　〜雇用方法</a:t>
            </a:r>
            <a:endParaRPr/>
          </a:p>
        </p:txBody>
      </p:sp>
      <p:sp>
        <p:nvSpPr>
          <p:cNvPr id="212" name="Shape 21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キャラクタがパーティー（以下PT)に加わる条件として</a:t>
            </a:r>
            <a:endParaRPr/>
          </a:p>
          <a:p>
            <a:pPr indent="0" lvl="0" marL="0">
              <a:spcBef>
                <a:spcPts val="1600"/>
              </a:spcBef>
              <a:spcAft>
                <a:spcPts val="0"/>
              </a:spcAft>
              <a:buNone/>
            </a:pPr>
            <a:r>
              <a:rPr lang="ja"/>
              <a:t>・村/町で雇用する（ランダムイベント）</a:t>
            </a:r>
            <a:endParaRPr/>
          </a:p>
          <a:p>
            <a:pPr indent="0" lvl="0" marL="0">
              <a:spcBef>
                <a:spcPts val="1600"/>
              </a:spcBef>
              <a:spcAft>
                <a:spcPts val="0"/>
              </a:spcAft>
              <a:buNone/>
            </a:pPr>
            <a:r>
              <a:rPr lang="ja"/>
              <a:t>のみである。</a:t>
            </a:r>
            <a:endParaRPr/>
          </a:p>
          <a:p>
            <a:pPr indent="0" lvl="0" marL="0">
              <a:spcBef>
                <a:spcPts val="1600"/>
              </a:spcBef>
              <a:spcAft>
                <a:spcPts val="0"/>
              </a:spcAft>
              <a:buNone/>
            </a:pPr>
            <a:r>
              <a:rPr lang="ja"/>
              <a:t>また、上記ランダムイベントは以下の条件を満たしている場合のみ発生する</a:t>
            </a:r>
            <a:endParaRPr/>
          </a:p>
          <a:p>
            <a:pPr indent="0" lvl="0" marL="0">
              <a:spcBef>
                <a:spcPts val="1600"/>
              </a:spcBef>
              <a:spcAft>
                <a:spcPts val="0"/>
              </a:spcAft>
              <a:buNone/>
            </a:pPr>
            <a:r>
              <a:rPr lang="ja"/>
              <a:t>・勇者を除いたPTが３人以下である時</a:t>
            </a:r>
            <a:endParaRPr/>
          </a:p>
          <a:p>
            <a:pPr indent="0" lvl="0" marL="0">
              <a:spcBef>
                <a:spcPts val="1600"/>
              </a:spcBef>
              <a:spcAft>
                <a:spcPts val="0"/>
              </a:spcAft>
              <a:buNone/>
            </a:pPr>
            <a:r>
              <a:rPr lang="ja"/>
              <a:t>・雇用金額を超える金額を持っている時</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キャラクターについて　〜経験値テーブル</a:t>
            </a:r>
            <a:endParaRPr/>
          </a:p>
        </p:txBody>
      </p:sp>
      <p:sp>
        <p:nvSpPr>
          <p:cNvPr id="218" name="Shape 218"/>
          <p:cNvSpPr txBox="1"/>
          <p:nvPr>
            <p:ph idx="1" type="body"/>
          </p:nvPr>
        </p:nvSpPr>
        <p:spPr>
          <a:xfrm>
            <a:off x="311700" y="748525"/>
            <a:ext cx="8520600" cy="382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経験値テーブルに関して、先天的経験値テーブル、後天的経験値テーブルが存在する。そしてどちらも3〜4つ程経験値テーブルに種類があり　キャラクタが生成される際にランダムに先天的、後天的テーブルが１枚ずつ選ばれ、そのキャラクターが死亡するまでそのテーブルは保持される。</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0"/>
            <a:ext cx="87777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キャラクターについて　〜先天的強化について①</a:t>
            </a:r>
            <a:endParaRPr/>
          </a:p>
        </p:txBody>
      </p:sp>
      <p:sp>
        <p:nvSpPr>
          <p:cNvPr id="224" name="Shape 224"/>
          <p:cNvSpPr txBox="1"/>
          <p:nvPr>
            <p:ph idx="1" type="body"/>
          </p:nvPr>
        </p:nvSpPr>
        <p:spPr>
          <a:xfrm>
            <a:off x="311700" y="748525"/>
            <a:ext cx="8520600" cy="382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前項で”同キャラの編成が可能”と記述した件に関して。</a:t>
            </a:r>
            <a:endParaRPr/>
          </a:p>
          <a:p>
            <a:pPr indent="0" lvl="0" marL="0">
              <a:spcBef>
                <a:spcPts val="1600"/>
              </a:spcBef>
              <a:spcAft>
                <a:spcPts val="0"/>
              </a:spcAft>
              <a:buNone/>
            </a:pPr>
            <a:r>
              <a:rPr lang="ja"/>
              <a:t>同キャラを編成した際のレベルアップは後天的は各キャラ毎で良いが先天的強化に関しては特殊な動きを行う。</a:t>
            </a:r>
            <a:endParaRPr/>
          </a:p>
          <a:p>
            <a:pPr indent="0" lvl="0" marL="0">
              <a:spcBef>
                <a:spcPts val="1600"/>
              </a:spcBef>
              <a:spcAft>
                <a:spcPts val="0"/>
              </a:spcAft>
              <a:buNone/>
            </a:pPr>
            <a:r>
              <a:rPr lang="ja"/>
              <a:t>まず　　　　戦士　　　＋　　戦士　　　＋　　戦士　を例にとる</a:t>
            </a:r>
            <a:endParaRPr/>
          </a:p>
          <a:p>
            <a:pPr indent="0" lvl="0" marL="0">
              <a:spcBef>
                <a:spcPts val="1600"/>
              </a:spcBef>
              <a:spcAft>
                <a:spcPts val="0"/>
              </a:spcAft>
              <a:buNone/>
            </a:pPr>
            <a:r>
              <a:rPr lang="ja"/>
              <a:t>初回　　　　 １＋０　　　　　１＋０　　　　　１＋０</a:t>
            </a:r>
            <a:endParaRPr/>
          </a:p>
          <a:p>
            <a:pPr indent="0" lvl="0" marL="0">
              <a:spcBef>
                <a:spcPts val="1600"/>
              </a:spcBef>
              <a:spcAft>
                <a:spcPts val="0"/>
              </a:spcAft>
              <a:buNone/>
            </a:pPr>
            <a:r>
              <a:rPr lang="ja"/>
              <a:t>後LVUp　　　２＋０　　　　　４＋０　　　　　３＋０　　&lt;–各キャラ個別</a:t>
            </a:r>
            <a:endParaRPr/>
          </a:p>
          <a:p>
            <a:pPr indent="0" lvl="0" marL="0">
              <a:spcBef>
                <a:spcPts val="1600"/>
              </a:spcBef>
              <a:spcAft>
                <a:spcPts val="0"/>
              </a:spcAft>
              <a:buNone/>
            </a:pPr>
            <a:r>
              <a:rPr lang="ja"/>
              <a:t>先天LVUp　　１＋１　　　　　１＋３　　　　　１＋４　　&lt;-一見個別</a:t>
            </a:r>
            <a:endParaRPr/>
          </a:p>
          <a:p>
            <a:pPr indent="0" lvl="0" marL="0">
              <a:spcBef>
                <a:spcPts val="1600"/>
              </a:spcBef>
              <a:spcAft>
                <a:spcPts val="0"/>
              </a:spcAft>
              <a:buNone/>
            </a:pPr>
            <a:r>
              <a:rPr lang="ja"/>
              <a:t>次ページ解説</a:t>
            </a:r>
            <a:endParaRPr/>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96250" y="0"/>
            <a:ext cx="88323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キャラクターについて　〜先天的強化について②</a:t>
            </a:r>
            <a:endParaRPr/>
          </a:p>
        </p:txBody>
      </p:sp>
      <p:sp>
        <p:nvSpPr>
          <p:cNvPr id="230" name="Shape 230"/>
          <p:cNvSpPr txBox="1"/>
          <p:nvPr>
            <p:ph idx="1" type="body"/>
          </p:nvPr>
        </p:nvSpPr>
        <p:spPr>
          <a:xfrm>
            <a:off x="311700" y="695075"/>
            <a:ext cx="8520600" cy="387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先天的レベルは　”各職業毎”　に纏められる。</a:t>
            </a:r>
            <a:endParaRPr/>
          </a:p>
          <a:p>
            <a:pPr indent="0" lvl="0" marL="0">
              <a:spcBef>
                <a:spcPts val="1600"/>
              </a:spcBef>
              <a:spcAft>
                <a:spcPts val="0"/>
              </a:spcAft>
              <a:buNone/>
            </a:pPr>
            <a:r>
              <a:rPr lang="ja"/>
              <a:t>戦士1　＋　戦士2　＋　戦士3　</a:t>
            </a:r>
            <a:endParaRPr/>
          </a:p>
          <a:p>
            <a:pPr indent="0" lvl="0" marL="0">
              <a:spcBef>
                <a:spcPts val="1600"/>
              </a:spcBef>
              <a:spcAft>
                <a:spcPts val="0"/>
              </a:spcAft>
              <a:buNone/>
            </a:pPr>
            <a:r>
              <a:rPr lang="ja"/>
              <a:t>１　　＋　３　　＋　　４　（先天的のみ表示）</a:t>
            </a:r>
            <a:endParaRPr/>
          </a:p>
          <a:p>
            <a:pPr indent="0" lvl="0" marL="0">
              <a:spcBef>
                <a:spcPts val="1600"/>
              </a:spcBef>
              <a:spcAft>
                <a:spcPts val="0"/>
              </a:spcAft>
              <a:buNone/>
            </a:pPr>
            <a:r>
              <a:rPr lang="ja"/>
              <a:t>上記の場合、”</a:t>
            </a:r>
            <a:r>
              <a:rPr lang="ja">
                <a:solidFill>
                  <a:srgbClr val="FF0000"/>
                </a:solidFill>
              </a:rPr>
              <a:t>代が変わる</a:t>
            </a:r>
            <a:r>
              <a:rPr lang="ja">
                <a:solidFill>
                  <a:srgbClr val="000000"/>
                </a:solidFill>
              </a:rPr>
              <a:t>”時、最も高いレベル以外のレベルに</a:t>
            </a:r>
            <a:endParaRPr>
              <a:solidFill>
                <a:srgbClr val="000000"/>
              </a:solidFill>
            </a:endParaRPr>
          </a:p>
          <a:p>
            <a:pPr indent="0" lvl="0" marL="0">
              <a:spcBef>
                <a:spcPts val="1600"/>
              </a:spcBef>
              <a:spcAft>
                <a:spcPts val="0"/>
              </a:spcAft>
              <a:buNone/>
            </a:pPr>
            <a:r>
              <a:rPr lang="ja">
                <a:solidFill>
                  <a:srgbClr val="000000"/>
                </a:solidFill>
              </a:rPr>
              <a:t>かかったポイントを返還する。</a:t>
            </a:r>
            <a:endParaRPr>
              <a:solidFill>
                <a:srgbClr val="000000"/>
              </a:solidFill>
            </a:endParaRPr>
          </a:p>
          <a:p>
            <a:pPr indent="0" lvl="0" marL="0">
              <a:spcBef>
                <a:spcPts val="1600"/>
              </a:spcBef>
              <a:spcAft>
                <a:spcPts val="0"/>
              </a:spcAft>
              <a:buNone/>
            </a:pPr>
            <a:r>
              <a:rPr lang="ja">
                <a:solidFill>
                  <a:srgbClr val="000000"/>
                </a:solidFill>
              </a:rPr>
              <a:t>この場合戦士３の先天的レベルを次代に引き継ぎ</a:t>
            </a:r>
            <a:endParaRPr>
              <a:solidFill>
                <a:srgbClr val="000000"/>
              </a:solidFill>
            </a:endParaRPr>
          </a:p>
          <a:p>
            <a:pPr indent="0" lvl="0" marL="0">
              <a:spcBef>
                <a:spcPts val="1600"/>
              </a:spcBef>
              <a:spcAft>
                <a:spcPts val="1600"/>
              </a:spcAft>
              <a:buNone/>
            </a:pPr>
            <a:r>
              <a:rPr lang="ja">
                <a:solidFill>
                  <a:srgbClr val="000000"/>
                </a:solidFill>
              </a:rPr>
              <a:t>戦士１と２の先天的レベル上げに掛かったポイント分を返還する。</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ja"/>
              <a:t>勇者さん、</a:t>
            </a:r>
            <a:endParaRPr/>
          </a:p>
          <a:p>
            <a:pPr indent="0" lvl="0" marL="0" rtl="0">
              <a:spcBef>
                <a:spcPts val="0"/>
              </a:spcBef>
              <a:spcAft>
                <a:spcPts val="0"/>
              </a:spcAft>
              <a:buNone/>
            </a:pPr>
            <a:r>
              <a:rPr lang="ja"/>
              <a:t>また死んだんですかぁ？</a:t>
            </a:r>
            <a:endParaRPr/>
          </a:p>
        </p:txBody>
      </p:sp>
      <p:sp>
        <p:nvSpPr>
          <p:cNvPr id="141" name="Shape 141"/>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〜貴方が死んでも代わりはいるっすよ〜</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4294967295" type="title"/>
          </p:nvPr>
        </p:nvSpPr>
        <p:spPr>
          <a:xfrm>
            <a:off x="265500" y="1205825"/>
            <a:ext cx="4045200" cy="150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タイトル画面</a:t>
            </a:r>
            <a:endParaRPr/>
          </a:p>
        </p:txBody>
      </p:sp>
      <p:pic>
        <p:nvPicPr>
          <p:cNvPr id="147" name="Shape 147"/>
          <p:cNvPicPr preferRelativeResize="0"/>
          <p:nvPr/>
        </p:nvPicPr>
        <p:blipFill>
          <a:blip r:embed="rId3">
            <a:alphaModFix/>
          </a:blip>
          <a:stretch>
            <a:fillRect/>
          </a:stretch>
        </p:blipFill>
        <p:spPr>
          <a:xfrm>
            <a:off x="-12" y="0"/>
            <a:ext cx="2878824" cy="5143500"/>
          </a:xfrm>
          <a:prstGeom prst="rect">
            <a:avLst/>
          </a:prstGeom>
          <a:noFill/>
          <a:ln>
            <a:noFill/>
          </a:ln>
        </p:spPr>
      </p:pic>
      <p:sp>
        <p:nvSpPr>
          <p:cNvPr id="148" name="Shape 148"/>
          <p:cNvSpPr txBox="1"/>
          <p:nvPr>
            <p:ph idx="1" type="body"/>
          </p:nvPr>
        </p:nvSpPr>
        <p:spPr>
          <a:xfrm>
            <a:off x="3050800" y="0"/>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ja"/>
              <a:t>タイトル画面</a:t>
            </a:r>
            <a:endParaRPr/>
          </a:p>
        </p:txBody>
      </p:sp>
      <p:sp>
        <p:nvSpPr>
          <p:cNvPr id="149" name="Shape 149"/>
          <p:cNvSpPr txBox="1"/>
          <p:nvPr/>
        </p:nvSpPr>
        <p:spPr>
          <a:xfrm>
            <a:off x="3050800" y="533250"/>
            <a:ext cx="6093300" cy="125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①</a:t>
            </a:r>
            <a:r>
              <a:rPr lang="ja"/>
              <a:t>タップスタート（仮）の文字を点滅</a:t>
            </a:r>
            <a:endParaRPr/>
          </a:p>
          <a:p>
            <a:pPr indent="0" lvl="0" marL="0">
              <a:spcBef>
                <a:spcPts val="0"/>
              </a:spcBef>
              <a:spcAft>
                <a:spcPts val="0"/>
              </a:spcAft>
              <a:buNone/>
            </a:pPr>
            <a:r>
              <a:rPr lang="ja"/>
              <a:t>②右上オプションボタン（仮）で以下処理</a:t>
            </a:r>
            <a:endParaRPr/>
          </a:p>
          <a:p>
            <a:pPr indent="0" lvl="0" marL="0">
              <a:spcBef>
                <a:spcPts val="0"/>
              </a:spcBef>
              <a:spcAft>
                <a:spcPts val="0"/>
              </a:spcAft>
              <a:buNone/>
            </a:pPr>
            <a:r>
              <a:rPr lang="ja"/>
              <a:t>　１：ポップアップ画面を表示</a:t>
            </a:r>
            <a:endParaRPr/>
          </a:p>
          <a:p>
            <a:pPr indent="0" lvl="0" marL="0">
              <a:spcBef>
                <a:spcPts val="0"/>
              </a:spcBef>
              <a:spcAft>
                <a:spcPts val="0"/>
              </a:spcAft>
              <a:buNone/>
            </a:pPr>
            <a:r>
              <a:rPr lang="ja"/>
              <a:t>　２：ボリューム調整処理</a:t>
            </a:r>
            <a:endParaRPr/>
          </a:p>
          <a:p>
            <a:pPr indent="0" lvl="0" marL="0">
              <a:spcBef>
                <a:spcPts val="0"/>
              </a:spcBef>
              <a:spcAft>
                <a:spcPts val="0"/>
              </a:spcAft>
              <a:buNone/>
            </a:pPr>
            <a:r>
              <a:rPr lang="ja"/>
              <a:t>③オプション以外の部分をタップで以下処理</a:t>
            </a:r>
            <a:endParaRPr/>
          </a:p>
        </p:txBody>
      </p:sp>
      <p:sp>
        <p:nvSpPr>
          <p:cNvPr id="150" name="Shape 150"/>
          <p:cNvSpPr/>
          <p:nvPr/>
        </p:nvSpPr>
        <p:spPr>
          <a:xfrm>
            <a:off x="3954750" y="1791750"/>
            <a:ext cx="1868125" cy="906750"/>
          </a:xfrm>
          <a:prstGeom prst="flowChartDecision">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ja"/>
              <a:t>初回起動</a:t>
            </a:r>
            <a:endParaRPr/>
          </a:p>
        </p:txBody>
      </p:sp>
      <p:cxnSp>
        <p:nvCxnSpPr>
          <p:cNvPr id="151" name="Shape 151"/>
          <p:cNvCxnSpPr>
            <a:stCxn id="150" idx="3"/>
          </p:cNvCxnSpPr>
          <p:nvPr/>
        </p:nvCxnSpPr>
        <p:spPr>
          <a:xfrm>
            <a:off x="5822875" y="2245125"/>
            <a:ext cx="1234500" cy="0"/>
          </a:xfrm>
          <a:prstGeom prst="straightConnector1">
            <a:avLst/>
          </a:prstGeom>
          <a:noFill/>
          <a:ln cap="flat" cmpd="sng" w="9525">
            <a:solidFill>
              <a:schemeClr val="dk2"/>
            </a:solidFill>
            <a:prstDash val="solid"/>
            <a:round/>
            <a:headEnd len="med" w="med" type="none"/>
            <a:tailEnd len="med" w="med" type="none"/>
          </a:ln>
        </p:spPr>
      </p:cxnSp>
      <p:cxnSp>
        <p:nvCxnSpPr>
          <p:cNvPr id="152" name="Shape 152"/>
          <p:cNvCxnSpPr>
            <a:stCxn id="150" idx="2"/>
          </p:cNvCxnSpPr>
          <p:nvPr/>
        </p:nvCxnSpPr>
        <p:spPr>
          <a:xfrm>
            <a:off x="4888813" y="2698500"/>
            <a:ext cx="0" cy="1059600"/>
          </a:xfrm>
          <a:prstGeom prst="straightConnector1">
            <a:avLst/>
          </a:prstGeom>
          <a:noFill/>
          <a:ln cap="flat" cmpd="sng" w="9525">
            <a:solidFill>
              <a:schemeClr val="dk2"/>
            </a:solidFill>
            <a:prstDash val="solid"/>
            <a:round/>
            <a:headEnd len="med" w="med" type="none"/>
            <a:tailEnd len="med" w="med" type="none"/>
          </a:ln>
        </p:spPr>
      </p:cxnSp>
      <p:sp>
        <p:nvSpPr>
          <p:cNvPr id="153" name="Shape 153"/>
          <p:cNvSpPr txBox="1"/>
          <p:nvPr/>
        </p:nvSpPr>
        <p:spPr>
          <a:xfrm>
            <a:off x="4310700" y="2796725"/>
            <a:ext cx="507000" cy="37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Yes</a:t>
            </a:r>
            <a:endParaRPr/>
          </a:p>
        </p:txBody>
      </p:sp>
      <p:sp>
        <p:nvSpPr>
          <p:cNvPr id="154" name="Shape 154"/>
          <p:cNvSpPr txBox="1"/>
          <p:nvPr/>
        </p:nvSpPr>
        <p:spPr>
          <a:xfrm>
            <a:off x="5822875" y="1832738"/>
            <a:ext cx="1299900" cy="37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No</a:t>
            </a:r>
            <a:endParaRPr/>
          </a:p>
        </p:txBody>
      </p:sp>
      <p:sp>
        <p:nvSpPr>
          <p:cNvPr id="155" name="Shape 155"/>
          <p:cNvSpPr txBox="1"/>
          <p:nvPr/>
        </p:nvSpPr>
        <p:spPr>
          <a:xfrm>
            <a:off x="7188475" y="2163100"/>
            <a:ext cx="6292500" cy="7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7090150" y="2097550"/>
            <a:ext cx="1959600" cy="371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ja"/>
              <a:t>ゲームメインへ移行</a:t>
            </a:r>
            <a:endParaRPr/>
          </a:p>
        </p:txBody>
      </p:sp>
      <p:sp>
        <p:nvSpPr>
          <p:cNvPr id="157" name="Shape 157"/>
          <p:cNvSpPr/>
          <p:nvPr/>
        </p:nvSpPr>
        <p:spPr>
          <a:xfrm>
            <a:off x="3932900" y="3670700"/>
            <a:ext cx="1959600" cy="59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ja"/>
              <a:t>チュートリアル</a:t>
            </a:r>
            <a:endParaRPr/>
          </a:p>
          <a:p>
            <a:pPr indent="0" lvl="0" marL="0">
              <a:spcBef>
                <a:spcPts val="0"/>
              </a:spcBef>
              <a:spcAft>
                <a:spcPts val="0"/>
              </a:spcAft>
              <a:buNone/>
            </a:pPr>
            <a:r>
              <a:rPr lang="ja"/>
              <a:t>ステージへ移行</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4975475" y="0"/>
            <a:ext cx="4168525" cy="2348800"/>
          </a:xfrm>
          <a:prstGeom prst="rect">
            <a:avLst/>
          </a:prstGeom>
          <a:noFill/>
          <a:ln>
            <a:noFill/>
          </a:ln>
        </p:spPr>
      </p:pic>
      <p:sp>
        <p:nvSpPr>
          <p:cNvPr id="163" name="Shape 163"/>
          <p:cNvSpPr txBox="1"/>
          <p:nvPr/>
        </p:nvSpPr>
        <p:spPr>
          <a:xfrm>
            <a:off x="0" y="0"/>
            <a:ext cx="2326800" cy="39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チュートリアル画面</a:t>
            </a:r>
            <a:endParaRPr/>
          </a:p>
        </p:txBody>
      </p:sp>
      <p:sp>
        <p:nvSpPr>
          <p:cNvPr id="164" name="Shape 164"/>
          <p:cNvSpPr txBox="1"/>
          <p:nvPr/>
        </p:nvSpPr>
        <p:spPr>
          <a:xfrm>
            <a:off x="0" y="393300"/>
            <a:ext cx="5200200" cy="46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全5Wave</a:t>
            </a:r>
            <a:endParaRPr/>
          </a:p>
          <a:p>
            <a:pPr indent="0" lvl="0" marL="0">
              <a:spcBef>
                <a:spcPts val="0"/>
              </a:spcBef>
              <a:spcAft>
                <a:spcPts val="0"/>
              </a:spcAft>
              <a:buNone/>
            </a:pPr>
            <a:r>
              <a:rPr lang="ja"/>
              <a:t>勇者LV98、その他３キャラLV99</a:t>
            </a:r>
            <a:endParaRPr/>
          </a:p>
          <a:p>
            <a:pPr indent="0" lvl="0" marL="0">
              <a:spcBef>
                <a:spcPts val="0"/>
              </a:spcBef>
              <a:spcAft>
                <a:spcPts val="0"/>
              </a:spcAft>
              <a:buNone/>
            </a:pPr>
            <a:r>
              <a:rPr lang="ja"/>
              <a:t>パーティ構成、勇者、アタッカー、ヒーラー、キャスター　（専門用語は別途用意）</a:t>
            </a:r>
            <a:endParaRPr/>
          </a:p>
          <a:p>
            <a:pPr indent="0" lvl="0" marL="0">
              <a:spcBef>
                <a:spcPts val="0"/>
              </a:spcBef>
              <a:spcAft>
                <a:spcPts val="0"/>
              </a:spcAft>
              <a:buNone/>
            </a:pPr>
            <a:r>
              <a:rPr lang="ja"/>
              <a:t>敵キャラクタ　大体３〜４体程度</a:t>
            </a:r>
            <a:endParaRPr/>
          </a:p>
          <a:p>
            <a:pPr indent="0" lvl="0" marL="0">
              <a:spcBef>
                <a:spcPts val="0"/>
              </a:spcBef>
              <a:spcAft>
                <a:spcPts val="0"/>
              </a:spcAft>
              <a:buNone/>
            </a:pPr>
            <a:r>
              <a:rPr lang="ja"/>
              <a:t>ユーザーが画面を3〜5秒ほど見れる程度の</a:t>
            </a:r>
            <a:endParaRPr/>
          </a:p>
          <a:p>
            <a:pPr indent="0" lvl="0" marL="0">
              <a:spcBef>
                <a:spcPts val="0"/>
              </a:spcBef>
              <a:spcAft>
                <a:spcPts val="0"/>
              </a:spcAft>
              <a:buNone/>
            </a:pPr>
            <a:r>
              <a:rPr lang="ja"/>
              <a:t>耐久値（レベル調整は後ほど）</a:t>
            </a:r>
            <a:endParaRPr/>
          </a:p>
          <a:p>
            <a:pPr indent="0" lvl="0" marL="0">
              <a:spcBef>
                <a:spcPts val="0"/>
              </a:spcBef>
              <a:spcAft>
                <a:spcPts val="0"/>
              </a:spcAft>
              <a:buNone/>
            </a:pPr>
            <a:r>
              <a:rPr lang="ja"/>
              <a:t>以下内容で進行</a:t>
            </a:r>
            <a:endParaRPr/>
          </a:p>
          <a:p>
            <a:pPr indent="0" lvl="0" marL="0">
              <a:spcBef>
                <a:spcPts val="0"/>
              </a:spcBef>
              <a:spcAft>
                <a:spcPts val="0"/>
              </a:spcAft>
              <a:buNone/>
            </a:pPr>
            <a:r>
              <a:t/>
            </a:r>
            <a:endParaRPr/>
          </a:p>
          <a:p>
            <a:pPr indent="0" lvl="0" marL="0">
              <a:spcBef>
                <a:spcPts val="0"/>
              </a:spcBef>
              <a:spcAft>
                <a:spcPts val="0"/>
              </a:spcAft>
              <a:buNone/>
            </a:pPr>
            <a:r>
              <a:rPr lang="ja"/>
              <a:t>１Wave：解説キャラが現在の状況の解説（3〜5秒程度）</a:t>
            </a:r>
            <a:endParaRPr/>
          </a:p>
          <a:p>
            <a:pPr indent="0" lvl="0" marL="0">
              <a:spcBef>
                <a:spcPts val="0"/>
              </a:spcBef>
              <a:spcAft>
                <a:spcPts val="0"/>
              </a:spcAft>
              <a:buNone/>
            </a:pPr>
            <a:r>
              <a:rPr lang="ja"/>
              <a:t>２Wave : 解説キャラがこれからの状況の解説（3〜5秒程度）</a:t>
            </a:r>
            <a:endParaRPr/>
          </a:p>
          <a:p>
            <a:pPr indent="0" lvl="0" marL="0">
              <a:spcBef>
                <a:spcPts val="0"/>
              </a:spcBef>
              <a:spcAft>
                <a:spcPts val="0"/>
              </a:spcAft>
              <a:buNone/>
            </a:pPr>
            <a:r>
              <a:rPr lang="ja"/>
              <a:t>３Wave : 戦闘終了後、次の敵キャラを読み込む前にレベルアップチュートリアル。強制的にレベルアップ画面を開き</a:t>
            </a:r>
            <a:endParaRPr/>
          </a:p>
          <a:p>
            <a:pPr indent="0" lvl="0" marL="0">
              <a:spcBef>
                <a:spcPts val="0"/>
              </a:spcBef>
              <a:spcAft>
                <a:spcPts val="0"/>
              </a:spcAft>
              <a:buNone/>
            </a:pPr>
            <a:r>
              <a:rPr lang="ja"/>
              <a:t>勇者のレベルを98-&gt;99へ</a:t>
            </a:r>
            <a:endParaRPr/>
          </a:p>
          <a:p>
            <a:pPr indent="0" lvl="0" marL="0">
              <a:spcBef>
                <a:spcPts val="0"/>
              </a:spcBef>
              <a:spcAft>
                <a:spcPts val="0"/>
              </a:spcAft>
              <a:buNone/>
            </a:pPr>
            <a:r>
              <a:rPr lang="ja"/>
              <a:t>４Wave : 中ボス戦。一体のみ　ラストヒーラー強制死亡</a:t>
            </a:r>
            <a:endParaRPr/>
          </a:p>
          <a:p>
            <a:pPr indent="0" lvl="0" marL="0">
              <a:spcBef>
                <a:spcPts val="0"/>
              </a:spcBef>
              <a:spcAft>
                <a:spcPts val="0"/>
              </a:spcAft>
              <a:buNone/>
            </a:pPr>
            <a:r>
              <a:rPr lang="ja"/>
              <a:t>５Wave : ボス戦　負けイベント</a:t>
            </a:r>
            <a:endParaRPr/>
          </a:p>
          <a:p>
            <a:pPr indent="0" lvl="0" marL="0">
              <a:spcBef>
                <a:spcPts val="0"/>
              </a:spcBef>
              <a:spcAft>
                <a:spcPts val="0"/>
              </a:spcAft>
              <a:buNone/>
            </a:pPr>
            <a:r>
              <a:rPr lang="ja"/>
              <a:t>戦闘終了後　イベント画面へ移行</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65" name="Shape 165"/>
          <p:cNvPicPr preferRelativeResize="0"/>
          <p:nvPr/>
        </p:nvPicPr>
        <p:blipFill>
          <a:blip r:embed="rId4">
            <a:alphaModFix/>
          </a:blip>
          <a:stretch>
            <a:fillRect/>
          </a:stretch>
        </p:blipFill>
        <p:spPr>
          <a:xfrm>
            <a:off x="7534275" y="2348800"/>
            <a:ext cx="1609725" cy="279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 type="body"/>
          </p:nvPr>
        </p:nvSpPr>
        <p:spPr>
          <a:xfrm>
            <a:off x="0" y="0"/>
            <a:ext cx="5998800" cy="59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ja"/>
              <a:t>チュートリアル〜イベント画面詳細</a:t>
            </a:r>
            <a:endParaRPr/>
          </a:p>
        </p:txBody>
      </p:sp>
      <p:pic>
        <p:nvPicPr>
          <p:cNvPr id="171" name="Shape 171"/>
          <p:cNvPicPr preferRelativeResize="0"/>
          <p:nvPr/>
        </p:nvPicPr>
        <p:blipFill>
          <a:blip r:embed="rId3">
            <a:alphaModFix/>
          </a:blip>
          <a:stretch>
            <a:fillRect/>
          </a:stretch>
        </p:blipFill>
        <p:spPr>
          <a:xfrm>
            <a:off x="152400" y="751200"/>
            <a:ext cx="4239900" cy="4239900"/>
          </a:xfrm>
          <a:prstGeom prst="rect">
            <a:avLst/>
          </a:prstGeom>
          <a:noFill/>
          <a:ln>
            <a:noFill/>
          </a:ln>
        </p:spPr>
      </p:pic>
      <p:pic>
        <p:nvPicPr>
          <p:cNvPr id="172" name="Shape 172"/>
          <p:cNvPicPr preferRelativeResize="0"/>
          <p:nvPr/>
        </p:nvPicPr>
        <p:blipFill>
          <a:blip r:embed="rId4">
            <a:alphaModFix/>
          </a:blip>
          <a:stretch>
            <a:fillRect/>
          </a:stretch>
        </p:blipFill>
        <p:spPr>
          <a:xfrm>
            <a:off x="4544700" y="751200"/>
            <a:ext cx="4239900" cy="4239900"/>
          </a:xfrm>
          <a:prstGeom prst="rect">
            <a:avLst/>
          </a:prstGeom>
          <a:noFill/>
          <a:ln>
            <a:noFill/>
          </a:ln>
        </p:spPr>
      </p:pic>
      <p:sp>
        <p:nvSpPr>
          <p:cNvPr id="173" name="Shape 173"/>
          <p:cNvSpPr txBox="1"/>
          <p:nvPr/>
        </p:nvSpPr>
        <p:spPr>
          <a:xfrm>
            <a:off x="4457850" y="0"/>
            <a:ext cx="6292500" cy="7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タップで次のセリフを出す。（ここのセリフのみ手動）</a:t>
            </a:r>
            <a:endParaRPr/>
          </a:p>
          <a:p>
            <a:pPr indent="0" lvl="0" marL="0">
              <a:spcBef>
                <a:spcPts val="0"/>
              </a:spcBef>
              <a:spcAft>
                <a:spcPts val="0"/>
              </a:spcAft>
              <a:buNone/>
            </a:pPr>
            <a:r>
              <a:rPr lang="ja"/>
              <a:t>セリフが終わり次第ゲーム本編へ移動</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2304575" y="0"/>
            <a:ext cx="6839425" cy="3853750"/>
          </a:xfrm>
          <a:prstGeom prst="rect">
            <a:avLst/>
          </a:prstGeom>
          <a:noFill/>
          <a:ln>
            <a:noFill/>
          </a:ln>
        </p:spPr>
      </p:pic>
      <p:sp>
        <p:nvSpPr>
          <p:cNvPr id="179" name="Shape 179"/>
          <p:cNvSpPr txBox="1"/>
          <p:nvPr/>
        </p:nvSpPr>
        <p:spPr>
          <a:xfrm>
            <a:off x="0" y="174800"/>
            <a:ext cx="2304600" cy="367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ja"/>
              <a:t>基本画面構成</a:t>
            </a:r>
            <a:endParaRPr/>
          </a:p>
          <a:p>
            <a:pPr indent="0" lvl="0" marL="0" rtl="0">
              <a:spcBef>
                <a:spcPts val="0"/>
              </a:spcBef>
              <a:spcAft>
                <a:spcPts val="0"/>
              </a:spcAft>
              <a:buNone/>
            </a:pPr>
            <a:r>
              <a:rPr lang="ja"/>
              <a:t>１：HP</a:t>
            </a:r>
            <a:endParaRPr/>
          </a:p>
          <a:p>
            <a:pPr indent="0" lvl="0" marL="0" rtl="0">
              <a:spcBef>
                <a:spcPts val="0"/>
              </a:spcBef>
              <a:spcAft>
                <a:spcPts val="0"/>
              </a:spcAft>
              <a:buNone/>
            </a:pPr>
            <a:r>
              <a:rPr lang="ja"/>
              <a:t>＊（パーティメンバが増える程　同じようなアイコンが横並びに増える）最大４</a:t>
            </a:r>
            <a:endParaRPr/>
          </a:p>
          <a:p>
            <a:pPr indent="0" lvl="0" marL="0" rtl="0">
              <a:spcBef>
                <a:spcPts val="0"/>
              </a:spcBef>
              <a:spcAft>
                <a:spcPts val="0"/>
              </a:spcAft>
              <a:buNone/>
            </a:pPr>
            <a:r>
              <a:t/>
            </a:r>
            <a:endParaRPr/>
          </a:p>
          <a:p>
            <a:pPr indent="0" lvl="0" marL="0" rtl="0">
              <a:spcBef>
                <a:spcPts val="0"/>
              </a:spcBef>
              <a:spcAft>
                <a:spcPts val="0"/>
              </a:spcAft>
              <a:buNone/>
            </a:pPr>
            <a:r>
              <a:rPr lang="ja"/>
              <a:t>２：雑談キャラクタ</a:t>
            </a:r>
            <a:endParaRPr/>
          </a:p>
          <a:p>
            <a:pPr indent="0" lvl="0" marL="0" rtl="0">
              <a:spcBef>
                <a:spcPts val="0"/>
              </a:spcBef>
              <a:spcAft>
                <a:spcPts val="0"/>
              </a:spcAft>
              <a:buNone/>
            </a:pPr>
            <a:r>
              <a:t/>
            </a:r>
            <a:endParaRPr/>
          </a:p>
          <a:p>
            <a:pPr indent="0" lvl="0" marL="0" rtl="0">
              <a:spcBef>
                <a:spcPts val="0"/>
              </a:spcBef>
              <a:spcAft>
                <a:spcPts val="0"/>
              </a:spcAft>
              <a:buNone/>
            </a:pPr>
            <a:r>
              <a:rPr lang="ja"/>
              <a:t>３：能力上昇画面ボタン</a:t>
            </a:r>
            <a:endParaRPr/>
          </a:p>
          <a:p>
            <a:pPr indent="0" lvl="0" marL="0" rtl="0">
              <a:spcBef>
                <a:spcPts val="0"/>
              </a:spcBef>
              <a:spcAft>
                <a:spcPts val="0"/>
              </a:spcAft>
              <a:buNone/>
            </a:pPr>
            <a:r>
              <a:t/>
            </a:r>
            <a:endParaRPr/>
          </a:p>
          <a:p>
            <a:pPr indent="0" lvl="0" marL="0" rtl="0">
              <a:spcBef>
                <a:spcPts val="0"/>
              </a:spcBef>
              <a:spcAft>
                <a:spcPts val="0"/>
              </a:spcAft>
              <a:buNone/>
            </a:pPr>
            <a:r>
              <a:rPr lang="ja"/>
              <a:t>４：画面中央上 現在位置</a:t>
            </a:r>
            <a:endParaRPr/>
          </a:p>
          <a:p>
            <a:pPr indent="0" lvl="0" marL="0" rtl="0">
              <a:spcBef>
                <a:spcPts val="0"/>
              </a:spcBef>
              <a:spcAft>
                <a:spcPts val="0"/>
              </a:spcAft>
              <a:buNone/>
            </a:pPr>
            <a:r>
              <a:rPr lang="ja"/>
              <a:t>＊Wave（文字）表記は</a:t>
            </a:r>
            <a:endParaRPr/>
          </a:p>
          <a:p>
            <a:pPr indent="0" lvl="0" marL="0" rtl="0">
              <a:spcBef>
                <a:spcPts val="0"/>
              </a:spcBef>
              <a:spcAft>
                <a:spcPts val="0"/>
              </a:spcAft>
              <a:buNone/>
            </a:pPr>
            <a:r>
              <a:rPr lang="ja"/>
              <a:t>しないが、ビジュアル的な現在位置は入れる</a:t>
            </a:r>
            <a:endParaRPr/>
          </a:p>
          <a:p>
            <a:pPr indent="0" lvl="0" marL="0" rtl="0">
              <a:spcBef>
                <a:spcPts val="0"/>
              </a:spcBef>
              <a:spcAft>
                <a:spcPts val="0"/>
              </a:spcAft>
              <a:buNone/>
            </a:pPr>
            <a:r>
              <a:rPr lang="ja"/>
              <a:t>案１）名称（始まりの町）等</a:t>
            </a:r>
            <a:endParaRPr/>
          </a:p>
          <a:p>
            <a:pPr indent="0" lvl="0" marL="0" rtl="0">
              <a:spcBef>
                <a:spcPts val="0"/>
              </a:spcBef>
              <a:spcAft>
                <a:spcPts val="0"/>
              </a:spcAft>
              <a:buNone/>
            </a:pPr>
            <a:r>
              <a:t/>
            </a:r>
            <a:endParaRPr/>
          </a:p>
          <a:p>
            <a:pPr indent="0" lvl="0" marL="0" rtl="0">
              <a:spcBef>
                <a:spcPts val="0"/>
              </a:spcBef>
              <a:spcAft>
                <a:spcPts val="0"/>
              </a:spcAft>
              <a:buNone/>
            </a:pPr>
            <a:r>
              <a:rPr lang="ja"/>
              <a:t>案２）画像（丸と点で敵を倒す度に丸が次の点へと動く）等</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80" name="Shape 180"/>
          <p:cNvSpPr txBox="1"/>
          <p:nvPr/>
        </p:nvSpPr>
        <p:spPr>
          <a:xfrm>
            <a:off x="7144800" y="3853750"/>
            <a:ext cx="1999200" cy="53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a:t>
            </a:r>
            <a:r>
              <a:rPr lang="ja"/>
              <a:t>ゲームメイン画面〜</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idx="1" type="body"/>
          </p:nvPr>
        </p:nvSpPr>
        <p:spPr>
          <a:xfrm>
            <a:off x="0" y="0"/>
            <a:ext cx="5637000" cy="506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a:t>能力上昇画面</a:t>
            </a:r>
            <a:endParaRPr/>
          </a:p>
          <a:p>
            <a:pPr indent="0" lvl="0" marL="0" rtl="0">
              <a:spcBef>
                <a:spcPts val="1600"/>
              </a:spcBef>
              <a:spcAft>
                <a:spcPts val="0"/>
              </a:spcAft>
              <a:buNone/>
            </a:pPr>
            <a:r>
              <a:rPr lang="ja"/>
              <a:t>１：キャラアイコン（パーティが増えるたび追加）最大４（</a:t>
            </a:r>
            <a:r>
              <a:rPr lang="ja"/>
              <a:t>キャラクタがいない場合灰色のアイコンに変更）</a:t>
            </a:r>
            <a:endParaRPr/>
          </a:p>
          <a:p>
            <a:pPr indent="0" lvl="0" marL="0" rtl="0">
              <a:spcBef>
                <a:spcPts val="1600"/>
              </a:spcBef>
              <a:spcAft>
                <a:spcPts val="0"/>
              </a:spcAft>
              <a:buNone/>
            </a:pPr>
            <a:r>
              <a:rPr lang="ja"/>
              <a:t>２：現在のレベル（</a:t>
            </a:r>
            <a:r>
              <a:rPr lang="ja"/>
              <a:t>キャラクタがいない場合０を入力、イメージとしては透明キャラクタの挿入）</a:t>
            </a:r>
            <a:endParaRPr/>
          </a:p>
          <a:p>
            <a:pPr indent="0" lvl="0" marL="0" rtl="0">
              <a:spcBef>
                <a:spcPts val="1600"/>
              </a:spcBef>
              <a:spcAft>
                <a:spcPts val="0"/>
              </a:spcAft>
              <a:buNone/>
            </a:pPr>
            <a:r>
              <a:rPr lang="ja"/>
              <a:t>３：現在のHP（</a:t>
            </a:r>
            <a:r>
              <a:rPr lang="ja"/>
              <a:t>キャラクタがいない場合０を入力）</a:t>
            </a:r>
            <a:endParaRPr/>
          </a:p>
          <a:p>
            <a:pPr indent="0" lvl="0" marL="0" rtl="0">
              <a:spcBef>
                <a:spcPts val="1600"/>
              </a:spcBef>
              <a:spcAft>
                <a:spcPts val="0"/>
              </a:spcAft>
              <a:buNone/>
            </a:pPr>
            <a:r>
              <a:rPr lang="ja"/>
              <a:t>４：現在の攻撃力（</a:t>
            </a:r>
            <a:r>
              <a:rPr lang="ja"/>
              <a:t>キャラクタがいない場合０を入力）</a:t>
            </a:r>
            <a:endParaRPr/>
          </a:p>
          <a:p>
            <a:pPr indent="0" lvl="0" marL="0" rtl="0">
              <a:spcBef>
                <a:spcPts val="1600"/>
              </a:spcBef>
              <a:spcAft>
                <a:spcPts val="0"/>
              </a:spcAft>
              <a:buNone/>
            </a:pPr>
            <a:r>
              <a:rPr lang="ja"/>
              <a:t>５：強化ボタン（先天的）（</a:t>
            </a:r>
            <a:r>
              <a:rPr lang="ja"/>
              <a:t>レベルアップに必要なポイントがない場合該当キャラクタのボタンは灰色に）</a:t>
            </a:r>
            <a:endParaRPr/>
          </a:p>
          <a:p>
            <a:pPr indent="0" lvl="0" marL="0" rtl="0">
              <a:spcBef>
                <a:spcPts val="1600"/>
              </a:spcBef>
              <a:spcAft>
                <a:spcPts val="0"/>
              </a:spcAft>
              <a:buNone/>
            </a:pPr>
            <a:r>
              <a:rPr lang="ja"/>
              <a:t>６：強化ボタン（後天的）（</a:t>
            </a:r>
            <a:r>
              <a:rPr lang="ja"/>
              <a:t>レベルアップに必要な経験値（お金）がない場合該当キャラクタのボタンは灰色に）</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5637150" y="0"/>
            <a:ext cx="3506850" cy="5064050"/>
          </a:xfrm>
          <a:prstGeom prst="rect">
            <a:avLst/>
          </a:prstGeom>
          <a:noFill/>
          <a:ln>
            <a:noFill/>
          </a:ln>
        </p:spPr>
      </p:pic>
      <p:sp>
        <p:nvSpPr>
          <p:cNvPr id="187" name="Shape 187"/>
          <p:cNvSpPr txBox="1"/>
          <p:nvPr/>
        </p:nvSpPr>
        <p:spPr>
          <a:xfrm>
            <a:off x="0" y="4409400"/>
            <a:ext cx="6292500" cy="73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ja"/>
              <a:t>レベルアップ画面</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0" y="0"/>
            <a:ext cx="8154900" cy="755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ja"/>
              <a:t>レベルの概念と強化について</a:t>
            </a:r>
            <a:endParaRPr/>
          </a:p>
          <a:p>
            <a:pPr indent="0" lvl="0" marL="0" rtl="0">
              <a:spcBef>
                <a:spcPts val="0"/>
              </a:spcBef>
              <a:spcAft>
                <a:spcPts val="0"/>
              </a:spcAft>
              <a:buNone/>
            </a:pPr>
            <a:r>
              <a:t/>
            </a:r>
            <a:endParaRPr/>
          </a:p>
        </p:txBody>
      </p:sp>
      <p:sp>
        <p:nvSpPr>
          <p:cNvPr id="193" name="Shape 193"/>
          <p:cNvSpPr txBox="1"/>
          <p:nvPr>
            <p:ph idx="1" type="body"/>
          </p:nvPr>
        </p:nvSpPr>
        <p:spPr>
          <a:xfrm>
            <a:off x="0" y="415150"/>
            <a:ext cx="9144000" cy="467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ja" sz="1800"/>
              <a:t>予めレベルに対してのHP、攻撃力の数値を設定しておく、</a:t>
            </a:r>
            <a:endParaRPr sz="1800"/>
          </a:p>
          <a:p>
            <a:pPr indent="0" lvl="0" marL="0" rtl="0">
              <a:spcBef>
                <a:spcPts val="1600"/>
              </a:spcBef>
              <a:spcAft>
                <a:spcPts val="0"/>
              </a:spcAft>
              <a:buNone/>
            </a:pPr>
            <a:r>
              <a:rPr lang="ja" sz="1800"/>
              <a:t>強化とはお金（経験値）またはポイントを使用してレベルを上げることを指す。</a:t>
            </a:r>
            <a:endParaRPr sz="1800"/>
          </a:p>
          <a:p>
            <a:pPr indent="0" lvl="0" marL="0" rtl="0">
              <a:spcBef>
                <a:spcPts val="1600"/>
              </a:spcBef>
              <a:spcAft>
                <a:spcPts val="0"/>
              </a:spcAft>
              <a:buNone/>
            </a:pPr>
            <a:r>
              <a:rPr lang="ja" sz="1800"/>
              <a:t>前述のイベントなどでの武器購入等は現在の攻撃力＋武器攻撃力とし</a:t>
            </a:r>
            <a:endParaRPr sz="1800"/>
          </a:p>
          <a:p>
            <a:pPr indent="0" lvl="0" marL="0" rtl="0">
              <a:spcBef>
                <a:spcPts val="1600"/>
              </a:spcBef>
              <a:spcAft>
                <a:spcPts val="0"/>
              </a:spcAft>
              <a:buNone/>
            </a:pPr>
            <a:r>
              <a:rPr lang="ja" sz="1800"/>
              <a:t>キャラクタ死亡時の能力に加算（ポイント化）されるが、武器自体は消滅し、新しいキャラのステータスには影響しない。</a:t>
            </a:r>
            <a:endParaRPr sz="1800"/>
          </a:p>
          <a:p>
            <a:pPr indent="0" lvl="0" marL="0" rtl="0">
              <a:spcBef>
                <a:spcPts val="1600"/>
              </a:spcBef>
              <a:spcAft>
                <a:spcPts val="0"/>
              </a:spcAft>
              <a:buNone/>
            </a:pPr>
            <a:r>
              <a:rPr lang="ja" sz="1800"/>
              <a:t>＊後天的強化　先天的強化の違いについて</a:t>
            </a:r>
            <a:endParaRPr sz="1800"/>
          </a:p>
          <a:p>
            <a:pPr indent="0" lvl="0" marL="0" rtl="0">
              <a:spcBef>
                <a:spcPts val="1600"/>
              </a:spcBef>
              <a:spcAft>
                <a:spcPts val="0"/>
              </a:spcAft>
              <a:buNone/>
            </a:pPr>
            <a:r>
              <a:rPr lang="ja" sz="1800"/>
              <a:t>後天的強化とは上記経験値によるレベルアップのことでありキャラクタが死亡した時、レベルがリセットされる。</a:t>
            </a:r>
            <a:endParaRPr sz="1800"/>
          </a:p>
          <a:p>
            <a:pPr indent="0" lvl="0" marL="0" rtl="0">
              <a:spcBef>
                <a:spcPts val="1600"/>
              </a:spcBef>
              <a:spcAft>
                <a:spcPts val="0"/>
              </a:spcAft>
              <a:buNone/>
            </a:pPr>
            <a:r>
              <a:rPr lang="ja" sz="1800"/>
              <a:t>先天的強化とは、現在のレベル＋先天的レベルとして扱い</a:t>
            </a:r>
            <a:endParaRPr sz="1800"/>
          </a:p>
          <a:p>
            <a:pPr indent="0" lvl="0" marL="0" rtl="0">
              <a:spcBef>
                <a:spcPts val="1600"/>
              </a:spcBef>
              <a:spcAft>
                <a:spcPts val="1600"/>
              </a:spcAft>
              <a:buNone/>
            </a:pPr>
            <a:r>
              <a:rPr lang="ja" sz="1800"/>
              <a:t>キャラクタ死亡時に能力は合算されるが、レベルはリセットされない。</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1" type="body"/>
          </p:nvPr>
        </p:nvSpPr>
        <p:spPr>
          <a:xfrm>
            <a:off x="215450" y="1734250"/>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9" name="Shape 199"/>
          <p:cNvPicPr preferRelativeResize="0"/>
          <p:nvPr/>
        </p:nvPicPr>
        <p:blipFill>
          <a:blip r:embed="rId3">
            <a:alphaModFix/>
          </a:blip>
          <a:stretch>
            <a:fillRect/>
          </a:stretch>
        </p:blipFill>
        <p:spPr>
          <a:xfrm>
            <a:off x="1000" y="0"/>
            <a:ext cx="9143999" cy="5143500"/>
          </a:xfrm>
          <a:prstGeom prst="rect">
            <a:avLst/>
          </a:prstGeom>
          <a:noFill/>
          <a:ln>
            <a:noFill/>
          </a:ln>
        </p:spPr>
      </p:pic>
      <p:sp>
        <p:nvSpPr>
          <p:cNvPr id="200" name="Shape 200"/>
          <p:cNvSpPr txBox="1"/>
          <p:nvPr>
            <p:ph type="title"/>
          </p:nvPr>
        </p:nvSpPr>
        <p:spPr>
          <a:xfrm>
            <a:off x="1489200" y="3243775"/>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ja"/>
              <a:t>ゲーム画面　補足追加　ver1.1.0 追加</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