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exend ExtraBold"/>
      <p:bold r:id="rId13"/>
    </p:embeddedFont>
    <p:embeddedFont>
      <p:font typeface="Lexend SemiBold"/>
      <p:regular r:id="rId14"/>
      <p:bold r:id="rId15"/>
    </p:embeddedFont>
    <p:embeddedFont>
      <p:font typeface="Nunito"/>
      <p:regular r:id="rId16"/>
      <p:bold r:id="rId17"/>
      <p:italic r:id="rId18"/>
      <p:boldItalic r:id="rId19"/>
    </p:embeddedFont>
    <p:embeddedFont>
      <p:font typeface="Maven Pro"/>
      <p:regular r:id="rId20"/>
      <p:bold r:id="rId21"/>
    </p:embeddedFont>
    <p:embeddedFont>
      <p:font typeface="Lexend Medium"/>
      <p:regular r:id="rId22"/>
      <p:bold r:id="rId23"/>
    </p:embeddedFont>
    <p:embeddedFont>
      <p:font typeface="Lexen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22" Type="http://schemas.openxmlformats.org/officeDocument/2006/relationships/font" Target="fonts/LexendMedium-regular.fntdata"/><Relationship Id="rId21" Type="http://schemas.openxmlformats.org/officeDocument/2006/relationships/font" Target="fonts/MavenPro-bold.fntdata"/><Relationship Id="rId24" Type="http://schemas.openxmlformats.org/officeDocument/2006/relationships/font" Target="fonts/Lexend-regular.fntdata"/><Relationship Id="rId23" Type="http://schemas.openxmlformats.org/officeDocument/2006/relationships/font" Target="fonts/Lexend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exendExtraBold-bold.fntdata"/><Relationship Id="rId12" Type="http://schemas.openxmlformats.org/officeDocument/2006/relationships/slide" Target="slides/slide7.xml"/><Relationship Id="rId15" Type="http://schemas.openxmlformats.org/officeDocument/2006/relationships/font" Target="fonts/LexendSemiBold-bold.fntdata"/><Relationship Id="rId14" Type="http://schemas.openxmlformats.org/officeDocument/2006/relationships/font" Target="fonts/LexendSemiBold-regular.fntdata"/><Relationship Id="rId17" Type="http://schemas.openxmlformats.org/officeDocument/2006/relationships/font" Target="fonts/Nunito-bold.fntdata"/><Relationship Id="rId16" Type="http://schemas.openxmlformats.org/officeDocument/2006/relationships/font" Target="fonts/Nunito-regular.fntdata"/><Relationship Id="rId19" Type="http://schemas.openxmlformats.org/officeDocument/2006/relationships/font" Target="fonts/Nunito-boldItalic.fntdata"/><Relationship Id="rId18" Type="http://schemas.openxmlformats.org/officeDocument/2006/relationships/font" Target="fonts/Nuni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f008e601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f008e601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f008e601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f008e601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b689f0ed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b689f0ed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f008e6017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f008e6017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f008e60177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f008e60177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b689f0edb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b689f0edb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a:latin typeface="Lexend ExtraBold"/>
                <a:ea typeface="Lexend ExtraBold"/>
                <a:cs typeface="Lexend ExtraBold"/>
                <a:sym typeface="Lexend ExtraBold"/>
              </a:rPr>
              <a:t>Gapminder </a:t>
            </a:r>
            <a:endParaRPr b="0">
              <a:latin typeface="Lexend ExtraBold"/>
              <a:ea typeface="Lexend ExtraBold"/>
              <a:cs typeface="Lexend ExtraBold"/>
              <a:sym typeface="Lexend ExtraBold"/>
            </a:endParaRPr>
          </a:p>
        </p:txBody>
      </p:sp>
      <p:sp>
        <p:nvSpPr>
          <p:cNvPr id="278" name="Google Shape;278;p13"/>
          <p:cNvSpPr txBox="1"/>
          <p:nvPr>
            <p:ph idx="1" type="subTitle"/>
          </p:nvPr>
        </p:nvSpPr>
        <p:spPr>
          <a:xfrm>
            <a:off x="980925" y="298952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Lexend SemiBold"/>
                <a:ea typeface="Lexend SemiBold"/>
                <a:cs typeface="Lexend SemiBold"/>
                <a:sym typeface="Lexend SemiBold"/>
              </a:rPr>
              <a:t>Data Analysis</a:t>
            </a:r>
            <a:endParaRPr sz="1800">
              <a:latin typeface="Lexend SemiBold"/>
              <a:ea typeface="Lexend SemiBold"/>
              <a:cs typeface="Lexend SemiBold"/>
              <a:sym typeface="Lexend SemiBold"/>
            </a:endParaRPr>
          </a:p>
        </p:txBody>
      </p:sp>
      <p:sp>
        <p:nvSpPr>
          <p:cNvPr id="279" name="Google Shape;279;p13"/>
          <p:cNvSpPr txBox="1"/>
          <p:nvPr/>
        </p:nvSpPr>
        <p:spPr>
          <a:xfrm>
            <a:off x="3781425" y="3959200"/>
            <a:ext cx="3663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exend"/>
                <a:ea typeface="Lexend"/>
                <a:cs typeface="Lexend"/>
                <a:sym typeface="Lexend"/>
              </a:rPr>
              <a:t>Vjollca Kastrati</a:t>
            </a:r>
            <a:r>
              <a:rPr lang="en" sz="1200">
                <a:solidFill>
                  <a:schemeClr val="lt1"/>
                </a:solidFill>
                <a:latin typeface="Lexend"/>
                <a:ea typeface="Lexend"/>
                <a:cs typeface="Lexend"/>
                <a:sym typeface="Lexend"/>
              </a:rPr>
              <a:t>,</a:t>
            </a:r>
            <a:r>
              <a:rPr lang="en" sz="1200">
                <a:solidFill>
                  <a:schemeClr val="lt1"/>
                </a:solidFill>
                <a:latin typeface="Lexend Medium"/>
                <a:ea typeface="Lexend Medium"/>
                <a:cs typeface="Lexend Medium"/>
                <a:sym typeface="Lexend Medium"/>
              </a:rPr>
              <a:t> Nicole Mackin, Brooke Zimmer, Ariel Bacuilima</a:t>
            </a:r>
            <a:endParaRPr sz="1200">
              <a:solidFill>
                <a:schemeClr val="lt1"/>
              </a:solidFill>
              <a:latin typeface="Lexend Medium"/>
              <a:ea typeface="Lexend Medium"/>
              <a:cs typeface="Lexend Medium"/>
              <a:sym typeface="Lexend Medium"/>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Question 1: How many adults in the world say they can read?</a:t>
            </a:r>
            <a:endParaRPr/>
          </a:p>
          <a:p>
            <a:pPr indent="0" lvl="0" marL="0" rtl="0" algn="l">
              <a:spcBef>
                <a:spcPts val="0"/>
              </a:spcBef>
              <a:spcAft>
                <a:spcPts val="0"/>
              </a:spcAft>
              <a:buNone/>
            </a:pPr>
            <a:r>
              <a:t/>
            </a:r>
            <a:endParaRPr/>
          </a:p>
        </p:txBody>
      </p:sp>
      <p:sp>
        <p:nvSpPr>
          <p:cNvPr id="285" name="Google Shape;285;p14"/>
          <p:cNvSpPr txBox="1"/>
          <p:nvPr>
            <p:ph idx="1" type="body"/>
          </p:nvPr>
        </p:nvSpPr>
        <p:spPr>
          <a:xfrm>
            <a:off x="311700" y="14433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1D2125"/>
                </a:solidFill>
              </a:rPr>
              <a:t> We looked at this question and used the data sets regarding Literacy Rates in adults and GDP per capita. We </a:t>
            </a:r>
            <a:r>
              <a:rPr lang="en" sz="1900">
                <a:solidFill>
                  <a:srgbClr val="1D2125"/>
                </a:solidFill>
              </a:rPr>
              <a:t>specifically</a:t>
            </a:r>
            <a:r>
              <a:rPr lang="en" sz="1900">
                <a:solidFill>
                  <a:srgbClr val="1D2125"/>
                </a:solidFill>
              </a:rPr>
              <a:t> focused on the data for the year 2011. Our analysis of the data made it clear that a higher literacy rate was linked </a:t>
            </a:r>
            <a:r>
              <a:rPr lang="en" sz="1900">
                <a:solidFill>
                  <a:srgbClr val="1D2125"/>
                </a:solidFill>
              </a:rPr>
              <a:t>with</a:t>
            </a:r>
            <a:r>
              <a:rPr lang="en" sz="1900">
                <a:solidFill>
                  <a:srgbClr val="1D2125"/>
                </a:solidFill>
              </a:rPr>
              <a:t> a higher GDP per </a:t>
            </a:r>
            <a:r>
              <a:rPr lang="en" sz="1900">
                <a:solidFill>
                  <a:srgbClr val="1D2125"/>
                </a:solidFill>
              </a:rPr>
              <a:t>capita. This indicated that countries with a higher income and a stronger economy have more access to an education than countries with a weaker economy.  </a:t>
            </a:r>
            <a:endParaRPr sz="1900">
              <a:solidFill>
                <a:srgbClr val="1D2125"/>
              </a:solidFill>
            </a:endParaRPr>
          </a:p>
          <a:p>
            <a:pPr indent="0" lvl="0" marL="0" rtl="0" algn="l">
              <a:spcBef>
                <a:spcPts val="1200"/>
              </a:spcBef>
              <a:spcAft>
                <a:spcPts val="12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15"/>
          <p:cNvPicPr preferRelativeResize="0"/>
          <p:nvPr/>
        </p:nvPicPr>
        <p:blipFill>
          <a:blip r:embed="rId3">
            <a:alphaModFix/>
          </a:blip>
          <a:stretch>
            <a:fillRect/>
          </a:stretch>
        </p:blipFill>
        <p:spPr>
          <a:xfrm>
            <a:off x="538900" y="39500"/>
            <a:ext cx="8066190" cy="506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idx="1" type="body"/>
          </p:nvPr>
        </p:nvSpPr>
        <p:spPr>
          <a:xfrm>
            <a:off x="1123900" y="0"/>
            <a:ext cx="8621100" cy="4659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000">
                <a:solidFill>
                  <a:srgbClr val="1D2125"/>
                </a:solidFill>
                <a:latin typeface="Courier New"/>
                <a:ea typeface="Courier New"/>
                <a:cs typeface="Courier New"/>
                <a:sym typeface="Courier New"/>
              </a:rPr>
              <a:t>library(dplyr)</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library(ggplot2)</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#Q1: How many adults in the world say they can read?</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 this question peaked a curiosity to find out if literacy rate correlated with</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 GDP per capita across different countries?</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#please download datasets</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 Read in the datasets</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literacy &lt;- read.csv("literacy_rate_adult_total_percent_of_people_ages_15_and_above.csv")</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gdp_per_capita &lt;- read.csv("gdp_pcap.csv")</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 Filter the datasets to include only the year 2011</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literacy_2011 &lt;- literacy[, c("country", "X2011")]</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gdp_per_capita_2011 &lt;- gdp_per_capita[, c("country", "X2011")]</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 Merge the 2 datasets by country</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literacy_gdp &lt;- merge(literacy_2011, gdp_per_capita_2011, by = "country")</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 Rename columns</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colnames(literacy_gdp) &lt;- c('country', 'literacy', 'gdp')</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 Convert 'literacy' and 'gdp' columns to numeric</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literacy_gdp$literacy &lt;- as.numeric(literacy_gdp$literacy)</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literacy_gdp$gdp &lt;- as.numeric(literacy_gdp$gdp)</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 Remove missing values if any</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literacy_gdp &lt;- na.omit(literacy_gdp)</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 Convert 'country' to factor</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literacy_gdp$country &lt;- as.factor(literacy_gdp$country)</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 Plot</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ggplot(literacy_gdp, aes(x = literacy, y = gdp, color = country)) +</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geom_point() +</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scale_color_discrete() +  # Use discrete color scale for categorical variable</a:t>
            </a:r>
            <a:br>
              <a:rPr lang="en" sz="1000">
                <a:solidFill>
                  <a:srgbClr val="1D2125"/>
                </a:solidFill>
                <a:latin typeface="Courier New"/>
                <a:ea typeface="Courier New"/>
                <a:cs typeface="Courier New"/>
                <a:sym typeface="Courier New"/>
              </a:rPr>
            </a:br>
            <a:r>
              <a:rPr lang="en" sz="1000">
                <a:solidFill>
                  <a:srgbClr val="1D2125"/>
                </a:solidFill>
                <a:latin typeface="Courier New"/>
                <a:ea typeface="Courier New"/>
                <a:cs typeface="Courier New"/>
                <a:sym typeface="Courier New"/>
              </a:rPr>
              <a:t>   theme_minimal()       	# Clean appearance</a:t>
            </a:r>
            <a:br>
              <a:rPr lang="en" sz="1000">
                <a:solidFill>
                  <a:srgbClr val="1D2125"/>
                </a:solidFill>
                <a:latin typeface="Courier New"/>
                <a:ea typeface="Courier New"/>
                <a:cs typeface="Courier New"/>
                <a:sym typeface="Courier New"/>
              </a:rPr>
            </a:br>
            <a:endParaRPr sz="1000">
              <a:solidFill>
                <a:srgbClr val="1D2125"/>
              </a:solidFill>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a:t>
            </a:r>
            <a:r>
              <a:rPr lang="en"/>
              <a:t> 2:How many people in the world have some access to electricity?</a:t>
            </a:r>
            <a:endParaRPr/>
          </a:p>
        </p:txBody>
      </p:sp>
      <p:sp>
        <p:nvSpPr>
          <p:cNvPr id="301" name="Google Shape;301;p17"/>
          <p:cNvSpPr txBox="1"/>
          <p:nvPr>
            <p:ph idx="1" type="body"/>
          </p:nvPr>
        </p:nvSpPr>
        <p:spPr>
          <a:xfrm>
            <a:off x="551875" y="1597875"/>
            <a:ext cx="8235000" cy="2934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900">
                <a:solidFill>
                  <a:srgbClr val="1D2125"/>
                </a:solidFill>
              </a:rPr>
              <a:t>We looked at this question and used the data sets regarding Continents and access to electricity (% percent of population). We specifically focused on the data for the year 2000 and 2020 where each row represents a single observation (combination of continent, year, and access percentage).. Our analysis of the data made it clear that the access of electricity across the world has grew to almost complete access in the past 20 years. This indicated that even developing countries in some continents, that didn't have anything, have a stable connection of electricity.  </a:t>
            </a:r>
            <a:endParaRPr sz="1900">
              <a:solidFill>
                <a:srgbClr val="1D2125"/>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7" name="Google Shape;307;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8" name="Google Shape;308;p18"/>
          <p:cNvPicPr preferRelativeResize="0"/>
          <p:nvPr/>
        </p:nvPicPr>
        <p:blipFill>
          <a:blip r:embed="rId3">
            <a:alphaModFix/>
          </a:blip>
          <a:stretch>
            <a:fillRect/>
          </a:stretch>
        </p:blipFill>
        <p:spPr>
          <a:xfrm>
            <a:off x="676331" y="0"/>
            <a:ext cx="7791340"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19"/>
          <p:cNvPicPr preferRelativeResize="0"/>
          <p:nvPr/>
        </p:nvPicPr>
        <p:blipFill>
          <a:blip r:embed="rId3">
            <a:alphaModFix/>
          </a:blip>
          <a:stretch>
            <a:fillRect/>
          </a:stretch>
        </p:blipFill>
        <p:spPr>
          <a:xfrm>
            <a:off x="1389285" y="99900"/>
            <a:ext cx="6365441" cy="4943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