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8" r:id="rId4"/>
    <p:sldId id="292" r:id="rId5"/>
    <p:sldId id="291" r:id="rId6"/>
    <p:sldId id="282" r:id="rId7"/>
    <p:sldId id="27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320"/>
    <a:srgbClr val="F5918F"/>
    <a:srgbClr val="F0F0F0"/>
    <a:srgbClr val="FFFFCC"/>
    <a:srgbClr val="FFCCCC"/>
    <a:srgbClr val="53D2FF"/>
    <a:srgbClr val="F1EFEE"/>
    <a:srgbClr val="95C674"/>
    <a:srgbClr val="F9F9F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39" autoAdjust="0"/>
    <p:restoredTop sz="94725" autoAdjust="0"/>
  </p:normalViewPr>
  <p:slideViewPr>
    <p:cSldViewPr snapToGrid="0">
      <p:cViewPr varScale="1">
        <p:scale>
          <a:sx n="111" d="100"/>
          <a:sy n="111" d="100"/>
        </p:scale>
        <p:origin x="22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39E16-DF25-4B27-8DF2-971225E294C2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A1889-95E7-4B2D-86A4-301EF2234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783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4BDE2F-A771-46E7-AB17-380E95E26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846A64-BB3D-46B0-8796-F4F8CA855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EF93EE-B0D3-41B1-8FCE-1FBFA194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AB6EFD-1559-47CD-BE95-B824267B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1FBDA2-714A-410E-9D69-4822B8B8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4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2E0E6-2480-48C2-A7C7-2116477E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4597FF-EF79-4278-8D2A-3A1BB36EB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FE74CD-672C-466A-A46A-23CEE629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77DB2D-99D5-4091-BF26-383D03DC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72A5BD-1BBB-457C-9296-A72C9FB9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40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B038CCE-16FA-4DDF-AEC6-BC74D98F3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584571-56C1-48FA-9BE7-41839CD0D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AAAEB6-DAA7-45A9-88A7-5C33F13D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890728-F807-40B8-A61E-9C7A6C5F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A39569-6AE2-4A11-BF52-5C2EEBEB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70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F1AAB4-CB4B-4255-B130-5CBA535F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483C56-EA91-4B7B-84B8-02D8498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BCEC28-4EA5-45EC-8B3B-EC5FAD078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93E670-3B50-476C-AAF3-481CA6BB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D09B90-7067-4EEE-A583-FE0A46DD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0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D4028E-ABCC-49EB-A881-D23B83D67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03F5CF-53C7-4C9D-86E0-A2C7BD794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1DCDD4-4262-4ABE-8386-5E0989B8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8C6C94-A175-4DCC-80A2-9F38F8D2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39FACD-0E8A-446C-A6E4-386D37FC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00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AC92E1-2D8F-461D-8E01-7B6ABF80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1F3E0-A3CE-422F-AD7F-04A23C45C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DF2EA7-AB92-49C4-B848-326A02720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F702FC-6F86-4BA7-93F4-7CA959F69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DF045D-36DE-4617-B759-FE5808189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C8D313-970B-44C7-8810-F57EB828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58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21273A-682B-43E1-B498-63C170968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2A2425-1713-4368-B79B-E5AF74FF2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1689EB-F811-4ECB-880F-0F68008D7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158B922-0CDB-4D6D-A2F1-930FF26F7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A6631D1-8BF3-48F5-8827-2A6FEEBA3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2D5207F-7E61-4542-B97B-BA342116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7C9A51F-70D3-4AC8-AC51-402BD2907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2F74EE-3075-417B-ACDA-00BBCBFD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7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24CFA6-CF44-4291-A6D7-2B806051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4F39CBB-463C-4806-B647-288DD7D5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D957E6F-F41D-48D0-A2F1-DF760679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41B7E02-AE0A-4A53-86DC-DF3DD9C0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86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EAF0F3E-BF85-4457-925B-2753CDF5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E08BED4-08AE-4A48-A55D-9294505B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7D5498-A918-4667-B4CE-7AC49087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55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41D41A-92B1-4F82-8E65-C55AA7C28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863B02-4061-42E4-9764-86EE16DCE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242784-5F17-49CD-BB1E-42D765F07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FF507C-0DEE-4D45-BFC9-336B91151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C1FAC2-DD85-4368-9657-FF00F720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E9011E-EBC2-49D4-8B6F-FBD745CC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77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90C767-066C-418B-AFC0-17BCBCF28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A60FE73-B991-4FC8-90D6-2B044F9E5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DA4E7A-CEC1-4613-8995-B896F51D8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DA932D-7B94-4220-B97A-F2E7224B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8D16-057F-4D33-90B1-93D29F523F05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4690F2-CFD6-4CBD-8DAE-9057877E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51BA9C-FD29-4D87-A29D-7340DA10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09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DA69922-5C56-4586-B19A-EADBA899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94C02B-4149-4CB5-852D-96C656DD6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9DE8D7-2C9E-42FA-8343-152843554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98D16-057F-4D33-90B1-93D29F523F05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6134DE-8613-4DCB-BD00-FF69E8D05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D6A54E-7328-4168-AB9D-3D7D5AA2D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19EC4-EAE2-4174-ABE4-9B1E5A6098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11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iv3d.connpass.com/event/242313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ranges" TargetMode="External"/><Relationship Id="rId2" Type="http://schemas.openxmlformats.org/officeDocument/2006/relationships/hyperlink" Target="https://github.com/tomolatoon/Siv3D_Events/tree/main/2022_03_2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ricniebler/range-v3" TargetMode="External"/><Relationship Id="rId4" Type="http://schemas.openxmlformats.org/officeDocument/2006/relationships/hyperlink" Target="https://cpprefjp.github.io/reference/rang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85C448-ED9C-443F-A307-63D88E612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kumimoji="1" lang="en-US" altLang="ja-JP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C++</a:t>
            </a:r>
            <a:r>
              <a:rPr kumimoji="1" lang="ja-JP" altLang="en-US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の</a:t>
            </a:r>
            <a:r>
              <a:rPr kumimoji="1" lang="en-US" altLang="ja-JP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Ranges Library</a:t>
            </a:r>
            <a:endParaRPr kumimoji="1" lang="ja-JP" altLang="en-US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E69F86-41C3-4A39-A280-98C73CFC0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410833"/>
          </a:xfrm>
        </p:spPr>
        <p:txBody>
          <a:bodyPr>
            <a:normAutofit/>
          </a:bodyPr>
          <a:lstStyle/>
          <a:p>
            <a:r>
              <a:rPr kumimoji="1" lang="en-US" altLang="ja-JP" dirty="0" err="1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tomolatoon</a:t>
            </a:r>
            <a:r>
              <a:rPr kumimoji="1"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@tomosann_tomo</a:t>
            </a:r>
            <a:endParaRPr kumimoji="1" lang="ja-JP" altLang="en-US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E76D33E-0127-4EDF-8A0E-74DACEE17ABD}"/>
              </a:ext>
            </a:extLst>
          </p:cNvPr>
          <p:cNvSpPr txBox="1"/>
          <p:nvPr/>
        </p:nvSpPr>
        <p:spPr>
          <a:xfrm>
            <a:off x="1524000" y="550272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Siv3D</a:t>
            </a:r>
            <a:r>
              <a:rPr kumimoji="1" lang="ja-JP" altLang="en-US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勉強会（</a:t>
            </a:r>
            <a:r>
              <a:rPr lang="en-US" altLang="ja-JP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2022/3/28</a:t>
            </a:r>
            <a:r>
              <a:rPr lang="ja-JP" altLang="en-US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）</a:t>
            </a:r>
            <a:endParaRPr lang="en-US" altLang="ja-JP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  <a:p>
            <a:pPr algn="ctr"/>
            <a:r>
              <a:rPr kumimoji="1" lang="en-US" altLang="ja-JP" dirty="0">
                <a:solidFill>
                  <a:schemeClr val="bg2">
                    <a:lumMod val="50000"/>
                  </a:schemeClr>
                </a:solidFill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https://siv3d.connpass.com/event/242313/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  <a:latin typeface="M+ 1p medium" panose="020B0603020203020204" pitchFamily="50" charset="-128"/>
              <a:ea typeface="M+ 1p medium" panose="020B0603020203020204" pitchFamily="50" charset="-128"/>
              <a:cs typeface="M+ 1p medium" panose="020B06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312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「</a:t>
            </a:r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Ranges Library</a:t>
            </a:r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」とは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C2507-C145-46AE-A2C7-C2F1E46FE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50652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C++20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以降の標準ライブラリ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「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Ranges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」＝「範囲」＝「値の集まり」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配列・コンテナ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IO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ストリーム・ジェネレータ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これらを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1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つの変数で！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ちなみに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C++17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までは 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Iterator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ペアで表現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982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イテレータペアを </a:t>
            </a:r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Range </a:t>
            </a:r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にする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55598B4-3510-4C41-87B1-5A0D4F0FDBE8}"/>
              </a:ext>
            </a:extLst>
          </p:cNvPr>
          <p:cNvSpPr/>
          <p:nvPr/>
        </p:nvSpPr>
        <p:spPr>
          <a:xfrm>
            <a:off x="838200" y="1998906"/>
            <a:ext cx="10515600" cy="1325563"/>
          </a:xfrm>
          <a:prstGeom prst="roundRect">
            <a:avLst>
              <a:gd name="adj" fmla="val 289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" bIns="54000" rtlCol="0" anchor="ctr" anchorCtr="0"/>
          <a:lstStyle/>
          <a:p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vector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v = { </a:t>
            </a:r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5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2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3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1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4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};</a:t>
            </a:r>
          </a:p>
          <a:p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sort(</a:t>
            </a:r>
            <a:r>
              <a:rPr lang="en-US" altLang="ja-JP" sz="2200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v.begin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(), </a:t>
            </a:r>
            <a:r>
              <a:rPr lang="en-US" altLang="ja-JP" sz="2200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v.end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());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D59FD5D-779E-43DA-B00D-8C711E9CD72E}"/>
              </a:ext>
            </a:extLst>
          </p:cNvPr>
          <p:cNvSpPr/>
          <p:nvPr/>
        </p:nvSpPr>
        <p:spPr>
          <a:xfrm>
            <a:off x="838200" y="4592158"/>
            <a:ext cx="10515600" cy="1325563"/>
          </a:xfrm>
          <a:prstGeom prst="roundRect">
            <a:avLst>
              <a:gd name="adj" fmla="val 289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" bIns="54000" rtlCol="0" anchor="ctr" anchorCtr="0"/>
          <a:lstStyle/>
          <a:p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vector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v = { </a:t>
            </a:r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5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2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3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1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sz="2200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4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};</a:t>
            </a:r>
          </a:p>
          <a:p>
            <a:r>
              <a:rPr lang="en-US" altLang="ja-JP" sz="2200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ranegs</a:t>
            </a:r>
            <a:r>
              <a:rPr lang="en-US" altLang="ja-JP" sz="2200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::sort(v);</a:t>
            </a:r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F8F37923-4398-42C2-A0C0-BEF19F10488C}"/>
              </a:ext>
            </a:extLst>
          </p:cNvPr>
          <p:cNvSpPr/>
          <p:nvPr/>
        </p:nvSpPr>
        <p:spPr>
          <a:xfrm>
            <a:off x="5694784" y="3554523"/>
            <a:ext cx="802432" cy="812204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99D965-9417-497F-BAF8-E729345C7CF4}"/>
              </a:ext>
            </a:extLst>
          </p:cNvPr>
          <p:cNvSpPr/>
          <p:nvPr/>
        </p:nvSpPr>
        <p:spPr>
          <a:xfrm rot="726641">
            <a:off x="9693108" y="1802112"/>
            <a:ext cx="1604865" cy="69979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OLD</a:t>
            </a:r>
            <a:endParaRPr kumimoji="1" lang="ja-JP" altLang="en-US" sz="2400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6925D89-CBD9-4DED-8167-8928F84CD263}"/>
              </a:ext>
            </a:extLst>
          </p:cNvPr>
          <p:cNvSpPr/>
          <p:nvPr/>
        </p:nvSpPr>
        <p:spPr>
          <a:xfrm rot="729371">
            <a:off x="9693246" y="4394015"/>
            <a:ext cx="1604865" cy="699796"/>
          </a:xfrm>
          <a:prstGeom prst="rect">
            <a:avLst/>
          </a:prstGeom>
          <a:solidFill>
            <a:srgbClr val="F59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C++20</a:t>
            </a:r>
            <a:endParaRPr kumimoji="1" lang="ja-JP" altLang="en-US" sz="2400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BFCA4D4-D857-4E5C-B61A-A022F93E62A2}"/>
              </a:ext>
            </a:extLst>
          </p:cNvPr>
          <p:cNvCxnSpPr>
            <a:cxnSpLocks/>
          </p:cNvCxnSpPr>
          <p:nvPr/>
        </p:nvCxnSpPr>
        <p:spPr>
          <a:xfrm>
            <a:off x="1637256" y="2970655"/>
            <a:ext cx="3193536" cy="0"/>
          </a:xfrm>
          <a:prstGeom prst="line">
            <a:avLst/>
          </a:prstGeom>
          <a:ln w="38100">
            <a:solidFill>
              <a:srgbClr val="DF53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F3FE176-85BF-42E2-B0BD-3CABC8EB123E}"/>
              </a:ext>
            </a:extLst>
          </p:cNvPr>
          <p:cNvCxnSpPr>
            <a:cxnSpLocks/>
          </p:cNvCxnSpPr>
          <p:nvPr/>
        </p:nvCxnSpPr>
        <p:spPr>
          <a:xfrm>
            <a:off x="2866963" y="5563158"/>
            <a:ext cx="513620" cy="0"/>
          </a:xfrm>
          <a:prstGeom prst="line">
            <a:avLst/>
          </a:prstGeom>
          <a:ln w="381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28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{1, 2, …, n } </a:t>
            </a:r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の </a:t>
            </a:r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vector </a:t>
            </a:r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を作る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D59FD5D-779E-43DA-B00D-8C711E9CD72E}"/>
              </a:ext>
            </a:extLst>
          </p:cNvPr>
          <p:cNvSpPr/>
          <p:nvPr/>
        </p:nvSpPr>
        <p:spPr>
          <a:xfrm>
            <a:off x="6755360" y="1951142"/>
            <a:ext cx="4908522" cy="4541734"/>
          </a:xfrm>
          <a:prstGeom prst="roundRect">
            <a:avLst>
              <a:gd name="adj" fmla="val 289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bIns="54000" rtlCol="0" anchor="t" anchorCtr="0"/>
          <a:lstStyle/>
          <a:p>
            <a:endParaRPr lang="en-US" altLang="ja-JP" dirty="0">
              <a:solidFill>
                <a:srgbClr val="6666EA"/>
              </a:solidFill>
              <a:latin typeface="Consolas" panose="020B0609020204030204" pitchFamily="49" charset="0"/>
              <a:ea typeface="M+ 2p" panose="020B0503020203020204" pitchFamily="50" charset="-128"/>
              <a:cs typeface="Cascadia Code" panose="020B0609020000020004" pitchFamily="49" charset="0"/>
            </a:endParaRPr>
          </a:p>
          <a:p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auto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v = views::iota(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1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n +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1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)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   | ranges::to&lt;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vector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&lt;</a:t>
            </a:r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int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&gt;&gt;();</a:t>
            </a: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182597AC-316B-469B-8D0F-5D7A17B0D152}"/>
              </a:ext>
            </a:extLst>
          </p:cNvPr>
          <p:cNvSpPr/>
          <p:nvPr/>
        </p:nvSpPr>
        <p:spPr>
          <a:xfrm rot="16200000">
            <a:off x="5606925" y="3258716"/>
            <a:ext cx="802432" cy="114300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9030DD8-3256-44A6-A84C-A7FB637EB22E}"/>
              </a:ext>
            </a:extLst>
          </p:cNvPr>
          <p:cNvSpPr/>
          <p:nvPr/>
        </p:nvSpPr>
        <p:spPr>
          <a:xfrm rot="870964">
            <a:off x="10017810" y="1717969"/>
            <a:ext cx="1604865" cy="652393"/>
          </a:xfrm>
          <a:prstGeom prst="rect">
            <a:avLst/>
          </a:prstGeom>
          <a:solidFill>
            <a:srgbClr val="F59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C++23</a:t>
            </a:r>
            <a:endParaRPr kumimoji="1" lang="ja-JP" altLang="en-US" sz="2400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F83F00D1-6DDD-4462-8789-728C0EAD204E}"/>
              </a:ext>
            </a:extLst>
          </p:cNvPr>
          <p:cNvSpPr/>
          <p:nvPr/>
        </p:nvSpPr>
        <p:spPr>
          <a:xfrm>
            <a:off x="712399" y="4222009"/>
            <a:ext cx="4427377" cy="2273523"/>
          </a:xfrm>
          <a:prstGeom prst="roundRect">
            <a:avLst>
              <a:gd name="adj" fmla="val 289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" bIns="54000" rtlCol="0" anchor="ctr" anchorCtr="0"/>
          <a:lstStyle/>
          <a:p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vector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&lt;</a:t>
            </a:r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int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&gt; v(n);</a:t>
            </a:r>
            <a:endParaRPr kumimoji="1" lang="en-US" altLang="ja-JP" sz="1800" kern="1200" dirty="0">
              <a:solidFill>
                <a:srgbClr val="68615E"/>
              </a:solidFill>
              <a:effectLst/>
              <a:latin typeface="Consolas" panose="020B0609020204030204" pitchFamily="49" charset="0"/>
              <a:ea typeface="M+ 2p" panose="020B0503020203020204" pitchFamily="50" charset="-128"/>
              <a:cs typeface="Cascadia Code" panose="020B0609020000020004" pitchFamily="49" charset="0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800" kern="1200" dirty="0">
                <a:solidFill>
                  <a:srgbClr val="6666EA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for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(</a:t>
            </a:r>
            <a:r>
              <a:rPr kumimoji="1" lang="en-US" altLang="ja-JP" sz="1800" kern="1200" dirty="0">
                <a:solidFill>
                  <a:srgbClr val="6666EA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int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</a:t>
            </a:r>
            <a:r>
              <a:rPr kumimoji="1" lang="en-US" altLang="ja-JP" sz="1800" kern="1200" dirty="0" err="1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= </a:t>
            </a:r>
            <a:r>
              <a:rPr kumimoji="1" lang="en-US" altLang="ja-JP" sz="1800" kern="1200" dirty="0">
                <a:solidFill>
                  <a:srgbClr val="DF5320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0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; </a:t>
            </a:r>
            <a:r>
              <a:rPr kumimoji="1" lang="en-US" altLang="ja-JP" sz="1800" kern="1200" dirty="0" err="1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&lt; </a:t>
            </a:r>
            <a:r>
              <a:rPr kumimoji="1" lang="en-US" altLang="ja-JP" sz="1800" kern="1200" dirty="0" err="1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v.size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(); ++</a:t>
            </a:r>
            <a:r>
              <a:rPr kumimoji="1" lang="en-US" altLang="ja-JP" sz="1800" kern="1200" dirty="0" err="1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)</a:t>
            </a:r>
            <a:endParaRPr lang="ja-JP" altLang="ja-JP" dirty="0">
              <a:solidFill>
                <a:srgbClr val="68615E"/>
              </a:solidFill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{</a:t>
            </a:r>
            <a:b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</a:b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v[</a:t>
            </a:r>
            <a:r>
              <a:rPr kumimoji="1" lang="en-US" altLang="ja-JP" sz="1800" kern="1200" dirty="0" err="1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] = </a:t>
            </a:r>
            <a:r>
              <a:rPr kumimoji="1" lang="en-US" altLang="ja-JP" sz="1800" kern="1200" dirty="0" err="1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+ </a:t>
            </a:r>
            <a:r>
              <a:rPr kumimoji="1" lang="en-US" altLang="ja-JP" sz="1800" kern="1200" dirty="0">
                <a:solidFill>
                  <a:srgbClr val="DF5320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1</a:t>
            </a: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;</a:t>
            </a:r>
            <a:b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</a:br>
            <a:r>
              <a:rPr kumimoji="1" lang="en-US" altLang="ja-JP" sz="1800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}</a:t>
            </a:r>
            <a:endParaRPr lang="ja-JP" altLang="ja-JP" dirty="0">
              <a:solidFill>
                <a:srgbClr val="68615E"/>
              </a:solidFill>
              <a:effectLst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F7B28BC-D40A-4A12-9234-839718825A8F}"/>
              </a:ext>
            </a:extLst>
          </p:cNvPr>
          <p:cNvSpPr/>
          <p:nvPr/>
        </p:nvSpPr>
        <p:spPr>
          <a:xfrm>
            <a:off x="712399" y="1956158"/>
            <a:ext cx="4427377" cy="1678467"/>
          </a:xfrm>
          <a:prstGeom prst="roundRect">
            <a:avLst>
              <a:gd name="adj" fmla="val 289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" bIns="54000" rtlCol="0" anchor="ctr" anchorCtr="0"/>
          <a:lstStyle/>
          <a:p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vector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&lt;</a:t>
            </a:r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int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&gt; v(n);</a:t>
            </a:r>
            <a:endParaRPr kumimoji="1" lang="en-US" altLang="ja-JP" kern="1200" dirty="0">
              <a:solidFill>
                <a:srgbClr val="68615E"/>
              </a:solidFill>
              <a:effectLst/>
              <a:latin typeface="Consolas" panose="020B0609020204030204" pitchFamily="49" charset="0"/>
              <a:ea typeface="M+ 2p" panose="020B0503020203020204" pitchFamily="50" charset="-128"/>
              <a:cs typeface="Cascadia Code" panose="020B0609020000020004" pitchFamily="49" charset="0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ja-JP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iota(</a:t>
            </a:r>
            <a:r>
              <a:rPr kumimoji="1" lang="en-US" altLang="ja-JP" kern="1200" dirty="0" err="1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v.begin</a:t>
            </a:r>
            <a:r>
              <a:rPr kumimoji="1" lang="en-US" altLang="ja-JP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(), </a:t>
            </a:r>
            <a:r>
              <a:rPr kumimoji="1" lang="en-US" altLang="ja-JP" kern="1200" dirty="0" err="1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v.end</a:t>
            </a:r>
            <a:r>
              <a:rPr kumimoji="1" lang="en-US" altLang="ja-JP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(), </a:t>
            </a:r>
            <a:r>
              <a:rPr kumimoji="1" lang="en-US" altLang="ja-JP" kern="1200" dirty="0">
                <a:solidFill>
                  <a:srgbClr val="DF5320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1</a:t>
            </a:r>
            <a:r>
              <a:rPr kumimoji="1" lang="en-US" altLang="ja-JP" kern="1200" dirty="0">
                <a:solidFill>
                  <a:srgbClr val="68615E"/>
                </a:solidFill>
                <a:effectLst/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);</a:t>
            </a:r>
            <a:endParaRPr lang="ja-JP" altLang="ja-JP" dirty="0">
              <a:solidFill>
                <a:srgbClr val="68615E"/>
              </a:solidFill>
              <a:effectLst/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90BF357-C77A-40B0-82BC-8D004B7E28E2}"/>
              </a:ext>
            </a:extLst>
          </p:cNvPr>
          <p:cNvCxnSpPr>
            <a:cxnSpLocks/>
          </p:cNvCxnSpPr>
          <p:nvPr/>
        </p:nvCxnSpPr>
        <p:spPr>
          <a:xfrm>
            <a:off x="838200" y="2804018"/>
            <a:ext cx="2209276" cy="0"/>
          </a:xfrm>
          <a:prstGeom prst="line">
            <a:avLst/>
          </a:prstGeom>
          <a:ln w="38100">
            <a:solidFill>
              <a:srgbClr val="DF53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FBB05BF-1E4A-46D3-A239-CD1F37391C99}"/>
              </a:ext>
            </a:extLst>
          </p:cNvPr>
          <p:cNvCxnSpPr>
            <a:cxnSpLocks/>
          </p:cNvCxnSpPr>
          <p:nvPr/>
        </p:nvCxnSpPr>
        <p:spPr>
          <a:xfrm>
            <a:off x="838200" y="4953353"/>
            <a:ext cx="2209276" cy="0"/>
          </a:xfrm>
          <a:prstGeom prst="line">
            <a:avLst/>
          </a:prstGeom>
          <a:ln w="38100">
            <a:solidFill>
              <a:srgbClr val="DF53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D03D9AE-EFB8-4734-B169-23412EA61E29}"/>
              </a:ext>
            </a:extLst>
          </p:cNvPr>
          <p:cNvCxnSpPr>
            <a:cxnSpLocks/>
          </p:cNvCxnSpPr>
          <p:nvPr/>
        </p:nvCxnSpPr>
        <p:spPr>
          <a:xfrm>
            <a:off x="7835611" y="2684224"/>
            <a:ext cx="2897930" cy="0"/>
          </a:xfrm>
          <a:prstGeom prst="line">
            <a:avLst/>
          </a:prstGeom>
          <a:ln w="381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639D77B-3A16-4621-B632-0F237B9FA0EC}"/>
              </a:ext>
            </a:extLst>
          </p:cNvPr>
          <p:cNvCxnSpPr>
            <a:cxnSpLocks/>
          </p:cNvCxnSpPr>
          <p:nvPr/>
        </p:nvCxnSpPr>
        <p:spPr>
          <a:xfrm>
            <a:off x="7835611" y="2977169"/>
            <a:ext cx="3513750" cy="0"/>
          </a:xfrm>
          <a:prstGeom prst="line">
            <a:avLst/>
          </a:prstGeom>
          <a:ln w="381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852FEEF-8A28-47F2-A0F4-5BF9C82FC44E}"/>
              </a:ext>
            </a:extLst>
          </p:cNvPr>
          <p:cNvSpPr/>
          <p:nvPr/>
        </p:nvSpPr>
        <p:spPr>
          <a:xfrm rot="724832">
            <a:off x="3485509" y="1758327"/>
            <a:ext cx="1604865" cy="6419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OLD</a:t>
            </a:r>
            <a:endParaRPr kumimoji="1" lang="ja-JP" altLang="en-US" sz="2400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421DBB-C296-4E8D-B770-BAE8F398CC8B}"/>
              </a:ext>
            </a:extLst>
          </p:cNvPr>
          <p:cNvSpPr/>
          <p:nvPr/>
        </p:nvSpPr>
        <p:spPr>
          <a:xfrm rot="724832">
            <a:off x="3485509" y="4060925"/>
            <a:ext cx="1604865" cy="6419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OLD</a:t>
            </a:r>
            <a:endParaRPr kumimoji="1" lang="ja-JP" altLang="en-US" sz="2400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043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偶数の要素を先頭から</a:t>
            </a:r>
            <a:r>
              <a:rPr lang="en-US" altLang="ja-JP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3</a:t>
            </a:r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つ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55598B4-3510-4C41-87B1-5A0D4F0FDBE8}"/>
              </a:ext>
            </a:extLst>
          </p:cNvPr>
          <p:cNvSpPr/>
          <p:nvPr/>
        </p:nvSpPr>
        <p:spPr>
          <a:xfrm>
            <a:off x="666291" y="1832287"/>
            <a:ext cx="4433594" cy="4654860"/>
          </a:xfrm>
          <a:prstGeom prst="roundRect">
            <a:avLst>
              <a:gd name="adj" fmla="val 289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bIns="54000" rtlCol="0" anchor="t" anchorCtr="0"/>
          <a:lstStyle/>
          <a:p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vector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v 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= {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5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2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3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1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4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};</a:t>
            </a:r>
          </a:p>
          <a:p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int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count =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0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for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(</a:t>
            </a:r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int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n : v)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</a:t>
            </a:r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if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(</a:t>
            </a:r>
            <a:r>
              <a:rPr lang="en-US" altLang="ja-JP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IsEven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(n))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{</a:t>
            </a:r>
            <a:b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</a:b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    </a:t>
            </a:r>
            <a:r>
              <a:rPr lang="en-US" altLang="ja-JP" dirty="0" err="1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cout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&lt;&lt; n &lt;&lt; </a:t>
            </a:r>
            <a:r>
              <a:rPr lang="en-US" altLang="ja-JP" dirty="0">
                <a:solidFill>
                  <a:srgbClr val="7B9726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" "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    </a:t>
            </a:r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if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(count ==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3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)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        </a:t>
            </a:r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break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    ++count;</a:t>
            </a:r>
            <a:b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</a:b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}</a:t>
            </a:r>
            <a:b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</a:b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}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D59FD5D-779E-43DA-B00D-8C711E9CD72E}"/>
              </a:ext>
            </a:extLst>
          </p:cNvPr>
          <p:cNvSpPr/>
          <p:nvPr/>
        </p:nvSpPr>
        <p:spPr>
          <a:xfrm>
            <a:off x="6699379" y="1838015"/>
            <a:ext cx="5057192" cy="4654860"/>
          </a:xfrm>
          <a:prstGeom prst="roundRect">
            <a:avLst>
              <a:gd name="adj" fmla="val 289"/>
            </a:avLst>
          </a:prstGeom>
          <a:solidFill>
            <a:srgbClr val="F1EFEE"/>
          </a:solidFill>
          <a:ln>
            <a:noFill/>
          </a:ln>
          <a:effectLst>
            <a:outerShdw blurRad="63500" dist="63500" dir="2700000" algn="ctr" rotWithShape="0">
              <a:schemeClr val="bg2">
                <a:lumMod val="1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bIns="54000" rtlCol="0" anchor="t" anchorCtr="0"/>
          <a:lstStyle/>
          <a:p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vector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v 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= {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5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2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3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1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, 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4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};</a:t>
            </a:r>
          </a:p>
          <a:p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for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(</a:t>
            </a:r>
            <a:r>
              <a:rPr lang="en-US" altLang="ja-JP" dirty="0">
                <a:solidFill>
                  <a:srgbClr val="6666EA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int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n : v | views::filter(</a:t>
            </a:r>
            <a:r>
              <a:rPr lang="en-US" altLang="ja-JP" dirty="0" err="1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IsEven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)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           | views::take(</a:t>
            </a:r>
            <a:r>
              <a:rPr lang="en-US" altLang="ja-JP" dirty="0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5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))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   </a:t>
            </a:r>
            <a:r>
              <a:rPr lang="en-US" altLang="ja-JP" dirty="0" err="1">
                <a:solidFill>
                  <a:srgbClr val="DF5320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cout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 &lt;&lt; n &lt;&lt; </a:t>
            </a:r>
            <a:r>
              <a:rPr lang="en-US" altLang="ja-JP" dirty="0">
                <a:solidFill>
                  <a:srgbClr val="7B9726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" "</a:t>
            </a:r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68615E"/>
                </a:solidFill>
                <a:latin typeface="Consolas" panose="020B0609020204030204" pitchFamily="49" charset="0"/>
                <a:ea typeface="M+ 2p" panose="020B0503020203020204" pitchFamily="50" charset="-128"/>
                <a:cs typeface="Cascadia Code" panose="020B0609020000020004" pitchFamily="49" charset="0"/>
              </a:rPr>
              <a:t>}</a:t>
            </a: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182597AC-316B-469B-8D0F-5D7A17B0D152}"/>
              </a:ext>
            </a:extLst>
          </p:cNvPr>
          <p:cNvSpPr/>
          <p:nvPr/>
        </p:nvSpPr>
        <p:spPr>
          <a:xfrm rot="16200000">
            <a:off x="5551346" y="3157721"/>
            <a:ext cx="802432" cy="114300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852FEEF-8A28-47F2-A0F4-5BF9C82FC44E}"/>
              </a:ext>
            </a:extLst>
          </p:cNvPr>
          <p:cNvSpPr/>
          <p:nvPr/>
        </p:nvSpPr>
        <p:spPr>
          <a:xfrm rot="726641">
            <a:off x="3445541" y="1653524"/>
            <a:ext cx="1604865" cy="6419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OLD</a:t>
            </a:r>
            <a:endParaRPr kumimoji="1" lang="ja-JP" altLang="en-US" sz="2400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9030DD8-3256-44A6-A84C-A7FB637EB22E}"/>
              </a:ext>
            </a:extLst>
          </p:cNvPr>
          <p:cNvSpPr/>
          <p:nvPr/>
        </p:nvSpPr>
        <p:spPr>
          <a:xfrm rot="729371">
            <a:off x="10101009" y="1648291"/>
            <a:ext cx="1604865" cy="652393"/>
          </a:xfrm>
          <a:prstGeom prst="rect">
            <a:avLst/>
          </a:prstGeom>
          <a:solidFill>
            <a:srgbClr val="F59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latin typeface="M+ 1p heavy" panose="020B0803020203020204" pitchFamily="50" charset="-128"/>
                <a:ea typeface="M+ 1p heavy" panose="020B0803020203020204" pitchFamily="50" charset="-128"/>
                <a:cs typeface="M+ 1p heavy" panose="020B0803020203020204" pitchFamily="50" charset="-128"/>
              </a:rPr>
              <a:t>C++20</a:t>
            </a:r>
            <a:endParaRPr kumimoji="1" lang="ja-JP" altLang="en-US" sz="2400" dirty="0">
              <a:latin typeface="M+ 1p heavy" panose="020B0803020203020204" pitchFamily="50" charset="-128"/>
              <a:ea typeface="M+ 1p heavy" panose="020B0803020203020204" pitchFamily="50" charset="-128"/>
              <a:cs typeface="M+ 1p heavy" panose="020B0803020203020204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A112967-8D50-42EB-8C42-9304E31543B6}"/>
              </a:ext>
            </a:extLst>
          </p:cNvPr>
          <p:cNvCxnSpPr>
            <a:cxnSpLocks/>
          </p:cNvCxnSpPr>
          <p:nvPr/>
        </p:nvCxnSpPr>
        <p:spPr>
          <a:xfrm>
            <a:off x="838200" y="2827352"/>
            <a:ext cx="1733558" cy="0"/>
          </a:xfrm>
          <a:prstGeom prst="line">
            <a:avLst/>
          </a:prstGeom>
          <a:ln w="38100">
            <a:solidFill>
              <a:srgbClr val="DF53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37A84D8-6F65-42B9-80FF-8A618EE52F83}"/>
              </a:ext>
            </a:extLst>
          </p:cNvPr>
          <p:cNvCxnSpPr>
            <a:cxnSpLocks/>
          </p:cNvCxnSpPr>
          <p:nvPr/>
        </p:nvCxnSpPr>
        <p:spPr>
          <a:xfrm>
            <a:off x="1437823" y="3117131"/>
            <a:ext cx="1241852" cy="0"/>
          </a:xfrm>
          <a:prstGeom prst="line">
            <a:avLst/>
          </a:prstGeom>
          <a:ln w="38100">
            <a:solidFill>
              <a:srgbClr val="DF53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386DEDB-C87A-4058-AE7D-B8660BA9037B}"/>
              </a:ext>
            </a:extLst>
          </p:cNvPr>
          <p:cNvCxnSpPr>
            <a:cxnSpLocks/>
          </p:cNvCxnSpPr>
          <p:nvPr/>
        </p:nvCxnSpPr>
        <p:spPr>
          <a:xfrm>
            <a:off x="1818559" y="4457009"/>
            <a:ext cx="1923017" cy="0"/>
          </a:xfrm>
          <a:prstGeom prst="line">
            <a:avLst/>
          </a:prstGeom>
          <a:ln w="38100">
            <a:solidFill>
              <a:srgbClr val="DF53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D5260FA-4D42-4F4D-92F3-EDCDCF6E569D}"/>
              </a:ext>
            </a:extLst>
          </p:cNvPr>
          <p:cNvCxnSpPr>
            <a:cxnSpLocks/>
          </p:cNvCxnSpPr>
          <p:nvPr/>
        </p:nvCxnSpPr>
        <p:spPr>
          <a:xfrm>
            <a:off x="1818559" y="5001736"/>
            <a:ext cx="974433" cy="0"/>
          </a:xfrm>
          <a:prstGeom prst="line">
            <a:avLst/>
          </a:prstGeom>
          <a:ln w="38100">
            <a:solidFill>
              <a:srgbClr val="DF53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C8CEDFA-5D84-4AE6-A957-05DA4FEB0E4D}"/>
              </a:ext>
            </a:extLst>
          </p:cNvPr>
          <p:cNvCxnSpPr>
            <a:cxnSpLocks/>
          </p:cNvCxnSpPr>
          <p:nvPr/>
        </p:nvCxnSpPr>
        <p:spPr>
          <a:xfrm>
            <a:off x="8338763" y="2827352"/>
            <a:ext cx="3256384" cy="0"/>
          </a:xfrm>
          <a:prstGeom prst="line">
            <a:avLst/>
          </a:prstGeom>
          <a:ln w="381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73F3281-C6EC-4999-9042-1CD5AA7447F0}"/>
              </a:ext>
            </a:extLst>
          </p:cNvPr>
          <p:cNvCxnSpPr>
            <a:cxnSpLocks/>
          </p:cNvCxnSpPr>
          <p:nvPr/>
        </p:nvCxnSpPr>
        <p:spPr>
          <a:xfrm flipV="1">
            <a:off x="8804153" y="3107447"/>
            <a:ext cx="2091818" cy="5986"/>
          </a:xfrm>
          <a:prstGeom prst="line">
            <a:avLst/>
          </a:prstGeom>
          <a:ln w="381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A736E8E-4D8D-4E58-8E7D-E77267BD9866}"/>
              </a:ext>
            </a:extLst>
          </p:cNvPr>
          <p:cNvCxnSpPr>
            <a:cxnSpLocks/>
          </p:cNvCxnSpPr>
          <p:nvPr/>
        </p:nvCxnSpPr>
        <p:spPr>
          <a:xfrm>
            <a:off x="1362269" y="3639026"/>
            <a:ext cx="1737359" cy="0"/>
          </a:xfrm>
          <a:prstGeom prst="line">
            <a:avLst/>
          </a:prstGeom>
          <a:ln w="38100">
            <a:solidFill>
              <a:srgbClr val="DF53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7002EFD-907D-4302-BB86-368DE46D2C93}"/>
              </a:ext>
            </a:extLst>
          </p:cNvPr>
          <p:cNvCxnSpPr>
            <a:cxnSpLocks/>
          </p:cNvCxnSpPr>
          <p:nvPr/>
        </p:nvCxnSpPr>
        <p:spPr>
          <a:xfrm>
            <a:off x="2283271" y="4734259"/>
            <a:ext cx="730517" cy="0"/>
          </a:xfrm>
          <a:prstGeom prst="line">
            <a:avLst/>
          </a:prstGeom>
          <a:ln w="38100">
            <a:solidFill>
              <a:srgbClr val="DF53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01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超・まとめ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C2507-C145-46AE-A2C7-C2F1E46FE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50652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を無から生成することが出来る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を加工することが出来る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 </a:t>
            </a: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をコンテナに変換できる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ja-JP" altLang="en-US" b="1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組み合わせると短くてわかりやすいコードに！</a:t>
            </a:r>
            <a:endParaRPr lang="en-US" altLang="ja-JP" b="1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341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1BBF2-6411-495F-A11B-933CA09B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M+ 1p heavy" panose="020B0803020203020204" pitchFamily="50" charset="-128"/>
                <a:ea typeface="M+ 1p heavy" panose="020B0803020203020204" pitchFamily="50" charset="-128"/>
              </a:rPr>
              <a:t>おわり</a:t>
            </a:r>
            <a:endParaRPr kumimoji="1" lang="ja-JP" altLang="en-US" sz="5000" dirty="0">
              <a:solidFill>
                <a:schemeClr val="tx1">
                  <a:lumMod val="95000"/>
                  <a:lumOff val="5000"/>
                </a:schemeClr>
              </a:solidFill>
              <a:latin typeface="M+ 1p heavy" panose="020B0803020203020204" pitchFamily="50" charset="-128"/>
              <a:ea typeface="M+ 1p heavy" panose="020B080302020302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C2507-C145-46AE-A2C7-C2F1E46FE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506529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是非便利にお使いください！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ja-JP" altLang="en-US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このスライドの補足</a:t>
            </a:r>
            <a:endParaRPr lang="en-US" altLang="ja-JP" dirty="0"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>
                <a:solidFill>
                  <a:schemeClr val="bg2">
                    <a:lumMod val="50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https://github.com/tomolatoon/Siv3D_Events/tree/main/2022_03_28</a:t>
            </a:r>
            <a:r>
              <a:rPr lang="ja-JP" altLang="en-US" dirty="0">
                <a:solidFill>
                  <a:schemeClr val="bg2">
                    <a:lumMod val="50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</a:t>
            </a:r>
            <a:endParaRPr lang="en-US" altLang="ja-JP" dirty="0">
              <a:solidFill>
                <a:schemeClr val="bg2">
                  <a:lumMod val="50000"/>
                </a:schemeClr>
              </a:solidFill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See Also</a:t>
            </a: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 err="1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Cppreference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(</a:t>
            </a:r>
            <a:r>
              <a:rPr lang="en-US" altLang="ja-JP" dirty="0" err="1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en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) 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https://en.cppreference.com/w/cpp/ranges</a:t>
            </a:r>
            <a:endParaRPr lang="en-US" altLang="ja-JP" dirty="0">
              <a:solidFill>
                <a:schemeClr val="bg2">
                  <a:lumMod val="50000"/>
                </a:schemeClr>
              </a:solidFill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 err="1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Cpprefjp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(</a:t>
            </a:r>
            <a:r>
              <a:rPr lang="en-US" altLang="ja-JP" dirty="0" err="1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jp</a:t>
            </a: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) 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https://cpprefjp.github.io/reference/ranges.html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</a:t>
            </a:r>
          </a:p>
          <a:p>
            <a:pPr lvl="1">
              <a:lnSpc>
                <a:spcPct val="150000"/>
              </a:lnSpc>
              <a:buSzPct val="100000"/>
            </a:pPr>
            <a:r>
              <a:rPr lang="en-US" altLang="ja-JP" dirty="0"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Range-v3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 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https://github.com/ericniebler/range-v3</a:t>
            </a:r>
            <a:endParaRPr lang="en-US" altLang="ja-JP" dirty="0">
              <a:solidFill>
                <a:schemeClr val="bg2">
                  <a:lumMod val="50000"/>
                </a:schemeClr>
              </a:solidFill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438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6954</TotalTime>
  <Words>456</Words>
  <Application>Microsoft Office PowerPoint</Application>
  <PresentationFormat>ワイド画面</PresentationFormat>
  <Paragraphs>63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M+ 1p</vt:lpstr>
      <vt:lpstr>M+ 1p heavy</vt:lpstr>
      <vt:lpstr>M+ 1p medium</vt:lpstr>
      <vt:lpstr>游ゴシック</vt:lpstr>
      <vt:lpstr>游ゴシック Light</vt:lpstr>
      <vt:lpstr>Arial</vt:lpstr>
      <vt:lpstr>Consolas</vt:lpstr>
      <vt:lpstr>Office テーマ</vt:lpstr>
      <vt:lpstr>C++のRanges Library</vt:lpstr>
      <vt:lpstr>「Ranges Library」とは</vt:lpstr>
      <vt:lpstr>イテレータペアを Range にする</vt:lpstr>
      <vt:lpstr>{1, 2, …, n } の vector を作る</vt:lpstr>
      <vt:lpstr>偶数の要素を先頭から3つ</vt:lpstr>
      <vt:lpstr>超・まとめ</vt:lpstr>
      <vt:lpstr>おわり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C++とRangeの軌跡</dc:title>
  <dc:creator>一色智太</dc:creator>
  <cp:lastModifiedBy>一色 智太</cp:lastModifiedBy>
  <cp:revision>144</cp:revision>
  <dcterms:created xsi:type="dcterms:W3CDTF">2022-03-22T13:07:42Z</dcterms:created>
  <dcterms:modified xsi:type="dcterms:W3CDTF">2022-03-27T15:07:28Z</dcterms:modified>
</cp:coreProperties>
</file>