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3" r:id="rId3"/>
    <p:sldId id="312" r:id="rId4"/>
    <p:sldId id="311" r:id="rId5"/>
    <p:sldId id="315" r:id="rId6"/>
    <p:sldId id="313" r:id="rId7"/>
    <p:sldId id="314" r:id="rId8"/>
    <p:sldId id="317" r:id="rId9"/>
    <p:sldId id="318" r:id="rId10"/>
    <p:sldId id="319" r:id="rId11"/>
    <p:sldId id="320" r:id="rId12"/>
    <p:sldId id="321" r:id="rId13"/>
    <p:sldId id="322" r:id="rId14"/>
    <p:sldId id="332" r:id="rId15"/>
    <p:sldId id="334" r:id="rId16"/>
    <p:sldId id="333" r:id="rId17"/>
    <p:sldId id="324" r:id="rId18"/>
    <p:sldId id="325" r:id="rId19"/>
    <p:sldId id="326" r:id="rId20"/>
    <p:sldId id="327" r:id="rId21"/>
    <p:sldId id="329" r:id="rId22"/>
    <p:sldId id="328" r:id="rId23"/>
    <p:sldId id="330" r:id="rId24"/>
    <p:sldId id="331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9"/>
    <p:restoredTop sz="95940"/>
  </p:normalViewPr>
  <p:slideViewPr>
    <p:cSldViewPr snapToGrid="0" snapToObjects="1">
      <p:cViewPr varScale="1">
        <p:scale>
          <a:sx n="128" d="100"/>
          <a:sy n="128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4C57A-0F99-7C4B-910C-56CDF40EF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AFD6F9-D4B9-0D40-9DC9-74B6B5CE3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FA02C-C67B-304B-947A-2105ED10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221FFE-765B-1647-9812-72624D3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3E23D8-07EF-3F41-9624-1AF999E6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7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6F414-139C-1745-A3B4-E9FCF924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8668DC-4D57-DA41-BD56-B5798188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698F2-EF8E-544B-B159-75AA7541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F8D1B-0163-C445-B88E-414AA5F3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754889-C06A-D243-A794-A27FE863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19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F49FE0-DA68-0E4D-9796-832B44A23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2BFC6F-1842-6F48-AB0E-63CC0594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30E54-36FF-1644-A45B-8F85CEE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C23A2-4CAC-6546-BB0A-C03B465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A9F6E-96A0-0245-9082-F70A262D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82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F0358-D6E5-764D-91D4-923E7B97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DAB962-5D61-154B-9B35-FCE958CD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23F8B-F5F0-1A4A-BB8E-8B0D9C61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B978B-8D30-2748-87DB-12A3ADBD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4199B-8100-0942-BB36-20B6376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7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A36F2-02DD-3C4E-BAB6-B91008CE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6BC63D-2F30-FF4F-9B3C-3FC724F9D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30201-4510-0543-BB88-721742B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FA4DD-84A5-114A-8A6E-C9B012A4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42CFB-6FE2-BC49-85FF-359ED8F8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9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971AE-88AB-9747-9389-5777A85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4CDBD1-20CD-DB4E-8D51-D66E396EA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0AA2B1-8BF0-2F41-ADF5-968462C4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B34B6-A86B-F741-9F42-6B946CFA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5BAA72-6143-B64A-8720-CEB13D34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93600-557D-BD43-88A3-7369626A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52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6DD4A-8B41-4441-B3D0-BB36C7CC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82748-D3BD-754A-A304-F1AD972D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16EA9E-62F4-5441-A082-B3BA2936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0AAD5E-50C9-8846-90E7-B2D06FFEF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250367-A4EB-824D-893F-020C00D2E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B8F294-B122-6540-B710-8918867A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0F6F66-227E-2647-B26E-3DCF3313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768A27-DF89-B442-9365-7EC3B27B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26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8CB92-89BF-224B-BC46-F603BE25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A83EA3-F882-7543-891F-53184733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80D452-998B-9A40-9A9D-313B4F2E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83A0C8-9BBC-964E-91B9-8B1FBEA5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5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B7F43A-8A89-074C-98FF-79EB4F4E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4DAFF5-E053-7546-8745-4A3F36E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B6C79C-85CD-3E4D-B91C-9DA0644D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7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1B44F-997E-6B43-8E3B-88A813E5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D54EF7-D354-8143-98A8-AB4BE861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710983-AB1C-E949-90C2-97C9FDD1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87DD0F-6C4C-8E43-A8BE-B8F4B07E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509F2-F18E-834F-9BB2-27F94AB9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E3F3AD-1ECC-A549-B22C-96CCE758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70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62A3C-A174-474C-A267-45BE5812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CDB271-5767-194A-ADBE-A8CB20693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088A68-CF27-E74E-92DB-3EE7FE1A6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41B569-27BC-FD47-89AF-5355C353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AEE96E-9BB7-044B-9968-C6263323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0D22F-7ECD-174B-925F-1C7595EE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98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6A0171-C916-654A-8D0A-95D72EA8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F2E56-C5D1-4A43-8BE3-D0C1B86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88E10-0EC7-E045-BEDC-1D14EF98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D092-4F74-C449-AC32-07342C274F4F}" type="datetimeFigureOut">
              <a:rPr kumimoji="1" lang="ja-JP" altLang="en-US" smtClean="0"/>
              <a:t>2022/6/4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F0A45-619D-EC44-93D3-908A659EA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66DA7-B9B9-0247-98FA-74E72EBA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731A-43B5-1C4F-A57A-ADB55BACF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1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sada@rikkyo.ac.j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hyperlink" Target="https://www.kyoritsu-pub.co.jp/book/b10003896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wanami.co.jp/book/b260306.html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www.asakura.co.jp/detail.php?book_code=1285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mu.go.jp/main_content/000741245.pdf" TargetMode="External"/><Relationship Id="rId2" Type="http://schemas.openxmlformats.org/officeDocument/2006/relationships/hyperlink" Target="http://toukeigaku.sakura.ne.jp/jp/Toukeigaku/journal/112toukeigaku/takahashi11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umu.go.jp/main_sosiki/singi/toukei/hyokabunkakai/kaigi/02shingi05_02000472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hiva1gandluri/principal-component-analysis-pca-in-machine-learning-c3f239249b73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61408-6BFB-4745-AD41-05722965A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線形</a:t>
            </a:r>
            <a:r>
              <a:rPr kumimoji="1" lang="ja-JP" altLang="en-US"/>
              <a:t>回帰</a:t>
            </a:r>
            <a:r>
              <a:rPr lang="ja-JP" altLang="en-US"/>
              <a:t>（２）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22EC1-5D7B-5D4C-97EF-1B123715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73211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/>
              <a:t>正田</a:t>
            </a:r>
            <a:r>
              <a:rPr lang="en-US" altLang="ja-JP" dirty="0"/>
              <a:t> </a:t>
            </a:r>
            <a:r>
              <a:rPr lang="ja-JP" altLang="en-US"/>
              <a:t>備也</a:t>
            </a:r>
            <a:endParaRPr lang="en-US" altLang="ja-JP" dirty="0"/>
          </a:p>
          <a:p>
            <a:r>
              <a:rPr lang="en-US" altLang="ja-JP" dirty="0">
                <a:latin typeface="+mn-ea"/>
                <a:hlinkClick r:id="rId2"/>
              </a:rPr>
              <a:t>masada@rikkyo.ac.jp</a:t>
            </a:r>
            <a:endParaRPr lang="en-US" altLang="ja-JP" dirty="0">
              <a:latin typeface="+mn-ea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33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206FD52-2FF9-0F46-8178-29625DE6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775"/>
            <a:ext cx="6094398" cy="59324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171843-6249-1A4C-813C-5126E038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98" y="449259"/>
            <a:ext cx="5907133" cy="59324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162F92-6EE5-C648-A696-721378EC481B}"/>
              </a:ext>
            </a:extLst>
          </p:cNvPr>
          <p:cNvSpPr txBox="1"/>
          <p:nvPr/>
        </p:nvSpPr>
        <p:spPr>
          <a:xfrm>
            <a:off x="1619842" y="6408740"/>
            <a:ext cx="2854713" cy="37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Ridge</a:t>
            </a:r>
            <a:r>
              <a:rPr kumimoji="1" lang="ja-JP" altLang="en-US"/>
              <a:t>回帰</a:t>
            </a:r>
            <a:r>
              <a:rPr lang="en-US" altLang="ja-JP" dirty="0"/>
              <a:t> </a:t>
            </a:r>
            <a:r>
              <a:rPr kumimoji="1" lang="en-US" altLang="ja-JP" dirty="0"/>
              <a:t>[ESLII, p.65]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A904F9-FDAF-7D41-87CF-8797FCF59F27}"/>
              </a:ext>
            </a:extLst>
          </p:cNvPr>
          <p:cNvSpPr txBox="1"/>
          <p:nvPr/>
        </p:nvSpPr>
        <p:spPr>
          <a:xfrm>
            <a:off x="7717447" y="6381708"/>
            <a:ext cx="285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Lasso [ESLII, p.70]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598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95485-4CBF-6D40-B1C6-8555DB88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なぜ切片が正則化に含まれないのか</a:t>
            </a:r>
            <a:r>
              <a:rPr lang="en-US" altLang="ja-JP" dirty="0"/>
              <a:t>(1/2)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C9879D-68FE-0440-9D35-F15ABEAAF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例えば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に一斉に</a:t>
                </a:r>
                <a:r>
                  <a:rPr lang="en-US" altLang="ja-JP" dirty="0"/>
                  <a:t>1</a:t>
                </a:r>
                <a:r>
                  <a:rPr lang="ja-JP" altLang="en-US"/>
                  <a:t>を足して、推定をやり直したとすると</a:t>
                </a:r>
                <a:r>
                  <a:rPr lang="en-US" altLang="ja-JP" dirty="0"/>
                  <a:t>…</a:t>
                </a:r>
              </a:p>
              <a:p>
                <a:pPr lvl="1"/>
                <a:r>
                  <a:rPr lang="ja-JP" altLang="en-US"/>
                  <a:t>通常の最小二乗法：切片の推定値だけが変化する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Ridge</a:t>
                </a:r>
                <a:r>
                  <a:rPr lang="ja-JP" altLang="en-US"/>
                  <a:t>回帰や</a:t>
                </a:r>
                <a:r>
                  <a:rPr lang="en-US" altLang="ja-JP" dirty="0"/>
                  <a:t>Lasso</a:t>
                </a:r>
                <a:r>
                  <a:rPr lang="ja-JP" altLang="en-US"/>
                  <a:t>：切片を正則化に含ませると答え全体が変わる</a:t>
                </a:r>
                <a:endParaRPr lang="en-US" altLang="ja-JP" dirty="0"/>
              </a:p>
              <a:p>
                <a:pPr lvl="3"/>
                <a:endParaRPr lang="en-US" altLang="ja-JP" dirty="0"/>
              </a:p>
              <a:p>
                <a:r>
                  <a:rPr lang="ja-JP" altLang="en-US"/>
                  <a:t>つまり、推定計算が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の原点をどこに採るかに依存してしまう</a:t>
                </a:r>
                <a:endParaRPr lang="en-US" altLang="ja-JP" dirty="0"/>
              </a:p>
              <a:p>
                <a:r>
                  <a:rPr lang="ja-JP" altLang="en-US"/>
                  <a:t>よって、切片は、通常、正則化には含ませない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9C9879D-68FE-0440-9D35-F15ABEAAF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03E10-9714-334C-87D0-B54CE549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なぜ切片が正則化に含まれないのか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EB336-26E5-7F45-80C7-A4DC8DE9D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/>
                  <a:t>しかし、切片を含まない正則化を使った推定は、中心化されたデータを使うことで初めから切片を無視した正則化を使った推定と、全く同じ答えを与える</a:t>
                </a:r>
                <a:endParaRPr lang="en-US" altLang="ja-JP" dirty="0"/>
              </a:p>
              <a:p>
                <a:r>
                  <a:rPr lang="ja-JP" altLang="en-US"/>
                  <a:t>また、前者の方法で得られる切片の推定値については、後者の方法で得られる他の係数の推定値を使って表現できる（下式）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EB336-26E5-7F45-80C7-A4DC8DE9D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65" t="-50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7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3A56BCF-DFD0-6F45-9E56-2B2C5F53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4" y="178413"/>
            <a:ext cx="10109332" cy="625182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9292C1-5C76-6A43-83A3-33604AF6ED43}"/>
              </a:ext>
            </a:extLst>
          </p:cNvPr>
          <p:cNvSpPr txBox="1"/>
          <p:nvPr/>
        </p:nvSpPr>
        <p:spPr>
          <a:xfrm>
            <a:off x="1041334" y="6474845"/>
            <a:ext cx="1010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ja-JP" sz="1600" dirty="0" err="1"/>
              <a:t>Sergios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Theodoridis</a:t>
            </a:r>
            <a:r>
              <a:rPr lang="en-US" altLang="ja-JP" sz="1600" dirty="0"/>
              <a:t>. Machine Learning: A Bayesian and Optimization Perspective (2nd Edition). p.90.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08312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99880-9DBA-64C0-A741-34F0D2D1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欠測データ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BDFC0A-EFE9-FB8A-6981-359D40824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454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欠測データ処理">
            <a:hlinkClick r:id="rId2"/>
            <a:extLst>
              <a:ext uri="{FF2B5EF4-FFF2-40B4-BE49-F238E27FC236}">
                <a16:creationId xmlns:a16="http://schemas.microsoft.com/office/drawing/2014/main" id="{C53FB321-B716-0457-8377-E91C3475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063" y="1183819"/>
            <a:ext cx="3160920" cy="44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写真 : 欠測データの統計解析 ">
            <a:hlinkClick r:id="rId4"/>
            <a:extLst>
              <a:ext uri="{FF2B5EF4-FFF2-40B4-BE49-F238E27FC236}">
                <a16:creationId xmlns:a16="http://schemas.microsoft.com/office/drawing/2014/main" id="{42123345-142B-AE68-C150-8B83D82E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" y="1183819"/>
            <a:ext cx="3087121" cy="44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hlinkClick r:id="rId6"/>
            <a:extLst>
              <a:ext uri="{FF2B5EF4-FFF2-40B4-BE49-F238E27FC236}">
                <a16:creationId xmlns:a16="http://schemas.microsoft.com/office/drawing/2014/main" id="{A1872A39-69E8-EFCC-3C3B-4C5D9FC5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41" y="1183819"/>
            <a:ext cx="3166118" cy="44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4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CC629A1-7439-1D12-E954-061AD33D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参考資料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112B747-71AA-3B56-F042-E3FE559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「諸外国の公的統計における欠測値の対処法」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http://toukeigaku.sakura.ne.jp/jp/Toukeigaku/journal/112toukeigaku/takahashi112.pdf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/>
              <a:t>「欠測値の補完に係る主な方法」</a:t>
            </a:r>
            <a:endParaRPr lang="en" altLang="ja-JP" dirty="0">
              <a:hlinkClick r:id="rId3"/>
            </a:endParaRPr>
          </a:p>
          <a:p>
            <a:pPr lvl="1"/>
            <a:r>
              <a:rPr lang="en" altLang="ja-JP" dirty="0">
                <a:hlinkClick r:id="rId3"/>
              </a:rPr>
              <a:t>https://www.soumu.go.jp/main_content/000741245.pdf</a:t>
            </a:r>
            <a:endParaRPr lang="en-US" altLang="ja-JP" dirty="0"/>
          </a:p>
          <a:p>
            <a:pPr lvl="2"/>
            <a:r>
              <a:rPr lang="en" altLang="ja-JP" dirty="0">
                <a:hlinkClick r:id="rId4"/>
              </a:rPr>
              <a:t>https://www.soumu.go.jp/main_sosiki/singi/toukei/hyokabunkakai/kaigi/02shingi05_02000472.html</a:t>
            </a:r>
            <a:endParaRPr lang="en" altLang="ja-JP" dirty="0"/>
          </a:p>
          <a:p>
            <a:pPr lvl="1"/>
            <a:endParaRPr lang="en" altLang="ja-JP" dirty="0"/>
          </a:p>
        </p:txBody>
      </p:sp>
    </p:spTree>
    <p:extLst>
      <p:ext uri="{BB962C8B-B14F-4D97-AF65-F5344CB8AC3E}">
        <p14:creationId xmlns:p14="http://schemas.microsoft.com/office/powerpoint/2010/main" val="390278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971E3-13BB-0941-9FC8-D1E3CB77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主成分分析</a:t>
            </a:r>
            <a:br>
              <a:rPr lang="en-US" altLang="ja-JP" dirty="0"/>
            </a:br>
            <a:r>
              <a:rPr lang="en-US" altLang="ja-JP" sz="4400" dirty="0"/>
              <a:t>dimensionality reduction</a:t>
            </a:r>
            <a:r>
              <a:rPr lang="ja-JP" altLang="en-US" sz="4400"/>
              <a:t>の一手法</a:t>
            </a:r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792F07-82C9-B943-86D8-07B4317A4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00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A43D9A8-DD11-894B-A060-32D67216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PCA</a:t>
            </a:r>
            <a:r>
              <a:rPr lang="ja-JP" altLang="en-US"/>
              <a:t>のイメージ</a:t>
            </a:r>
          </a:p>
        </p:txBody>
      </p:sp>
      <p:pic>
        <p:nvPicPr>
          <p:cNvPr id="10" name="コンテンツ プレースホルダー 9" descr="テーブル, 写真, ケーキ, です が含まれている画像&#10;&#10;自動的に生成された説明">
            <a:extLst>
              <a:ext uri="{FF2B5EF4-FFF2-40B4-BE49-F238E27FC236}">
                <a16:creationId xmlns:a16="http://schemas.microsoft.com/office/drawing/2014/main" id="{05CE96B1-FFCE-9D4E-9EFA-7D5D0F674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132" y="1887023"/>
            <a:ext cx="10531735" cy="421269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A1E43D-C5AD-DE4F-849D-96683F68356A}"/>
              </a:ext>
            </a:extLst>
          </p:cNvPr>
          <p:cNvSpPr txBox="1"/>
          <p:nvPr/>
        </p:nvSpPr>
        <p:spPr>
          <a:xfrm>
            <a:off x="209550" y="6308209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hlinkClick r:id="rId3"/>
              </a:rPr>
              <a:t>https://medium.com/@shiva1gandluri/principal-component-analysis-pca-in-machine-learning-c3f239249b73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7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389BC-B837-1140-8DF4-1C74847A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PCA</a:t>
            </a:r>
            <a:r>
              <a:rPr lang="ja-JP" altLang="en-US"/>
              <a:t>による次元削減のイメージ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A8E47-FB44-634A-9163-17DCD857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データをあらかじめ中心化しておく（平均を引いておく）</a:t>
            </a:r>
            <a:endParaRPr kumimoji="1" lang="en-US" altLang="ja-JP" dirty="0"/>
          </a:p>
          <a:p>
            <a:pPr lvl="1"/>
            <a:r>
              <a:rPr lang="ja-JP" altLang="en-US"/>
              <a:t>スケーリングもしておく（標準偏差で割っておく）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原点を通る直線のうちデータに一番「近い」ものを見つける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その直線に垂直な平面へ、データを射影する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2.</a:t>
            </a:r>
            <a:r>
              <a:rPr lang="ja-JP" altLang="en-US"/>
              <a:t>に戻って、次元がひとつ落ちた空間で同じことを繰り返す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9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D56F3BC-58B9-5A41-8375-63408E2D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正則化</a:t>
            </a:r>
            <a:r>
              <a:rPr lang="en-US" altLang="ja-JP" dirty="0"/>
              <a:t> regularization</a:t>
            </a:r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C0CE5A-2B05-F440-8D23-A50E6EA0A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065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FE822-E9AD-694F-AB37-3AAADDEF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PCA</a:t>
            </a:r>
            <a:r>
              <a:rPr kumimoji="1" lang="ja-JP" altLang="en-US"/>
              <a:t>の雰囲気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44F87C-A7B6-BC40-920A-FB31CEF2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データがどの方向に大きく散らばっているかを知ること</a:t>
            </a:r>
            <a:r>
              <a:rPr lang="ja-JP" altLang="en-US"/>
              <a:t>は有益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r>
              <a:rPr kumimoji="1" lang="ja-JP" altLang="en-US"/>
              <a:t>そこで・・・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r>
              <a:rPr kumimoji="1" lang="ja-JP" altLang="en-US"/>
              <a:t>データがより大きく散らばっている向きを順番に見つけていく</a:t>
            </a:r>
            <a:endParaRPr kumimoji="1" lang="en-US" altLang="ja-JP" dirty="0"/>
          </a:p>
          <a:p>
            <a:pPr lvl="1"/>
            <a:r>
              <a:rPr lang="ja-JP" altLang="en-US"/>
              <a:t>後から</a:t>
            </a:r>
            <a:r>
              <a:rPr kumimoji="1" lang="ja-JP" altLang="en-US"/>
              <a:t>見つけた向きは、先に見つけた向きに直交しているようにする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382634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ED58EDFB-E982-244B-8B75-8FCA51034E1E}"/>
              </a:ext>
            </a:extLst>
          </p:cNvPr>
          <p:cNvSpPr/>
          <p:nvPr/>
        </p:nvSpPr>
        <p:spPr>
          <a:xfrm>
            <a:off x="3856214" y="2771075"/>
            <a:ext cx="423996" cy="353493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DE4DCD-0714-3C42-B976-EA6CC16FF607}"/>
              </a:ext>
            </a:extLst>
          </p:cNvPr>
          <p:cNvSpPr/>
          <p:nvPr/>
        </p:nvSpPr>
        <p:spPr>
          <a:xfrm>
            <a:off x="4449335" y="2771076"/>
            <a:ext cx="2397512" cy="3534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吹き出し 10">
                <a:extLst>
                  <a:ext uri="{FF2B5EF4-FFF2-40B4-BE49-F238E27FC236}">
                    <a16:creationId xmlns:a16="http://schemas.microsoft.com/office/drawing/2014/main" id="{ABDE2890-F7EB-824C-9F44-0E1B50A93C4A}"/>
                  </a:ext>
                </a:extLst>
              </p:cNvPr>
              <p:cNvSpPr/>
              <p:nvPr/>
            </p:nvSpPr>
            <p:spPr>
              <a:xfrm>
                <a:off x="270168" y="1432229"/>
                <a:ext cx="3501483" cy="2553629"/>
              </a:xfrm>
              <a:prstGeom prst="wedgeRoundRectCallout">
                <a:avLst>
                  <a:gd name="adj1" fmla="val 84263"/>
                  <a:gd name="adj2" fmla="val 64683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角丸四角形吹き出し 10">
                <a:extLst>
                  <a:ext uri="{FF2B5EF4-FFF2-40B4-BE49-F238E27FC236}">
                    <a16:creationId xmlns:a16="http://schemas.microsoft.com/office/drawing/2014/main" id="{ABDE2890-F7EB-824C-9F44-0E1B50A93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8" y="1432229"/>
                <a:ext cx="3501483" cy="2553629"/>
              </a:xfrm>
              <a:prstGeom prst="wedgeRoundRectCallout">
                <a:avLst>
                  <a:gd name="adj1" fmla="val 84263"/>
                  <a:gd name="adj2" fmla="val 64683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3A81AB4-328D-0445-95DA-4A304E6C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PCA</a:t>
            </a:r>
            <a:r>
              <a:rPr lang="ja-JP" altLang="en-US"/>
              <a:t>で</a:t>
            </a:r>
            <a:r>
              <a:rPr kumimoji="1" lang="ja-JP" altLang="en-US"/>
              <a:t>計画行列を</a:t>
            </a:r>
            <a:r>
              <a:rPr kumimoji="1" lang="en-US" altLang="ja-JP" dirty="0"/>
              <a:t>less noisy</a:t>
            </a:r>
            <a:r>
              <a:rPr kumimoji="1" lang="ja-JP" altLang="en-US"/>
              <a:t>にする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F80D9B-0B72-9D48-A0CF-FF300BDEA4BC}"/>
              </a:ext>
            </a:extLst>
          </p:cNvPr>
          <p:cNvSpPr/>
          <p:nvPr/>
        </p:nvSpPr>
        <p:spPr>
          <a:xfrm>
            <a:off x="9692268" y="3778403"/>
            <a:ext cx="2397512" cy="15202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D11B54-F550-8A46-A30A-72B08B0754B9}"/>
              </a:ext>
            </a:extLst>
          </p:cNvPr>
          <p:cNvSpPr/>
          <p:nvPr/>
        </p:nvSpPr>
        <p:spPr>
          <a:xfrm rot="5400000">
            <a:off x="6726044" y="3778403"/>
            <a:ext cx="3534937" cy="1520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ED9521-5D9A-8E4D-9757-3EB3AD853F91}"/>
              </a:ext>
            </a:extLst>
          </p:cNvPr>
          <p:cNvSpPr txBox="1"/>
          <p:nvPr/>
        </p:nvSpPr>
        <p:spPr>
          <a:xfrm>
            <a:off x="9253654" y="4184601"/>
            <a:ext cx="46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/>
              <a:t>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8E6AB4-28DC-BE4C-AF6F-06F13B9E4555}"/>
              </a:ext>
            </a:extLst>
          </p:cNvPr>
          <p:cNvSpPr txBox="1"/>
          <p:nvPr/>
        </p:nvSpPr>
        <p:spPr>
          <a:xfrm>
            <a:off x="7073591" y="4184601"/>
            <a:ext cx="46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/>
              <a:t>≒</a:t>
            </a:r>
            <a:endParaRPr kumimoji="1" lang="ja-JP" altLang="en-US" sz="400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21119FF-870B-6A4C-8B0B-6C2BD373537C}"/>
              </a:ext>
            </a:extLst>
          </p:cNvPr>
          <p:cNvSpPr/>
          <p:nvPr/>
        </p:nvSpPr>
        <p:spPr>
          <a:xfrm rot="5400000">
            <a:off x="5419491" y="1281688"/>
            <a:ext cx="457200" cy="239751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242D584E-76DA-6342-B735-503889BCFC41}"/>
              </a:ext>
            </a:extLst>
          </p:cNvPr>
          <p:cNvSpPr/>
          <p:nvPr/>
        </p:nvSpPr>
        <p:spPr>
          <a:xfrm rot="5400000">
            <a:off x="8264913" y="1720302"/>
            <a:ext cx="457200" cy="15202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0E90B51-2F18-424C-A590-6795C4327653}"/>
                  </a:ext>
                </a:extLst>
              </p:cNvPr>
              <p:cNvSpPr txBox="1"/>
              <p:nvPr/>
            </p:nvSpPr>
            <p:spPr>
              <a:xfrm>
                <a:off x="5242930" y="1690688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0E90B51-2F18-424C-A590-6795C432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30" y="1690688"/>
                <a:ext cx="810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18B0B82-8AC7-C64D-8F89-C08795C4ECA0}"/>
                  </a:ext>
                </a:extLst>
              </p:cNvPr>
              <p:cNvSpPr txBox="1"/>
              <p:nvPr/>
            </p:nvSpPr>
            <p:spPr>
              <a:xfrm>
                <a:off x="8088351" y="1690029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18B0B82-8AC7-C64D-8F89-C08795C4E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51" y="1690029"/>
                <a:ext cx="810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800867-72C8-7A48-9927-86151707CD17}"/>
                  </a:ext>
                </a:extLst>
              </p:cNvPr>
              <p:cNvSpPr txBox="1"/>
              <p:nvPr/>
            </p:nvSpPr>
            <p:spPr>
              <a:xfrm>
                <a:off x="3149290" y="4248610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800867-72C8-7A48-9927-86151707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290" y="4248610"/>
                <a:ext cx="81032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6999FCF5-3C36-7943-AF9F-5ADCED232B38}"/>
              </a:ext>
            </a:extLst>
          </p:cNvPr>
          <p:cNvSpPr/>
          <p:nvPr/>
        </p:nvSpPr>
        <p:spPr>
          <a:xfrm>
            <a:off x="9692268" y="3778402"/>
            <a:ext cx="2390078" cy="27878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F65F302E-CD06-4747-9301-6042FF48B726}"/>
              </a:ext>
            </a:extLst>
          </p:cNvPr>
          <p:cNvSpPr/>
          <p:nvPr/>
        </p:nvSpPr>
        <p:spPr>
          <a:xfrm>
            <a:off x="9692268" y="4057182"/>
            <a:ext cx="2390078" cy="27878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A0019860-079A-BF41-9756-E77B603D9058}"/>
              </a:ext>
            </a:extLst>
          </p:cNvPr>
          <p:cNvSpPr/>
          <p:nvPr/>
        </p:nvSpPr>
        <p:spPr>
          <a:xfrm>
            <a:off x="9692268" y="5019906"/>
            <a:ext cx="2390078" cy="27878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020E7862-CE5D-0A42-B189-75F42B8DBFCF}"/>
              </a:ext>
            </a:extLst>
          </p:cNvPr>
          <p:cNvSpPr/>
          <p:nvPr/>
        </p:nvSpPr>
        <p:spPr>
          <a:xfrm>
            <a:off x="7747290" y="2771075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E0CD44A1-A399-1841-B42E-5991004623C3}"/>
              </a:ext>
            </a:extLst>
          </p:cNvPr>
          <p:cNvSpPr/>
          <p:nvPr/>
        </p:nvSpPr>
        <p:spPr>
          <a:xfrm>
            <a:off x="8027024" y="2771075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59B9299C-DF01-DE4A-8A36-C9548E56FC03}"/>
              </a:ext>
            </a:extLst>
          </p:cNvPr>
          <p:cNvSpPr/>
          <p:nvPr/>
        </p:nvSpPr>
        <p:spPr>
          <a:xfrm>
            <a:off x="8960871" y="2771075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9F3FF44D-9F9B-324C-B24C-8A68895F852B}"/>
              </a:ext>
            </a:extLst>
          </p:cNvPr>
          <p:cNvSpPr/>
          <p:nvPr/>
        </p:nvSpPr>
        <p:spPr>
          <a:xfrm>
            <a:off x="4449335" y="2771075"/>
            <a:ext cx="2397512" cy="27878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71A33C-1FE8-ED47-9ADB-875747AB62BB}"/>
              </a:ext>
            </a:extLst>
          </p:cNvPr>
          <p:cNvSpPr txBox="1"/>
          <p:nvPr/>
        </p:nvSpPr>
        <p:spPr>
          <a:xfrm>
            <a:off x="9420924" y="1582306"/>
            <a:ext cx="239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/>
              <a:t>右辺のほうが</a:t>
            </a:r>
            <a:endParaRPr kumimoji="1" lang="en-US" altLang="ja-JP" sz="2800" dirty="0"/>
          </a:p>
          <a:p>
            <a:pPr algn="r"/>
            <a:r>
              <a:rPr lang="en-US" altLang="ja-JP" sz="2800" dirty="0"/>
              <a:t>less noisy</a:t>
            </a:r>
            <a:r>
              <a:rPr lang="ja-JP" altLang="en-US" sz="2800"/>
              <a:t>に</a:t>
            </a:r>
            <a:endParaRPr lang="en-US" altLang="ja-JP" sz="2800" dirty="0"/>
          </a:p>
          <a:p>
            <a:pPr algn="r"/>
            <a:r>
              <a:rPr lang="ja-JP" altLang="en-US" sz="2800"/>
              <a:t>なっている</a:t>
            </a:r>
            <a:endParaRPr kumimoji="1" lang="ja-JP" altLang="en-US" sz="28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37B52A-5435-3F41-B10D-7992C8D447DF}"/>
              </a:ext>
            </a:extLst>
          </p:cNvPr>
          <p:cNvSpPr txBox="1"/>
          <p:nvPr/>
        </p:nvSpPr>
        <p:spPr>
          <a:xfrm>
            <a:off x="1739590" y="5298686"/>
            <a:ext cx="239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左辺は</a:t>
            </a:r>
            <a:endParaRPr kumimoji="1" lang="en-US" altLang="ja-JP" sz="2800" dirty="0"/>
          </a:p>
          <a:p>
            <a:r>
              <a:rPr lang="ja-JP" altLang="en-US" sz="2800"/>
              <a:t>元々の</a:t>
            </a:r>
            <a:endParaRPr lang="en-US" altLang="ja-JP" sz="2800" dirty="0"/>
          </a:p>
          <a:p>
            <a:r>
              <a:rPr lang="ja-JP" altLang="en-US" sz="2800"/>
              <a:t>計画行列</a:t>
            </a:r>
            <a:endParaRPr kumimoji="1" lang="ja-JP" altLang="en-US" sz="2800"/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5C5E9884-B5EA-A94D-831E-9F195A04AD15}"/>
              </a:ext>
            </a:extLst>
          </p:cNvPr>
          <p:cNvSpPr/>
          <p:nvPr/>
        </p:nvSpPr>
        <p:spPr>
          <a:xfrm rot="16200000">
            <a:off x="10662424" y="4400494"/>
            <a:ext cx="457200" cy="239751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3D34924-DA7B-7E4D-802A-31B9A861B91D}"/>
                  </a:ext>
                </a:extLst>
              </p:cNvPr>
              <p:cNvSpPr txBox="1"/>
              <p:nvPr/>
            </p:nvSpPr>
            <p:spPr>
              <a:xfrm>
                <a:off x="10482146" y="5827851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3D34924-DA7B-7E4D-802A-31B9A861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146" y="5827851"/>
                <a:ext cx="81032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57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F12FA36D-D39D-024A-8102-611395D0027B}"/>
              </a:ext>
            </a:extLst>
          </p:cNvPr>
          <p:cNvSpPr/>
          <p:nvPr/>
        </p:nvSpPr>
        <p:spPr>
          <a:xfrm>
            <a:off x="-36953" y="1888807"/>
            <a:ext cx="423996" cy="353493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BD111BB-DC11-F94E-8EF7-48CC2527F055}"/>
              </a:ext>
            </a:extLst>
          </p:cNvPr>
          <p:cNvSpPr/>
          <p:nvPr/>
        </p:nvSpPr>
        <p:spPr>
          <a:xfrm>
            <a:off x="556168" y="1888808"/>
            <a:ext cx="2397512" cy="3534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9879180-032C-3945-91CD-9DFF8EDDDC52}"/>
              </a:ext>
            </a:extLst>
          </p:cNvPr>
          <p:cNvSpPr/>
          <p:nvPr/>
        </p:nvSpPr>
        <p:spPr>
          <a:xfrm rot="5400000">
            <a:off x="4796883" y="2958167"/>
            <a:ext cx="3534937" cy="1520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FCAA89-02C4-FE47-AA1B-8E510562E01C}"/>
              </a:ext>
            </a:extLst>
          </p:cNvPr>
          <p:cNvSpPr txBox="1"/>
          <p:nvPr/>
        </p:nvSpPr>
        <p:spPr>
          <a:xfrm>
            <a:off x="7324493" y="3364365"/>
            <a:ext cx="46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/>
              <a:t>・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0DEE47-DB58-F749-9A3F-5F35CCAB510B}"/>
              </a:ext>
            </a:extLst>
          </p:cNvPr>
          <p:cNvSpPr txBox="1"/>
          <p:nvPr/>
        </p:nvSpPr>
        <p:spPr>
          <a:xfrm>
            <a:off x="5144430" y="3364365"/>
            <a:ext cx="46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/>
              <a:t>≒</a:t>
            </a:r>
            <a:endParaRPr kumimoji="1" lang="ja-JP" altLang="en-US" sz="4000"/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6E7FEB5B-1246-2A4F-9DDE-6E5D2AE244B7}"/>
              </a:ext>
            </a:extLst>
          </p:cNvPr>
          <p:cNvSpPr/>
          <p:nvPr/>
        </p:nvSpPr>
        <p:spPr>
          <a:xfrm rot="5400000">
            <a:off x="1526324" y="399420"/>
            <a:ext cx="457200" cy="239751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E071F8AB-8343-0148-BC63-4B44403BAB34}"/>
              </a:ext>
            </a:extLst>
          </p:cNvPr>
          <p:cNvSpPr/>
          <p:nvPr/>
        </p:nvSpPr>
        <p:spPr>
          <a:xfrm rot="5400000">
            <a:off x="6335752" y="900066"/>
            <a:ext cx="457200" cy="15202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B64BB6B-10F0-4A4A-A642-2FDEBC6D86DC}"/>
                  </a:ext>
                </a:extLst>
              </p:cNvPr>
              <p:cNvSpPr txBox="1"/>
              <p:nvPr/>
            </p:nvSpPr>
            <p:spPr>
              <a:xfrm>
                <a:off x="1349763" y="808420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B64BB6B-10F0-4A4A-A642-2FDEBC6D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63" y="808420"/>
                <a:ext cx="8103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B0D2C1-F56A-3943-93BC-F71E5A5A734F}"/>
                  </a:ext>
                </a:extLst>
              </p:cNvPr>
              <p:cNvSpPr txBox="1"/>
              <p:nvPr/>
            </p:nvSpPr>
            <p:spPr>
              <a:xfrm>
                <a:off x="6159190" y="869793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B0D2C1-F56A-3943-93BC-F71E5A5A7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90" y="869793"/>
                <a:ext cx="810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41D7051-1FB8-644A-A313-E26DD7707592}"/>
                  </a:ext>
                </a:extLst>
              </p:cNvPr>
              <p:cNvSpPr txBox="1"/>
              <p:nvPr/>
            </p:nvSpPr>
            <p:spPr>
              <a:xfrm>
                <a:off x="-743877" y="3366342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41D7051-1FB8-644A-A313-E26DD770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3877" y="3366342"/>
                <a:ext cx="810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D02EEF9-F916-0743-8E2C-9D92CA5088E1}"/>
              </a:ext>
            </a:extLst>
          </p:cNvPr>
          <p:cNvGrpSpPr/>
          <p:nvPr/>
        </p:nvGrpSpPr>
        <p:grpSpPr>
          <a:xfrm>
            <a:off x="7763107" y="2958166"/>
            <a:ext cx="2397512" cy="1520284"/>
            <a:chOff x="6391507" y="2088373"/>
            <a:chExt cx="2397512" cy="1520284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82365F5-559C-BA44-8867-123F2F596027}"/>
                </a:ext>
              </a:extLst>
            </p:cNvPr>
            <p:cNvSpPr/>
            <p:nvPr/>
          </p:nvSpPr>
          <p:spPr>
            <a:xfrm>
              <a:off x="6391507" y="2088374"/>
              <a:ext cx="2397512" cy="15202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79F328F5-5E3D-6046-8EAA-7A1D82A5C639}"/>
                </a:ext>
              </a:extLst>
            </p:cNvPr>
            <p:cNvSpPr/>
            <p:nvPr/>
          </p:nvSpPr>
          <p:spPr>
            <a:xfrm>
              <a:off x="6391507" y="2088373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6FCEE7DE-9146-FB41-8C5C-FE4AF9BB1A67}"/>
                </a:ext>
              </a:extLst>
            </p:cNvPr>
            <p:cNvSpPr/>
            <p:nvPr/>
          </p:nvSpPr>
          <p:spPr>
            <a:xfrm>
              <a:off x="6391507" y="2367153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C23058CF-48CD-2B4C-A1EC-2A43F80EAB0C}"/>
                </a:ext>
              </a:extLst>
            </p:cNvPr>
            <p:cNvSpPr/>
            <p:nvPr/>
          </p:nvSpPr>
          <p:spPr>
            <a:xfrm>
              <a:off x="6391507" y="3329877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C2CBA732-BD17-7C48-A0B7-FF8806816255}"/>
              </a:ext>
            </a:extLst>
          </p:cNvPr>
          <p:cNvSpPr/>
          <p:nvPr/>
        </p:nvSpPr>
        <p:spPr>
          <a:xfrm>
            <a:off x="5818129" y="1950839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2F96D765-812F-B543-9FEE-D0C87FDE3B65}"/>
              </a:ext>
            </a:extLst>
          </p:cNvPr>
          <p:cNvSpPr/>
          <p:nvPr/>
        </p:nvSpPr>
        <p:spPr>
          <a:xfrm>
            <a:off x="6097863" y="1950839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3D35ACD3-3B97-A342-B1CC-B7366A8E3D34}"/>
              </a:ext>
            </a:extLst>
          </p:cNvPr>
          <p:cNvSpPr/>
          <p:nvPr/>
        </p:nvSpPr>
        <p:spPr>
          <a:xfrm>
            <a:off x="7031710" y="1950839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FBDC313B-5B5D-EE4E-BA17-169340AA6183}"/>
              </a:ext>
            </a:extLst>
          </p:cNvPr>
          <p:cNvSpPr/>
          <p:nvPr/>
        </p:nvSpPr>
        <p:spPr>
          <a:xfrm>
            <a:off x="556168" y="1888807"/>
            <a:ext cx="2397512" cy="27878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E7C07F4-EB13-9249-AA41-B0F799688AB6}"/>
              </a:ext>
            </a:extLst>
          </p:cNvPr>
          <p:cNvGrpSpPr/>
          <p:nvPr/>
        </p:nvGrpSpPr>
        <p:grpSpPr>
          <a:xfrm rot="16200000">
            <a:off x="10160619" y="2958164"/>
            <a:ext cx="2397512" cy="1520284"/>
            <a:chOff x="6391507" y="2088373"/>
            <a:chExt cx="2397512" cy="152028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F4CED9AE-A81B-1344-807A-223693CA0574}"/>
                </a:ext>
              </a:extLst>
            </p:cNvPr>
            <p:cNvSpPr/>
            <p:nvPr/>
          </p:nvSpPr>
          <p:spPr>
            <a:xfrm>
              <a:off x="6391507" y="2088374"/>
              <a:ext cx="2397512" cy="15202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角丸四角形 41">
              <a:extLst>
                <a:ext uri="{FF2B5EF4-FFF2-40B4-BE49-F238E27FC236}">
                  <a16:creationId xmlns:a16="http://schemas.microsoft.com/office/drawing/2014/main" id="{26B7FA99-1F82-6A44-9238-FBDE8D4934F5}"/>
                </a:ext>
              </a:extLst>
            </p:cNvPr>
            <p:cNvSpPr/>
            <p:nvPr/>
          </p:nvSpPr>
          <p:spPr>
            <a:xfrm>
              <a:off x="6391507" y="2088373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角丸四角形 42">
              <a:extLst>
                <a:ext uri="{FF2B5EF4-FFF2-40B4-BE49-F238E27FC236}">
                  <a16:creationId xmlns:a16="http://schemas.microsoft.com/office/drawing/2014/main" id="{1C62136A-6CCC-A040-8049-365AE5775D20}"/>
                </a:ext>
              </a:extLst>
            </p:cNvPr>
            <p:cNvSpPr/>
            <p:nvPr/>
          </p:nvSpPr>
          <p:spPr>
            <a:xfrm>
              <a:off x="6391507" y="2367153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FD7C189E-C65D-2F4C-8F9E-E9BDB01C25CF}"/>
                </a:ext>
              </a:extLst>
            </p:cNvPr>
            <p:cNvSpPr/>
            <p:nvPr/>
          </p:nvSpPr>
          <p:spPr>
            <a:xfrm>
              <a:off x="6391507" y="3329877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5E63B5-EB05-054C-BE6B-9E9E5A50B079}"/>
              </a:ext>
            </a:extLst>
          </p:cNvPr>
          <p:cNvSpPr txBox="1"/>
          <p:nvPr/>
        </p:nvSpPr>
        <p:spPr>
          <a:xfrm>
            <a:off x="10153185" y="3360646"/>
            <a:ext cx="46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/>
              <a:t>・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947761E8-BFE7-5745-8250-7CAE81F385F2}"/>
              </a:ext>
            </a:extLst>
          </p:cNvPr>
          <p:cNvGrpSpPr/>
          <p:nvPr/>
        </p:nvGrpSpPr>
        <p:grpSpPr>
          <a:xfrm rot="16200000">
            <a:off x="3066584" y="2958165"/>
            <a:ext cx="2397512" cy="1520284"/>
            <a:chOff x="6391507" y="2088373"/>
            <a:chExt cx="2397512" cy="1520284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A9EA401-6019-C74F-93EB-E97091230898}"/>
                </a:ext>
              </a:extLst>
            </p:cNvPr>
            <p:cNvSpPr/>
            <p:nvPr/>
          </p:nvSpPr>
          <p:spPr>
            <a:xfrm>
              <a:off x="6391507" y="2088374"/>
              <a:ext cx="2397512" cy="15202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角丸四角形 66">
              <a:extLst>
                <a:ext uri="{FF2B5EF4-FFF2-40B4-BE49-F238E27FC236}">
                  <a16:creationId xmlns:a16="http://schemas.microsoft.com/office/drawing/2014/main" id="{6CD18279-1636-984D-86B3-79398DA2DBE4}"/>
                </a:ext>
              </a:extLst>
            </p:cNvPr>
            <p:cNvSpPr/>
            <p:nvPr/>
          </p:nvSpPr>
          <p:spPr>
            <a:xfrm>
              <a:off x="6391507" y="2088373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角丸四角形 67">
              <a:extLst>
                <a:ext uri="{FF2B5EF4-FFF2-40B4-BE49-F238E27FC236}">
                  <a16:creationId xmlns:a16="http://schemas.microsoft.com/office/drawing/2014/main" id="{90455779-CF5C-8A4F-A329-64ECBC3CDC7D}"/>
                </a:ext>
              </a:extLst>
            </p:cNvPr>
            <p:cNvSpPr/>
            <p:nvPr/>
          </p:nvSpPr>
          <p:spPr>
            <a:xfrm>
              <a:off x="6391507" y="2367153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E2B120-F68F-4F40-957C-2ABA8A8B4314}"/>
                </a:ext>
              </a:extLst>
            </p:cNvPr>
            <p:cNvSpPr/>
            <p:nvPr/>
          </p:nvSpPr>
          <p:spPr>
            <a:xfrm>
              <a:off x="6391507" y="3329877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BAE99B-9C45-FF42-BA82-476BC3E0762E}"/>
              </a:ext>
            </a:extLst>
          </p:cNvPr>
          <p:cNvSpPr txBox="1"/>
          <p:nvPr/>
        </p:nvSpPr>
        <p:spPr>
          <a:xfrm>
            <a:off x="2998051" y="3360646"/>
            <a:ext cx="46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/>
              <a:t>・</a:t>
            </a:r>
          </a:p>
        </p:txBody>
      </p:sp>
      <p:sp>
        <p:nvSpPr>
          <p:cNvPr id="46" name="左中かっこ 45">
            <a:extLst>
              <a:ext uri="{FF2B5EF4-FFF2-40B4-BE49-F238E27FC236}">
                <a16:creationId xmlns:a16="http://schemas.microsoft.com/office/drawing/2014/main" id="{0CDE8757-3415-564D-A4A9-ADC6F0E8D98F}"/>
              </a:ext>
            </a:extLst>
          </p:cNvPr>
          <p:cNvSpPr/>
          <p:nvPr/>
        </p:nvSpPr>
        <p:spPr>
          <a:xfrm rot="16200000">
            <a:off x="9690177" y="3673939"/>
            <a:ext cx="457200" cy="3434110"/>
          </a:xfrm>
          <a:prstGeom prst="leftBrac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7A38C6-8644-BC44-B5CE-324E3B24B50A}"/>
              </a:ext>
            </a:extLst>
          </p:cNvPr>
          <p:cNvSpPr txBox="1"/>
          <p:nvPr/>
        </p:nvSpPr>
        <p:spPr>
          <a:xfrm>
            <a:off x="8433110" y="5619595"/>
            <a:ext cx="297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PCA</a:t>
            </a:r>
            <a:r>
              <a:rPr kumimoji="1" lang="ja-JP" altLang="en-US" sz="2000"/>
              <a:t>の場合、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ここが単位行列になる。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8608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F12FA36D-D39D-024A-8102-611395D0027B}"/>
              </a:ext>
            </a:extLst>
          </p:cNvPr>
          <p:cNvSpPr/>
          <p:nvPr/>
        </p:nvSpPr>
        <p:spPr>
          <a:xfrm>
            <a:off x="2349408" y="1576573"/>
            <a:ext cx="423996" cy="353493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BD111BB-DC11-F94E-8EF7-48CC2527F055}"/>
              </a:ext>
            </a:extLst>
          </p:cNvPr>
          <p:cNvSpPr/>
          <p:nvPr/>
        </p:nvSpPr>
        <p:spPr>
          <a:xfrm>
            <a:off x="2942529" y="1576574"/>
            <a:ext cx="2397512" cy="3534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9879180-032C-3945-91CD-9DFF8EDDDC52}"/>
              </a:ext>
            </a:extLst>
          </p:cNvPr>
          <p:cNvSpPr/>
          <p:nvPr/>
        </p:nvSpPr>
        <p:spPr>
          <a:xfrm rot="5400000">
            <a:off x="7183244" y="2645933"/>
            <a:ext cx="3534937" cy="15202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0DEE47-DB58-F749-9A3F-5F35CCAB510B}"/>
              </a:ext>
            </a:extLst>
          </p:cNvPr>
          <p:cNvSpPr txBox="1"/>
          <p:nvPr/>
        </p:nvSpPr>
        <p:spPr>
          <a:xfrm>
            <a:off x="7530791" y="3052131"/>
            <a:ext cx="46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/>
              <a:t>≒</a:t>
            </a:r>
            <a:endParaRPr kumimoji="1" lang="ja-JP" altLang="en-US" sz="4000"/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6E7FEB5B-1246-2A4F-9DDE-6E5D2AE244B7}"/>
              </a:ext>
            </a:extLst>
          </p:cNvPr>
          <p:cNvSpPr/>
          <p:nvPr/>
        </p:nvSpPr>
        <p:spPr>
          <a:xfrm rot="5400000">
            <a:off x="3912685" y="87186"/>
            <a:ext cx="457200" cy="239751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E071F8AB-8343-0148-BC63-4B44403BAB34}"/>
              </a:ext>
            </a:extLst>
          </p:cNvPr>
          <p:cNvSpPr/>
          <p:nvPr/>
        </p:nvSpPr>
        <p:spPr>
          <a:xfrm rot="5400000">
            <a:off x="8722113" y="587832"/>
            <a:ext cx="457200" cy="152028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B64BB6B-10F0-4A4A-A642-2FDEBC6D86DC}"/>
                  </a:ext>
                </a:extLst>
              </p:cNvPr>
              <p:cNvSpPr txBox="1"/>
              <p:nvPr/>
            </p:nvSpPr>
            <p:spPr>
              <a:xfrm>
                <a:off x="3736124" y="496186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B64BB6B-10F0-4A4A-A642-2FDEBC6D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4" y="496186"/>
                <a:ext cx="8103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B0D2C1-F56A-3943-93BC-F71E5A5A734F}"/>
                  </a:ext>
                </a:extLst>
              </p:cNvPr>
              <p:cNvSpPr txBox="1"/>
              <p:nvPr/>
            </p:nvSpPr>
            <p:spPr>
              <a:xfrm>
                <a:off x="8545551" y="557559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B0D2C1-F56A-3943-93BC-F71E5A5A7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51" y="557559"/>
                <a:ext cx="810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41D7051-1FB8-644A-A313-E26DD7707592}"/>
                  </a:ext>
                </a:extLst>
              </p:cNvPr>
              <p:cNvSpPr txBox="1"/>
              <p:nvPr/>
            </p:nvSpPr>
            <p:spPr>
              <a:xfrm>
                <a:off x="1642484" y="3054108"/>
                <a:ext cx="810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41D7051-1FB8-644A-A313-E26DD770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84" y="3054108"/>
                <a:ext cx="810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C2CBA732-BD17-7C48-A0B7-FF8806816255}"/>
              </a:ext>
            </a:extLst>
          </p:cNvPr>
          <p:cNvSpPr/>
          <p:nvPr/>
        </p:nvSpPr>
        <p:spPr>
          <a:xfrm>
            <a:off x="8204490" y="1638605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2F96D765-812F-B543-9FEE-D0C87FDE3B65}"/>
              </a:ext>
            </a:extLst>
          </p:cNvPr>
          <p:cNvSpPr/>
          <p:nvPr/>
        </p:nvSpPr>
        <p:spPr>
          <a:xfrm>
            <a:off x="8484224" y="1638605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3D35ACD3-3B97-A342-B1CC-B7366A8E3D34}"/>
              </a:ext>
            </a:extLst>
          </p:cNvPr>
          <p:cNvSpPr/>
          <p:nvPr/>
        </p:nvSpPr>
        <p:spPr>
          <a:xfrm>
            <a:off x="9418071" y="1638605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FBDC313B-5B5D-EE4E-BA17-169340AA6183}"/>
              </a:ext>
            </a:extLst>
          </p:cNvPr>
          <p:cNvSpPr/>
          <p:nvPr/>
        </p:nvSpPr>
        <p:spPr>
          <a:xfrm>
            <a:off x="2942529" y="1576573"/>
            <a:ext cx="2397512" cy="27878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947761E8-BFE7-5745-8250-7CAE81F385F2}"/>
              </a:ext>
            </a:extLst>
          </p:cNvPr>
          <p:cNvGrpSpPr/>
          <p:nvPr/>
        </p:nvGrpSpPr>
        <p:grpSpPr>
          <a:xfrm rot="16200000">
            <a:off x="5452945" y="2645931"/>
            <a:ext cx="2397512" cy="1520284"/>
            <a:chOff x="6391507" y="2088373"/>
            <a:chExt cx="2397512" cy="1520284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3A9EA401-6019-C74F-93EB-E97091230898}"/>
                </a:ext>
              </a:extLst>
            </p:cNvPr>
            <p:cNvSpPr/>
            <p:nvPr/>
          </p:nvSpPr>
          <p:spPr>
            <a:xfrm>
              <a:off x="6391507" y="2088374"/>
              <a:ext cx="2397512" cy="15202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角丸四角形 66">
              <a:extLst>
                <a:ext uri="{FF2B5EF4-FFF2-40B4-BE49-F238E27FC236}">
                  <a16:creationId xmlns:a16="http://schemas.microsoft.com/office/drawing/2014/main" id="{6CD18279-1636-984D-86B3-79398DA2DBE4}"/>
                </a:ext>
              </a:extLst>
            </p:cNvPr>
            <p:cNvSpPr/>
            <p:nvPr/>
          </p:nvSpPr>
          <p:spPr>
            <a:xfrm>
              <a:off x="6391507" y="2088373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角丸四角形 67">
              <a:extLst>
                <a:ext uri="{FF2B5EF4-FFF2-40B4-BE49-F238E27FC236}">
                  <a16:creationId xmlns:a16="http://schemas.microsoft.com/office/drawing/2014/main" id="{90455779-CF5C-8A4F-A329-64ECBC3CDC7D}"/>
                </a:ext>
              </a:extLst>
            </p:cNvPr>
            <p:cNvSpPr/>
            <p:nvPr/>
          </p:nvSpPr>
          <p:spPr>
            <a:xfrm>
              <a:off x="6391507" y="2367153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E2B120-F68F-4F40-957C-2ABA8A8B4314}"/>
                </a:ext>
              </a:extLst>
            </p:cNvPr>
            <p:cNvSpPr/>
            <p:nvPr/>
          </p:nvSpPr>
          <p:spPr>
            <a:xfrm>
              <a:off x="6391507" y="3329877"/>
              <a:ext cx="2390078" cy="27878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BAE99B-9C45-FF42-BA82-476BC3E0762E}"/>
              </a:ext>
            </a:extLst>
          </p:cNvPr>
          <p:cNvSpPr txBox="1"/>
          <p:nvPr/>
        </p:nvSpPr>
        <p:spPr>
          <a:xfrm>
            <a:off x="5384412" y="3048412"/>
            <a:ext cx="462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/>
              <a:t>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C12069-5E74-5847-9DBA-ABFA66602611}"/>
                  </a:ext>
                </a:extLst>
              </p:cNvPr>
              <p:cNvSpPr txBox="1"/>
              <p:nvPr/>
            </p:nvSpPr>
            <p:spPr>
              <a:xfrm>
                <a:off x="1178312" y="5605310"/>
                <a:ext cx="98353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sz="2800"/>
                  <a:t>元の</a:t>
                </a:r>
                <a14:m>
                  <m:oMath xmlns:m="http://schemas.openxmlformats.org/officeDocument/2006/math">
                    <m:r>
                      <a:rPr kumimoji="1" lang="en-US" altLang="ja-JP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sz="2800"/>
                  <a:t>次元空間のなかに、</a:t>
                </a:r>
                <a14:m>
                  <m:oMath xmlns:m="http://schemas.openxmlformats.org/officeDocument/2006/math">
                    <m:r>
                      <a:rPr kumimoji="1" lang="en-US" altLang="ja-JP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sz="2800"/>
                  <a:t>本の直交する座標軸を取り</a:t>
                </a:r>
                <a:r>
                  <a:rPr kumimoji="1" lang="en-US" altLang="ja-JP" sz="2800" dirty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800"/>
                  <a:t>その軸を使って、元のデータ点の座標値を決め直す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C12069-5E74-5847-9DBA-ABFA66602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12" y="5605310"/>
                <a:ext cx="9835376" cy="954107"/>
              </a:xfrm>
              <a:prstGeom prst="rect">
                <a:avLst/>
              </a:prstGeom>
              <a:blipFill>
                <a:blip r:embed="rId5"/>
                <a:stretch>
                  <a:fillRect l="-1032" t="-5263" b="-17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64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9FA6BA-5A3B-C345-A05C-D3EA0075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21" y="25172"/>
            <a:ext cx="9367558" cy="7086436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0219705-FCF7-A54D-9FC7-C6E37FD56C9A}"/>
              </a:ext>
            </a:extLst>
          </p:cNvPr>
          <p:cNvCxnSpPr>
            <a:cxnSpLocks/>
          </p:cNvCxnSpPr>
          <p:nvPr/>
        </p:nvCxnSpPr>
        <p:spPr>
          <a:xfrm flipV="1">
            <a:off x="6782842" y="2980163"/>
            <a:ext cx="1226634" cy="897673"/>
          </a:xfrm>
          <a:prstGeom prst="straightConnector1">
            <a:avLst/>
          </a:prstGeom>
          <a:ln w="50800">
            <a:solidFill>
              <a:schemeClr val="accent4">
                <a:lumMod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A64F0CD-142E-4C43-B6BE-F39DC097523D}"/>
              </a:ext>
            </a:extLst>
          </p:cNvPr>
          <p:cNvCxnSpPr>
            <a:cxnSpLocks/>
          </p:cNvCxnSpPr>
          <p:nvPr/>
        </p:nvCxnSpPr>
        <p:spPr>
          <a:xfrm flipV="1">
            <a:off x="4307822" y="269064"/>
            <a:ext cx="2088996" cy="1412488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642652-11DF-CF42-ACD7-56D1B6DA8F67}"/>
              </a:ext>
            </a:extLst>
          </p:cNvPr>
          <p:cNvSpPr txBox="1"/>
          <p:nvPr/>
        </p:nvSpPr>
        <p:spPr>
          <a:xfrm>
            <a:off x="4307822" y="383446"/>
            <a:ext cx="205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第一主成分の</a:t>
            </a:r>
            <a:endParaRPr kumimoji="1" lang="en-US" altLang="ja-JP" dirty="0"/>
          </a:p>
          <a:p>
            <a:r>
              <a:rPr lang="ja-JP" altLang="en-US"/>
              <a:t>方向</a:t>
            </a:r>
            <a:endParaRPr kumimoji="1" lang="ja-JP" altLang="en-US"/>
          </a:p>
        </p:txBody>
      </p:sp>
      <p:sp>
        <p:nvSpPr>
          <p:cNvPr id="2" name="角丸四角形吹き出し 1">
            <a:extLst>
              <a:ext uri="{FF2B5EF4-FFF2-40B4-BE49-F238E27FC236}">
                <a16:creationId xmlns:a16="http://schemas.microsoft.com/office/drawing/2014/main" id="{EC974407-1FEF-0A47-A728-17A021958360}"/>
              </a:ext>
            </a:extLst>
          </p:cNvPr>
          <p:cNvSpPr/>
          <p:nvPr/>
        </p:nvSpPr>
        <p:spPr>
          <a:xfrm>
            <a:off x="7884179" y="105936"/>
            <a:ext cx="2397512" cy="814039"/>
          </a:xfrm>
          <a:prstGeom prst="wedgeRoundRectCallout">
            <a:avLst>
              <a:gd name="adj1" fmla="val -74240"/>
              <a:gd name="adj2" fmla="val 159761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このデータ点に</a:t>
            </a:r>
            <a:endParaRPr kumimoji="1" lang="en-US" altLang="ja-JP" dirty="0"/>
          </a:p>
          <a:p>
            <a:pPr algn="ctr"/>
            <a:r>
              <a:rPr lang="ja-JP" altLang="en-US"/>
              <a:t>注目しているとする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6088F4-95CB-0848-A651-2D6D96841A18}"/>
              </a:ext>
            </a:extLst>
          </p:cNvPr>
          <p:cNvSpPr txBox="1"/>
          <p:nvPr/>
        </p:nvSpPr>
        <p:spPr>
          <a:xfrm>
            <a:off x="7342803" y="3568390"/>
            <a:ext cx="205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第一主成分</a:t>
            </a:r>
            <a:r>
              <a:rPr lang="ja-JP" altLang="en-US"/>
              <a:t>方向の</a:t>
            </a:r>
            <a:endParaRPr lang="en-US" altLang="ja-JP" dirty="0"/>
          </a:p>
          <a:p>
            <a:r>
              <a:rPr kumimoji="1" lang="ja-JP" altLang="en-US"/>
              <a:t>長さが　　の値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31A4C38-35DF-2C40-9288-53460981DF2E}"/>
              </a:ext>
            </a:extLst>
          </p:cNvPr>
          <p:cNvCxnSpPr>
            <a:cxnSpLocks/>
          </p:cNvCxnSpPr>
          <p:nvPr/>
        </p:nvCxnSpPr>
        <p:spPr>
          <a:xfrm flipV="1">
            <a:off x="6311590" y="1895707"/>
            <a:ext cx="892098" cy="1381742"/>
          </a:xfrm>
          <a:prstGeom prst="straightConnector1">
            <a:avLst/>
          </a:prstGeom>
          <a:ln w="76200">
            <a:solidFill>
              <a:schemeClr val="accent1">
                <a:lumMod val="75000"/>
                <a:alpha val="69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96EFB27-843D-3040-8399-6A38EF613771}"/>
              </a:ext>
            </a:extLst>
          </p:cNvPr>
          <p:cNvSpPr/>
          <p:nvPr/>
        </p:nvSpPr>
        <p:spPr>
          <a:xfrm>
            <a:off x="8215364" y="3876401"/>
            <a:ext cx="284400" cy="27878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07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FC0669A-4605-C840-AA3A-B08995BC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Ridge</a:t>
            </a:r>
            <a:r>
              <a:rPr lang="ja-JP" altLang="en-US"/>
              <a:t>回帰と</a:t>
            </a:r>
            <a:r>
              <a:rPr lang="en-US" altLang="ja-JP" dirty="0"/>
              <a:t>Lasso</a:t>
            </a:r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5CAD93-A705-0945-A972-1D9F379FF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>
                <a:solidFill>
                  <a:schemeClr val="tx1"/>
                </a:solidFill>
              </a:rPr>
              <a:t>[ESLII] Jerome H. Friedman, Robert </a:t>
            </a:r>
            <a:r>
              <a:rPr lang="en-US" altLang="ja-JP" dirty="0" err="1">
                <a:solidFill>
                  <a:schemeClr val="tx1"/>
                </a:solidFill>
              </a:rPr>
              <a:t>Tibshirani</a:t>
            </a:r>
            <a:r>
              <a:rPr lang="en-US" altLang="ja-JP" dirty="0">
                <a:solidFill>
                  <a:schemeClr val="tx1"/>
                </a:solidFill>
              </a:rPr>
              <a:t>, and Trevor Hastie.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-JP" dirty="0">
                <a:solidFill>
                  <a:schemeClr val="tx1"/>
                </a:solidFill>
              </a:rPr>
              <a:t>The Elements of Statistical Learning: Data Mining, Inference, and Prediction. Second Edition. Chapter 3.</a:t>
            </a:r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6A4C2-F0E5-8746-A2B7-2C968F2F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変数を選択することの問題点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1065D-A664-2048-8A90-C0724125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説明変数が多いとき、例えば</a:t>
            </a:r>
            <a:r>
              <a:rPr lang="en-US" altLang="ja-JP" dirty="0"/>
              <a:t>ESLII, Sec. 3.2.1</a:t>
            </a:r>
            <a:r>
              <a:rPr lang="ja-JP" altLang="en-US"/>
              <a:t>の</a:t>
            </a:r>
            <a:r>
              <a:rPr lang="en-US" altLang="ja-JP" dirty="0"/>
              <a:t>Example: Prostate Cancer</a:t>
            </a:r>
            <a:r>
              <a:rPr lang="ja-JP" altLang="en-US"/>
              <a:t>のように検定の結果を使って</a:t>
            </a:r>
            <a:r>
              <a:rPr lang="en-US" altLang="ja-JP" dirty="0"/>
              <a:t>non-significant</a:t>
            </a:r>
            <a:r>
              <a:rPr lang="ja-JP" altLang="en-US"/>
              <a:t>な変数を削ったりする</a:t>
            </a:r>
            <a:endParaRPr lang="en-US" altLang="ja-JP" dirty="0"/>
          </a:p>
          <a:p>
            <a:pPr lvl="1"/>
            <a:r>
              <a:rPr lang="ja-JP" altLang="en-US"/>
              <a:t>同書</a:t>
            </a:r>
            <a:r>
              <a:rPr lang="en-US" altLang="ja-JP" dirty="0"/>
              <a:t>3.3</a:t>
            </a:r>
            <a:r>
              <a:rPr lang="ja-JP" altLang="en-US"/>
              <a:t>節には、もっと良い変数選択の方法が書かれてある。</a:t>
            </a:r>
            <a:endParaRPr lang="en-US" altLang="ja-JP" dirty="0"/>
          </a:p>
          <a:p>
            <a:r>
              <a:rPr lang="ja-JP" altLang="en-US"/>
              <a:t>しかし、変数を選択するというのは、</a:t>
            </a:r>
            <a:r>
              <a:rPr lang="ja-JP" altLang="en-US" u="sng"/>
              <a:t>離散的</a:t>
            </a:r>
            <a:r>
              <a:rPr lang="ja-JP" altLang="en-US"/>
              <a:t>な手続き</a:t>
            </a:r>
            <a:endParaRPr lang="en-US" altLang="ja-JP" dirty="0"/>
          </a:p>
          <a:p>
            <a:pPr lvl="1"/>
            <a:r>
              <a:rPr lang="ja-JP" altLang="en-US"/>
              <a:t>予測対象となるデータ集合によって、性能に段差がつくことがある</a:t>
            </a:r>
            <a:endParaRPr lang="en-US" altLang="ja-JP" dirty="0"/>
          </a:p>
          <a:p>
            <a:r>
              <a:rPr lang="ja-JP" altLang="en-US"/>
              <a:t>そこで、</a:t>
            </a:r>
            <a:r>
              <a:rPr lang="en-US" altLang="ja-JP" dirty="0"/>
              <a:t>shrinkage methods</a:t>
            </a:r>
            <a:r>
              <a:rPr lang="ja-JP" altLang="en-US"/>
              <a:t>と呼ばれる</a:t>
            </a:r>
            <a:r>
              <a:rPr lang="ja-JP" altLang="en-US" u="sng"/>
              <a:t>連続的</a:t>
            </a:r>
            <a:r>
              <a:rPr lang="ja-JP" altLang="en-US"/>
              <a:t>な手続きを採る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803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469BD-9C3B-5345-9A17-3C27E4BA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(Z score) = (Coefficient) / (Std. Error)</a:t>
            </a:r>
            <a:br>
              <a:rPr kumimoji="1" lang="en-US" altLang="ja-JP" sz="4000" dirty="0"/>
            </a:br>
            <a:r>
              <a:rPr kumimoji="1" lang="ja-JP" altLang="en-US" sz="4000"/>
              <a:t>による変数選択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8C02067-D6F5-0A40-996D-2494542EB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847" y="1825625"/>
            <a:ext cx="8274305" cy="435133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14DF94-EDA2-C143-BE9D-15F6A783B0AF}"/>
              </a:ext>
            </a:extLst>
          </p:cNvPr>
          <p:cNvSpPr txBox="1"/>
          <p:nvPr/>
        </p:nvSpPr>
        <p:spPr>
          <a:xfrm>
            <a:off x="3748667" y="6176963"/>
            <a:ext cx="469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[ESLII, p.50]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7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A626F-636E-F34A-974C-BAF08C6B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変数選択を連続的にする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BC12FA-DBB6-4842-90DB-52B6895F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ある説明変数を使わない＝その説明変数の係数を</a:t>
            </a:r>
            <a:r>
              <a:rPr kumimoji="1" lang="ja-JP" altLang="en-US" u="sng"/>
              <a:t>ゼロにする</a:t>
            </a:r>
            <a:endParaRPr kumimoji="1" lang="en-US" altLang="ja-JP" u="sng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ON/OFF</a:t>
            </a:r>
            <a:r>
              <a:rPr lang="ja-JP" altLang="en-US"/>
              <a:t>ではなく、連続的にすると・・・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ある説明変数を使わない＝その説明変数の係数が</a:t>
            </a:r>
            <a:r>
              <a:rPr lang="ja-JP" altLang="en-US" u="sng"/>
              <a:t>ゼロに近くなるようにする</a:t>
            </a:r>
            <a:endParaRPr lang="en-US" altLang="ja-JP" u="sng" dirty="0"/>
          </a:p>
          <a:p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1EE2A203-73B9-C042-9053-9B46924C5FE3}"/>
              </a:ext>
            </a:extLst>
          </p:cNvPr>
          <p:cNvSpPr/>
          <p:nvPr/>
        </p:nvSpPr>
        <p:spPr>
          <a:xfrm>
            <a:off x="5811644" y="2553632"/>
            <a:ext cx="568712" cy="1774224"/>
          </a:xfrm>
          <a:prstGeom prst="downArrow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11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BF49C-A1A3-1E4C-8534-6B8056E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Ridge</a:t>
            </a:r>
            <a:r>
              <a:rPr kumimoji="1" lang="ja-JP" altLang="en-US"/>
              <a:t>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BFDECF5-E440-5243-8524-6E1572664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3595"/>
              </a:xfrm>
            </p:spPr>
            <p:txBody>
              <a:bodyPr/>
              <a:lstStyle/>
              <a:p>
                <a:r>
                  <a:rPr kumimoji="1" lang="ja-JP" altLang="en-US"/>
                  <a:t>通常の最小二乗法とは、最小化すべき関数が少し違う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/>
                  <a:t>説明変数の係数（切片は含まない）の</a:t>
                </a:r>
                <a:r>
                  <a:rPr lang="en-US" altLang="ja-JP" dirty="0"/>
                  <a:t>2</a:t>
                </a:r>
                <a:r>
                  <a:rPr lang="ja-JP" altLang="en-US"/>
                  <a:t>乗和も同時に最小化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係数が全体的に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のほうに近寄った値になる。</a:t>
                </a:r>
                <a:endParaRPr kumimoji="1" lang="en-US" altLang="ja-JP" dirty="0"/>
              </a:p>
              <a:p>
                <a:pPr lvl="1"/>
                <a:r>
                  <a:rPr lang="en-US" altLang="ja-JP" dirty="0" err="1"/>
                  <a:t>λ</a:t>
                </a:r>
                <a:r>
                  <a:rPr lang="ja-JP" altLang="en-US"/>
                  <a:t>でその強さをコントロールする。</a:t>
                </a:r>
                <a:endParaRPr lang="en-US" altLang="ja-JP" dirty="0"/>
              </a:p>
              <a:p>
                <a:pPr lvl="1"/>
                <a:r>
                  <a:rPr kumimoji="1" lang="en-US" altLang="ja-JP" dirty="0" err="1"/>
                  <a:t>λ</a:t>
                </a:r>
                <a:r>
                  <a:rPr kumimoji="1" lang="ja-JP" altLang="en-US"/>
                  <a:t>は交差検証などで決定する。</a:t>
                </a:r>
                <a:r>
                  <a:rPr kumimoji="1" lang="ja-JP" altLang="en-US" sz="2000"/>
                  <a:t>（最小化の計算によっては決定できない。）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BFDECF5-E440-5243-8524-6E1572664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3595"/>
              </a:xfrm>
              <a:blipFill>
                <a:blip r:embed="rId2"/>
                <a:stretch>
                  <a:fillRect l="-965" t="-8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9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BF49C-A1A3-1E4C-8534-6B8056E7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Lasso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BFDECF5-E440-5243-8524-6E1572664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3595"/>
              </a:xfrm>
            </p:spPr>
            <p:txBody>
              <a:bodyPr/>
              <a:lstStyle/>
              <a:p>
                <a:r>
                  <a:rPr kumimoji="1" lang="ja-JP" altLang="en-US"/>
                  <a:t>通常の最小二乗法とは、最小化すべき関数が少し違う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/>
                  <a:t>説明変数の係数（切片は含まない）の絶対値和も同時に最小化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係数が全体的に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のほうに近寄った値になる。</a:t>
                </a:r>
                <a:endParaRPr kumimoji="1" lang="en-US" altLang="ja-JP" dirty="0"/>
              </a:p>
              <a:p>
                <a:pPr lvl="1"/>
                <a:r>
                  <a:rPr lang="en-US" altLang="ja-JP" dirty="0" err="1"/>
                  <a:t>λ</a:t>
                </a:r>
                <a:r>
                  <a:rPr lang="ja-JP" altLang="en-US"/>
                  <a:t>でその強さをコントロールする。</a:t>
                </a:r>
                <a:endParaRPr lang="en-US" altLang="ja-JP" dirty="0"/>
              </a:p>
              <a:p>
                <a:pPr lvl="1"/>
                <a:r>
                  <a:rPr kumimoji="1" lang="en-US" altLang="ja-JP" dirty="0" err="1"/>
                  <a:t>λ</a:t>
                </a:r>
                <a:r>
                  <a:rPr kumimoji="1" lang="ja-JP" altLang="en-US"/>
                  <a:t>は交差検証などで決定する。</a:t>
                </a:r>
                <a:r>
                  <a:rPr kumimoji="1" lang="ja-JP" altLang="en-US" sz="2000"/>
                  <a:t>（最小化の計算によっては決定できない。）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BFDECF5-E440-5243-8524-6E1572664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3595"/>
              </a:xfrm>
              <a:blipFill>
                <a:blip r:embed="rId2"/>
                <a:stretch>
                  <a:fillRect l="-965" t="-8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95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51B5A-A0A5-F44A-BA29-B040FF6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Ridge</a:t>
            </a:r>
            <a:r>
              <a:rPr kumimoji="1" lang="ja-JP" altLang="en-US"/>
              <a:t>回帰と</a:t>
            </a:r>
            <a:r>
              <a:rPr kumimoji="1" lang="en-US" altLang="ja-JP" dirty="0"/>
              <a:t>Lasso</a:t>
            </a:r>
            <a:r>
              <a:rPr kumimoji="1" lang="ja-JP" altLang="en-US"/>
              <a:t>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BD739-28EB-FD46-A6C9-5F0F7AE4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λ</a:t>
            </a:r>
            <a:r>
              <a:rPr lang="ja-JP" altLang="en-US"/>
              <a:t>を大きくして係数をゼロに近づける項の効きを強くすると</a:t>
            </a:r>
            <a:r>
              <a:rPr lang="en-US" altLang="ja-JP" dirty="0"/>
              <a:t>…</a:t>
            </a:r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r>
              <a:rPr lang="en-US" altLang="ja-JP" dirty="0"/>
              <a:t>Ridge</a:t>
            </a:r>
            <a:r>
              <a:rPr lang="ja-JP" altLang="en-US"/>
              <a:t>回帰では、すべての係数が全体的にゼロに近寄る</a:t>
            </a:r>
            <a:endParaRPr lang="en-US" altLang="ja-JP" dirty="0"/>
          </a:p>
          <a:p>
            <a:pPr lvl="3"/>
            <a:endParaRPr lang="en-US" altLang="ja-JP" dirty="0"/>
          </a:p>
          <a:p>
            <a:r>
              <a:rPr kumimoji="1" lang="en-US" altLang="ja-JP" dirty="0"/>
              <a:t>Lasso</a:t>
            </a:r>
            <a:r>
              <a:rPr kumimoji="1" lang="ja-JP" altLang="en-US"/>
              <a:t>では、係数がひとつずつ、ほぼゼロの値になっていく</a:t>
            </a: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A69B48E5-B148-184B-BE66-0764EDDA2001}"/>
              </a:ext>
            </a:extLst>
          </p:cNvPr>
          <p:cNvSpPr/>
          <p:nvPr/>
        </p:nvSpPr>
        <p:spPr>
          <a:xfrm>
            <a:off x="367988" y="3401914"/>
            <a:ext cx="423747" cy="133257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9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970</Words>
  <Application>Microsoft Macintosh PowerPoint</Application>
  <PresentationFormat>ワイド画面</PresentationFormat>
  <Paragraphs>118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Office テーマ</vt:lpstr>
      <vt:lpstr>線形回帰（２）</vt:lpstr>
      <vt:lpstr>正則化 regularization</vt:lpstr>
      <vt:lpstr>Ridge回帰とLasso</vt:lpstr>
      <vt:lpstr>変数を選択することの問題点</vt:lpstr>
      <vt:lpstr>(Z score) = (Coefficient) / (Std. Error) による変数選択</vt:lpstr>
      <vt:lpstr>変数選択を連続的にする</vt:lpstr>
      <vt:lpstr>Ridge回帰</vt:lpstr>
      <vt:lpstr>Lasso</vt:lpstr>
      <vt:lpstr>Ridge回帰とLassoの違い</vt:lpstr>
      <vt:lpstr>PowerPoint プレゼンテーション</vt:lpstr>
      <vt:lpstr>なぜ切片が正則化に含まれないのか(1/2)</vt:lpstr>
      <vt:lpstr>なぜ切片が正則化に含まれないのか(2/2)</vt:lpstr>
      <vt:lpstr>PowerPoint プレゼンテーション</vt:lpstr>
      <vt:lpstr>欠測データ</vt:lpstr>
      <vt:lpstr>PowerPoint プレゼンテーション</vt:lpstr>
      <vt:lpstr>参考資料</vt:lpstr>
      <vt:lpstr>主成分分析 dimensionality reductionの一手法</vt:lpstr>
      <vt:lpstr>PCAのイメージ</vt:lpstr>
      <vt:lpstr>PCAによる次元削減のイメージ</vt:lpstr>
      <vt:lpstr>PCAの雰囲気</vt:lpstr>
      <vt:lpstr>PCAで計画行列をless noisyにする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線形回帰における検定</dc:title>
  <dc:creator>正田 備也</dc:creator>
  <cp:lastModifiedBy>TOMONARI MASADA</cp:lastModifiedBy>
  <cp:revision>247</cp:revision>
  <dcterms:created xsi:type="dcterms:W3CDTF">2020-05-27T03:03:15Z</dcterms:created>
  <dcterms:modified xsi:type="dcterms:W3CDTF">2022-06-04T03:21:51Z</dcterms:modified>
</cp:coreProperties>
</file>