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5" r:id="rId3"/>
    <p:sldId id="261" r:id="rId4"/>
    <p:sldId id="258" r:id="rId5"/>
    <p:sldId id="259" r:id="rId6"/>
    <p:sldId id="265" r:id="rId7"/>
    <p:sldId id="262" r:id="rId8"/>
    <p:sldId id="263" r:id="rId9"/>
    <p:sldId id="264" r:id="rId10"/>
    <p:sldId id="266" r:id="rId11"/>
    <p:sldId id="267" r:id="rId12"/>
    <p:sldId id="268" r:id="rId13"/>
    <p:sldId id="269" r:id="rId14"/>
    <p:sldId id="270" r:id="rId15"/>
    <p:sldId id="272" r:id="rId16"/>
    <p:sldId id="271" r:id="rId17"/>
    <p:sldId id="273" r:id="rId18"/>
    <p:sldId id="274" r:id="rId19"/>
    <p:sldId id="275" r:id="rId20"/>
    <p:sldId id="276" r:id="rId21"/>
    <p:sldId id="277" r:id="rId22"/>
    <p:sldId id="278" r:id="rId23"/>
    <p:sldId id="282" r:id="rId24"/>
    <p:sldId id="283" r:id="rId25"/>
    <p:sldId id="280" r:id="rId26"/>
    <p:sldId id="281" r:id="rId27"/>
    <p:sldId id="284"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06" autoAdjust="0"/>
    <p:restoredTop sz="94660"/>
  </p:normalViewPr>
  <p:slideViewPr>
    <p:cSldViewPr snapToGrid="0">
      <p:cViewPr varScale="1">
        <p:scale>
          <a:sx n="113" d="100"/>
          <a:sy n="113" d="100"/>
        </p:scale>
        <p:origin x="7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9D1D2E31-9632-4A39-A44A-387D67226169}" type="datetimeFigureOut">
              <a:rPr kumimoji="1" lang="ja-JP" altLang="en-US" smtClean="0"/>
              <a:t>2023/5/29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620FE13-E1C4-440F-9438-49FFE83C0F1D}" type="slidenum">
              <a:rPr kumimoji="1" lang="ja-JP" altLang="en-US" smtClean="0"/>
              <a:t>‹#›</a:t>
            </a:fld>
            <a:endParaRPr kumimoji="1" lang="ja-JP" altLang="en-US"/>
          </a:p>
        </p:txBody>
      </p:sp>
    </p:spTree>
    <p:extLst>
      <p:ext uri="{BB962C8B-B14F-4D97-AF65-F5344CB8AC3E}">
        <p14:creationId xmlns:p14="http://schemas.microsoft.com/office/powerpoint/2010/main" val="1413648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9D1D2E31-9632-4A39-A44A-387D67226169}" type="datetimeFigureOut">
              <a:rPr kumimoji="1" lang="ja-JP" altLang="en-US" smtClean="0"/>
              <a:t>2023/5/29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620FE13-E1C4-440F-9438-49FFE83C0F1D}" type="slidenum">
              <a:rPr kumimoji="1" lang="ja-JP" altLang="en-US" smtClean="0"/>
              <a:t>‹#›</a:t>
            </a:fld>
            <a:endParaRPr kumimoji="1" lang="ja-JP" altLang="en-US"/>
          </a:p>
        </p:txBody>
      </p:sp>
    </p:spTree>
    <p:extLst>
      <p:ext uri="{BB962C8B-B14F-4D97-AF65-F5344CB8AC3E}">
        <p14:creationId xmlns:p14="http://schemas.microsoft.com/office/powerpoint/2010/main" val="3081897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9D1D2E31-9632-4A39-A44A-387D67226169}" type="datetimeFigureOut">
              <a:rPr kumimoji="1" lang="ja-JP" altLang="en-US" smtClean="0"/>
              <a:t>2023/5/29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620FE13-E1C4-440F-9438-49FFE83C0F1D}" type="slidenum">
              <a:rPr kumimoji="1" lang="ja-JP" altLang="en-US" smtClean="0"/>
              <a:t>‹#›</a:t>
            </a:fld>
            <a:endParaRPr kumimoji="1" lang="ja-JP" altLang="en-US"/>
          </a:p>
        </p:txBody>
      </p:sp>
    </p:spTree>
    <p:extLst>
      <p:ext uri="{BB962C8B-B14F-4D97-AF65-F5344CB8AC3E}">
        <p14:creationId xmlns:p14="http://schemas.microsoft.com/office/powerpoint/2010/main" val="2556913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9D1D2E31-9632-4A39-A44A-387D67226169}" type="datetimeFigureOut">
              <a:rPr kumimoji="1" lang="ja-JP" altLang="en-US" smtClean="0"/>
              <a:t>2023/5/29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620FE13-E1C4-440F-9438-49FFE83C0F1D}" type="slidenum">
              <a:rPr kumimoji="1" lang="ja-JP" altLang="en-US" smtClean="0"/>
              <a:t>‹#›</a:t>
            </a:fld>
            <a:endParaRPr kumimoji="1" lang="ja-JP" altLang="en-US"/>
          </a:p>
        </p:txBody>
      </p:sp>
    </p:spTree>
    <p:extLst>
      <p:ext uri="{BB962C8B-B14F-4D97-AF65-F5344CB8AC3E}">
        <p14:creationId xmlns:p14="http://schemas.microsoft.com/office/powerpoint/2010/main" val="1438449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9D1D2E31-9632-4A39-A44A-387D67226169}" type="datetimeFigureOut">
              <a:rPr kumimoji="1" lang="ja-JP" altLang="en-US" smtClean="0"/>
              <a:t>2023/5/29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620FE13-E1C4-440F-9438-49FFE83C0F1D}" type="slidenum">
              <a:rPr kumimoji="1" lang="ja-JP" altLang="en-US" smtClean="0"/>
              <a:t>‹#›</a:t>
            </a:fld>
            <a:endParaRPr kumimoji="1" lang="ja-JP" altLang="en-US"/>
          </a:p>
        </p:txBody>
      </p:sp>
    </p:spTree>
    <p:extLst>
      <p:ext uri="{BB962C8B-B14F-4D97-AF65-F5344CB8AC3E}">
        <p14:creationId xmlns:p14="http://schemas.microsoft.com/office/powerpoint/2010/main" val="2700406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9D1D2E31-9632-4A39-A44A-387D67226169}" type="datetimeFigureOut">
              <a:rPr kumimoji="1" lang="ja-JP" altLang="en-US" smtClean="0"/>
              <a:t>2023/5/29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620FE13-E1C4-440F-9438-49FFE83C0F1D}" type="slidenum">
              <a:rPr kumimoji="1" lang="ja-JP" altLang="en-US" smtClean="0"/>
              <a:t>‹#›</a:t>
            </a:fld>
            <a:endParaRPr kumimoji="1" lang="ja-JP" altLang="en-US"/>
          </a:p>
        </p:txBody>
      </p:sp>
    </p:spTree>
    <p:extLst>
      <p:ext uri="{BB962C8B-B14F-4D97-AF65-F5344CB8AC3E}">
        <p14:creationId xmlns:p14="http://schemas.microsoft.com/office/powerpoint/2010/main" val="1701679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9D1D2E31-9632-4A39-A44A-387D67226169}" type="datetimeFigureOut">
              <a:rPr kumimoji="1" lang="ja-JP" altLang="en-US" smtClean="0"/>
              <a:t>2023/5/29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620FE13-E1C4-440F-9438-49FFE83C0F1D}" type="slidenum">
              <a:rPr kumimoji="1" lang="ja-JP" altLang="en-US" smtClean="0"/>
              <a:t>‹#›</a:t>
            </a:fld>
            <a:endParaRPr kumimoji="1" lang="ja-JP" altLang="en-US"/>
          </a:p>
        </p:txBody>
      </p:sp>
    </p:spTree>
    <p:extLst>
      <p:ext uri="{BB962C8B-B14F-4D97-AF65-F5344CB8AC3E}">
        <p14:creationId xmlns:p14="http://schemas.microsoft.com/office/powerpoint/2010/main" val="614728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9D1D2E31-9632-4A39-A44A-387D67226169}" type="datetimeFigureOut">
              <a:rPr kumimoji="1" lang="ja-JP" altLang="en-US" smtClean="0"/>
              <a:t>2023/5/29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620FE13-E1C4-440F-9438-49FFE83C0F1D}" type="slidenum">
              <a:rPr kumimoji="1" lang="ja-JP" altLang="en-US" smtClean="0"/>
              <a:t>‹#›</a:t>
            </a:fld>
            <a:endParaRPr kumimoji="1" lang="ja-JP" altLang="en-US"/>
          </a:p>
        </p:txBody>
      </p:sp>
    </p:spTree>
    <p:extLst>
      <p:ext uri="{BB962C8B-B14F-4D97-AF65-F5344CB8AC3E}">
        <p14:creationId xmlns:p14="http://schemas.microsoft.com/office/powerpoint/2010/main" val="2528831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D1D2E31-9632-4A39-A44A-387D67226169}" type="datetimeFigureOut">
              <a:rPr kumimoji="1" lang="ja-JP" altLang="en-US" smtClean="0"/>
              <a:t>2023/5/29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620FE13-E1C4-440F-9438-49FFE83C0F1D}" type="slidenum">
              <a:rPr kumimoji="1" lang="ja-JP" altLang="en-US" smtClean="0"/>
              <a:t>‹#›</a:t>
            </a:fld>
            <a:endParaRPr kumimoji="1" lang="ja-JP" altLang="en-US"/>
          </a:p>
        </p:txBody>
      </p:sp>
    </p:spTree>
    <p:extLst>
      <p:ext uri="{BB962C8B-B14F-4D97-AF65-F5344CB8AC3E}">
        <p14:creationId xmlns:p14="http://schemas.microsoft.com/office/powerpoint/2010/main" val="2467019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D1D2E31-9632-4A39-A44A-387D67226169}" type="datetimeFigureOut">
              <a:rPr kumimoji="1" lang="ja-JP" altLang="en-US" smtClean="0"/>
              <a:t>2023/5/29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620FE13-E1C4-440F-9438-49FFE83C0F1D}" type="slidenum">
              <a:rPr kumimoji="1" lang="ja-JP" altLang="en-US" smtClean="0"/>
              <a:t>‹#›</a:t>
            </a:fld>
            <a:endParaRPr kumimoji="1" lang="ja-JP" altLang="en-US"/>
          </a:p>
        </p:txBody>
      </p:sp>
    </p:spTree>
    <p:extLst>
      <p:ext uri="{BB962C8B-B14F-4D97-AF65-F5344CB8AC3E}">
        <p14:creationId xmlns:p14="http://schemas.microsoft.com/office/powerpoint/2010/main" val="1003427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D1D2E31-9632-4A39-A44A-387D67226169}" type="datetimeFigureOut">
              <a:rPr kumimoji="1" lang="ja-JP" altLang="en-US" smtClean="0"/>
              <a:t>2023/5/29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620FE13-E1C4-440F-9438-49FFE83C0F1D}" type="slidenum">
              <a:rPr kumimoji="1" lang="ja-JP" altLang="en-US" smtClean="0"/>
              <a:t>‹#›</a:t>
            </a:fld>
            <a:endParaRPr kumimoji="1" lang="ja-JP" altLang="en-US"/>
          </a:p>
        </p:txBody>
      </p:sp>
    </p:spTree>
    <p:extLst>
      <p:ext uri="{BB962C8B-B14F-4D97-AF65-F5344CB8AC3E}">
        <p14:creationId xmlns:p14="http://schemas.microsoft.com/office/powerpoint/2010/main" val="3410710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1D2E31-9632-4A39-A44A-387D67226169}" type="datetimeFigureOut">
              <a:rPr kumimoji="1" lang="ja-JP" altLang="en-US" smtClean="0"/>
              <a:t>2023/5/29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20FE13-E1C4-440F-9438-49FFE83C0F1D}" type="slidenum">
              <a:rPr kumimoji="1" lang="ja-JP" altLang="en-US" smtClean="0"/>
              <a:t>‹#›</a:t>
            </a:fld>
            <a:endParaRPr kumimoji="1" lang="ja-JP" altLang="en-US"/>
          </a:p>
        </p:txBody>
      </p:sp>
    </p:spTree>
    <p:extLst>
      <p:ext uri="{BB962C8B-B14F-4D97-AF65-F5344CB8AC3E}">
        <p14:creationId xmlns:p14="http://schemas.microsoft.com/office/powerpoint/2010/main" val="3171959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nttpc.co.jp/cgi-bin/gpu/simulation/dgx/index.cgi"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3.amazonaws.com/aws.drewconway.com/viz/venn_diagram/data_science.html" TargetMode="External"/><Relationship Id="rId1" Type="http://schemas.openxmlformats.org/officeDocument/2006/relationships/slideLayout" Target="../slideLayouts/slideLayout2.xml"/><Relationship Id="rId4" Type="http://schemas.openxmlformats.org/officeDocument/2006/relationships/hyperlink" Target="http://drewconway.com/zia/2013/3/26/the-data-science-venn-diagra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sz="6600" dirty="0">
                <a:latin typeface="ＭＳ Ｐゴシック" panose="020B0600070205080204" pitchFamily="50" charset="-128"/>
                <a:ea typeface="ＭＳ Ｐゴシック" panose="020B0600070205080204" pitchFamily="50" charset="-128"/>
              </a:rPr>
              <a:t>機械学習入門</a:t>
            </a:r>
            <a:br>
              <a:rPr lang="en-US" altLang="zh-TW" sz="6600" dirty="0">
                <a:latin typeface="ＭＳ Ｐゴシック" panose="020B0600070205080204" pitchFamily="50" charset="-128"/>
                <a:ea typeface="ＭＳ Ｐゴシック" panose="020B0600070205080204" pitchFamily="50" charset="-128"/>
              </a:rPr>
            </a:br>
            <a:br>
              <a:rPr lang="en-US" altLang="zh-TW" sz="3200" dirty="0">
                <a:latin typeface="ＭＳ Ｐゴシック" panose="020B0600070205080204" pitchFamily="50" charset="-128"/>
                <a:ea typeface="ＭＳ Ｐゴシック" panose="020B0600070205080204" pitchFamily="50" charset="-128"/>
              </a:rPr>
            </a:br>
            <a:r>
              <a:rPr lang="ja-JP" altLang="en-US" sz="4400">
                <a:latin typeface="ＭＳ Ｐゴシック" panose="020B0600070205080204" pitchFamily="50" charset="-128"/>
                <a:ea typeface="ＭＳ Ｐゴシック" panose="020B0600070205080204" pitchFamily="50" charset="-128"/>
              </a:rPr>
              <a:t>経済学部</a:t>
            </a:r>
            <a:r>
              <a:rPr lang="en-US" altLang="ja-JP" sz="4400">
                <a:latin typeface="ＭＳ Ｐゴシック" panose="020B0600070205080204" pitchFamily="50" charset="-128"/>
                <a:ea typeface="ＭＳ Ｐゴシック" panose="020B0600070205080204" pitchFamily="50" charset="-128"/>
              </a:rPr>
              <a:t> BX584</a:t>
            </a:r>
            <a:endParaRPr kumimoji="1" lang="ja-JP" altLang="en-US" sz="3600" dirty="0">
              <a:latin typeface="ＭＳ Ｐゴシック" panose="020B0600070205080204" pitchFamily="50" charset="-128"/>
              <a:ea typeface="ＭＳ Ｐゴシック" panose="020B0600070205080204" pitchFamily="50" charset="-128"/>
            </a:endParaRPr>
          </a:p>
        </p:txBody>
      </p:sp>
      <p:sp>
        <p:nvSpPr>
          <p:cNvPr id="3" name="サブタイトル 2"/>
          <p:cNvSpPr>
            <a:spLocks noGrp="1"/>
          </p:cNvSpPr>
          <p:nvPr>
            <p:ph type="subTitle" idx="1"/>
          </p:nvPr>
        </p:nvSpPr>
        <p:spPr/>
        <p:txBody>
          <a:bodyPr>
            <a:normAutofit/>
          </a:bodyPr>
          <a:lstStyle/>
          <a:p>
            <a:endParaRPr kumimoji="1" lang="en-US" altLang="ja-JP" sz="3600" dirty="0"/>
          </a:p>
          <a:p>
            <a:r>
              <a:rPr kumimoji="1" lang="ja-JP" altLang="en-US" sz="3600" dirty="0"/>
              <a:t>第</a:t>
            </a:r>
            <a:r>
              <a:rPr kumimoji="1" lang="en-US" altLang="ja-JP" sz="3600" dirty="0"/>
              <a:t>6</a:t>
            </a:r>
            <a:r>
              <a:rPr kumimoji="1" lang="ja-JP" altLang="en-US" sz="3600" dirty="0"/>
              <a:t>回 機械学習の概観</a:t>
            </a:r>
            <a:endParaRPr kumimoji="1" lang="en-US" altLang="ja-JP" sz="3600" dirty="0"/>
          </a:p>
        </p:txBody>
      </p:sp>
      <p:sp>
        <p:nvSpPr>
          <p:cNvPr id="4" name="スライド番号プレースホルダー 3"/>
          <p:cNvSpPr>
            <a:spLocks noGrp="1"/>
          </p:cNvSpPr>
          <p:nvPr>
            <p:ph type="sldNum" sz="quarter" idx="12"/>
          </p:nvPr>
        </p:nvSpPr>
        <p:spPr/>
        <p:txBody>
          <a:bodyPr/>
          <a:lstStyle/>
          <a:p>
            <a:fld id="{3A91AADA-913D-4913-B7A1-7AD83A461CD3}" type="slidenum">
              <a:rPr kumimoji="1" lang="ja-JP" altLang="en-US" smtClean="0"/>
              <a:t>1</a:t>
            </a:fld>
            <a:endParaRPr kumimoji="1" lang="ja-JP" altLang="en-US"/>
          </a:p>
        </p:txBody>
      </p:sp>
    </p:spTree>
    <p:extLst>
      <p:ext uri="{BB962C8B-B14F-4D97-AF65-F5344CB8AC3E}">
        <p14:creationId xmlns:p14="http://schemas.microsoft.com/office/powerpoint/2010/main" val="977499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機械学習</a:t>
            </a:r>
            <a:r>
              <a:rPr lang="ja-JP" altLang="en-US" sz="3200" dirty="0"/>
              <a:t>（計算機に学習させる）</a:t>
            </a:r>
            <a:r>
              <a:rPr lang="ja-JP" altLang="en-US" dirty="0"/>
              <a:t>とは・・・</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50000"/>
              </a:lnSpc>
            </a:pPr>
            <a:r>
              <a:rPr lang="ja-JP" altLang="en-US" sz="2400" dirty="0"/>
              <a:t>適当な値を入れると、その値に応じて何かの値が出てくる箱がある</a:t>
            </a:r>
            <a:endParaRPr lang="en-US" altLang="ja-JP" sz="2400" dirty="0"/>
          </a:p>
          <a:p>
            <a:pPr>
              <a:lnSpc>
                <a:spcPct val="150000"/>
              </a:lnSpc>
            </a:pPr>
            <a:r>
              <a:rPr kumimoji="1" lang="ja-JP" altLang="en-US" sz="2400" u="sng" dirty="0"/>
              <a:t>学習</a:t>
            </a:r>
            <a:r>
              <a:rPr kumimoji="1" lang="ja-JP" altLang="en-US" sz="2400" dirty="0"/>
              <a:t>：出てくる値が目標の値になるように、箱の中身を決める</a:t>
            </a:r>
            <a:endParaRPr kumimoji="1" lang="en-US" altLang="ja-JP" sz="2400" dirty="0"/>
          </a:p>
          <a:p>
            <a:pPr>
              <a:lnSpc>
                <a:spcPct val="150000"/>
              </a:lnSpc>
            </a:pPr>
            <a:r>
              <a:rPr kumimoji="1" lang="ja-JP" altLang="en-US" sz="2400" u="sng" dirty="0"/>
              <a:t>機械</a:t>
            </a:r>
            <a:r>
              <a:rPr lang="ja-JP" altLang="en-US" sz="2400" u="sng" dirty="0"/>
              <a:t>学習</a:t>
            </a:r>
            <a:r>
              <a:rPr lang="ja-JP" altLang="en-US" sz="2400" dirty="0"/>
              <a:t>：箱の中身を</a:t>
            </a:r>
            <a:r>
              <a:rPr kumimoji="1" lang="ja-JP" altLang="en-US" sz="2400" dirty="0"/>
              <a:t>計算機に決めさせる（学習させる）</a:t>
            </a:r>
          </a:p>
        </p:txBody>
      </p:sp>
      <p:sp>
        <p:nvSpPr>
          <p:cNvPr id="11" name="スライド番号プレースホルダー 10"/>
          <p:cNvSpPr>
            <a:spLocks noGrp="1"/>
          </p:cNvSpPr>
          <p:nvPr>
            <p:ph type="sldNum" sz="quarter" idx="12"/>
          </p:nvPr>
        </p:nvSpPr>
        <p:spPr/>
        <p:txBody>
          <a:bodyPr/>
          <a:lstStyle/>
          <a:p>
            <a:fld id="{3A91AADA-913D-4913-B7A1-7AD83A461CD3}" type="slidenum">
              <a:rPr kumimoji="1" lang="ja-JP" altLang="en-US" smtClean="0"/>
              <a:t>10</a:t>
            </a:fld>
            <a:endParaRPr kumimoji="1" lang="ja-JP" altLang="en-US"/>
          </a:p>
        </p:txBody>
      </p:sp>
      <p:grpSp>
        <p:nvGrpSpPr>
          <p:cNvPr id="13" name="グループ化 12"/>
          <p:cNvGrpSpPr/>
          <p:nvPr/>
        </p:nvGrpSpPr>
        <p:grpSpPr>
          <a:xfrm>
            <a:off x="3628362" y="4655018"/>
            <a:ext cx="4935275" cy="1255928"/>
            <a:chOff x="3196354" y="4418251"/>
            <a:chExt cx="5793897" cy="1610315"/>
          </a:xfrm>
        </p:grpSpPr>
        <p:sp>
          <p:nvSpPr>
            <p:cNvPr id="14" name="正方形/長方形 13"/>
            <p:cNvSpPr/>
            <p:nvPr/>
          </p:nvSpPr>
          <p:spPr>
            <a:xfrm>
              <a:off x="4652920" y="4418251"/>
              <a:ext cx="2880765" cy="161031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9600" dirty="0"/>
                <a:t>?</a:t>
              </a:r>
              <a:endParaRPr kumimoji="1" lang="ja-JP" altLang="en-US" dirty="0"/>
            </a:p>
          </p:txBody>
        </p:sp>
        <p:sp>
          <p:nvSpPr>
            <p:cNvPr id="15" name="右矢印 14"/>
            <p:cNvSpPr/>
            <p:nvPr/>
          </p:nvSpPr>
          <p:spPr>
            <a:xfrm>
              <a:off x="3196354" y="4976601"/>
              <a:ext cx="1456566" cy="493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p:cNvSpPr/>
            <p:nvPr/>
          </p:nvSpPr>
          <p:spPr>
            <a:xfrm>
              <a:off x="7533685" y="4973925"/>
              <a:ext cx="1456566" cy="493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7" name="図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0033" y="4653536"/>
            <a:ext cx="1668328" cy="1257410"/>
          </a:xfrm>
          <a:prstGeom prst="rect">
            <a:avLst/>
          </a:prstGeom>
        </p:spPr>
      </p:pic>
      <p:sp>
        <p:nvSpPr>
          <p:cNvPr id="18" name="正方形/長方形 17"/>
          <p:cNvSpPr/>
          <p:nvPr/>
        </p:nvSpPr>
        <p:spPr>
          <a:xfrm>
            <a:off x="8873879" y="4787280"/>
            <a:ext cx="1189529" cy="9872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4000" dirty="0"/>
              <a:t>"1"</a:t>
            </a:r>
            <a:endParaRPr kumimoji="1" lang="ja-JP" altLang="en-US" sz="4000" dirty="0"/>
          </a:p>
        </p:txBody>
      </p:sp>
      <p:sp>
        <p:nvSpPr>
          <p:cNvPr id="12" name="角丸四角形吹き出し 11"/>
          <p:cNvSpPr/>
          <p:nvPr/>
        </p:nvSpPr>
        <p:spPr>
          <a:xfrm>
            <a:off x="9848213" y="3429794"/>
            <a:ext cx="1779814" cy="1143000"/>
          </a:xfrm>
          <a:prstGeom prst="wedgeRoundRectCallout">
            <a:avLst>
              <a:gd name="adj1" fmla="val -42851"/>
              <a:gd name="adj2" fmla="val 78929"/>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2800" dirty="0">
                <a:solidFill>
                  <a:schemeClr val="tx1"/>
                </a:solidFill>
              </a:rPr>
              <a:t>目標の値</a:t>
            </a:r>
            <a:endParaRPr kumimoji="1" lang="ja-JP" altLang="en-US" sz="2800" dirty="0">
              <a:solidFill>
                <a:schemeClr val="tx1"/>
              </a:solidFill>
            </a:endParaRPr>
          </a:p>
        </p:txBody>
      </p:sp>
    </p:spTree>
    <p:extLst>
      <p:ext uri="{BB962C8B-B14F-4D97-AF65-F5344CB8AC3E}">
        <p14:creationId xmlns:p14="http://schemas.microsoft.com/office/powerpoint/2010/main" val="2545291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機械学習ではない学習とは・・・</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50000"/>
              </a:lnSpc>
            </a:pPr>
            <a:r>
              <a:rPr lang="ja-JP" altLang="en-US" sz="2400" dirty="0"/>
              <a:t>適当な値を入れると、その値に応じて何かの値が出てくる箱がある</a:t>
            </a:r>
            <a:endParaRPr lang="en-US" altLang="ja-JP" sz="2400" dirty="0"/>
          </a:p>
          <a:p>
            <a:pPr>
              <a:lnSpc>
                <a:spcPct val="150000"/>
              </a:lnSpc>
            </a:pPr>
            <a:r>
              <a:rPr kumimoji="1" lang="ja-JP" altLang="en-US" sz="2400" u="sng" dirty="0"/>
              <a:t>学習</a:t>
            </a:r>
            <a:r>
              <a:rPr kumimoji="1" lang="ja-JP" altLang="en-US" sz="2400" dirty="0"/>
              <a:t>：出てくる値が目標の値になるように、箱の中身を決める</a:t>
            </a:r>
            <a:endParaRPr kumimoji="1" lang="en-US" altLang="ja-JP" sz="2400" dirty="0"/>
          </a:p>
          <a:p>
            <a:pPr>
              <a:lnSpc>
                <a:spcPct val="150000"/>
              </a:lnSpc>
            </a:pPr>
            <a:r>
              <a:rPr lang="ja-JP" altLang="en-US" sz="2400" u="sng" dirty="0"/>
              <a:t>人間学習（？）</a:t>
            </a:r>
            <a:r>
              <a:rPr lang="ja-JP" altLang="en-US" sz="2400" dirty="0"/>
              <a:t>：箱の中身を人間が試行錯誤で決める</a:t>
            </a:r>
            <a:endParaRPr kumimoji="1" lang="ja-JP" altLang="en-US" sz="2400" dirty="0"/>
          </a:p>
        </p:txBody>
      </p:sp>
      <p:sp>
        <p:nvSpPr>
          <p:cNvPr id="11" name="スライド番号プレースホルダー 10"/>
          <p:cNvSpPr>
            <a:spLocks noGrp="1"/>
          </p:cNvSpPr>
          <p:nvPr>
            <p:ph type="sldNum" sz="quarter" idx="12"/>
          </p:nvPr>
        </p:nvSpPr>
        <p:spPr/>
        <p:txBody>
          <a:bodyPr/>
          <a:lstStyle/>
          <a:p>
            <a:fld id="{3A91AADA-913D-4913-B7A1-7AD83A461CD3}" type="slidenum">
              <a:rPr kumimoji="1" lang="ja-JP" altLang="en-US" smtClean="0"/>
              <a:t>11</a:t>
            </a:fld>
            <a:endParaRPr kumimoji="1" lang="ja-JP" altLang="en-US"/>
          </a:p>
        </p:txBody>
      </p:sp>
      <p:grpSp>
        <p:nvGrpSpPr>
          <p:cNvPr id="13" name="グループ化 12"/>
          <p:cNvGrpSpPr/>
          <p:nvPr/>
        </p:nvGrpSpPr>
        <p:grpSpPr>
          <a:xfrm>
            <a:off x="3628362" y="4655018"/>
            <a:ext cx="4935275" cy="1255928"/>
            <a:chOff x="3196354" y="4418251"/>
            <a:chExt cx="5793897" cy="1610315"/>
          </a:xfrm>
        </p:grpSpPr>
        <p:sp>
          <p:nvSpPr>
            <p:cNvPr id="14" name="正方形/長方形 13"/>
            <p:cNvSpPr/>
            <p:nvPr/>
          </p:nvSpPr>
          <p:spPr>
            <a:xfrm>
              <a:off x="4652920" y="4418251"/>
              <a:ext cx="2880765" cy="161031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9600" dirty="0"/>
                <a:t>?</a:t>
              </a:r>
              <a:endParaRPr kumimoji="1" lang="ja-JP" altLang="en-US" dirty="0"/>
            </a:p>
          </p:txBody>
        </p:sp>
        <p:sp>
          <p:nvSpPr>
            <p:cNvPr id="15" name="右矢印 14"/>
            <p:cNvSpPr/>
            <p:nvPr/>
          </p:nvSpPr>
          <p:spPr>
            <a:xfrm>
              <a:off x="3196354" y="4976601"/>
              <a:ext cx="1456566" cy="493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p:cNvSpPr/>
            <p:nvPr/>
          </p:nvSpPr>
          <p:spPr>
            <a:xfrm>
              <a:off x="7533685" y="4973925"/>
              <a:ext cx="1456566" cy="493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7" name="図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0033" y="4653536"/>
            <a:ext cx="1668328" cy="1257410"/>
          </a:xfrm>
          <a:prstGeom prst="rect">
            <a:avLst/>
          </a:prstGeom>
        </p:spPr>
      </p:pic>
      <p:sp>
        <p:nvSpPr>
          <p:cNvPr id="18" name="正方形/長方形 17"/>
          <p:cNvSpPr/>
          <p:nvPr/>
        </p:nvSpPr>
        <p:spPr>
          <a:xfrm>
            <a:off x="8873879" y="4787280"/>
            <a:ext cx="1189529" cy="9872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4000" dirty="0"/>
              <a:t>"1"</a:t>
            </a:r>
            <a:endParaRPr kumimoji="1" lang="ja-JP" altLang="en-US" sz="4000" dirty="0"/>
          </a:p>
        </p:txBody>
      </p:sp>
      <p:sp>
        <p:nvSpPr>
          <p:cNvPr id="19" name="角丸四角形吹き出し 18"/>
          <p:cNvSpPr/>
          <p:nvPr/>
        </p:nvSpPr>
        <p:spPr>
          <a:xfrm>
            <a:off x="9848213" y="3429794"/>
            <a:ext cx="1779814" cy="1143000"/>
          </a:xfrm>
          <a:prstGeom prst="wedgeRoundRectCallout">
            <a:avLst>
              <a:gd name="adj1" fmla="val -42851"/>
              <a:gd name="adj2" fmla="val 78929"/>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2800" dirty="0">
                <a:solidFill>
                  <a:schemeClr val="tx1"/>
                </a:solidFill>
              </a:rPr>
              <a:t>目標の値</a:t>
            </a:r>
            <a:endParaRPr kumimoji="1" lang="ja-JP" altLang="en-US" sz="2800" dirty="0">
              <a:solidFill>
                <a:schemeClr val="tx1"/>
              </a:solidFill>
            </a:endParaRPr>
          </a:p>
        </p:txBody>
      </p:sp>
    </p:spTree>
    <p:extLst>
      <p:ext uri="{BB962C8B-B14F-4D97-AF65-F5344CB8AC3E}">
        <p14:creationId xmlns:p14="http://schemas.microsoft.com/office/powerpoint/2010/main" val="1120295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機械学習とは</a:t>
            </a:r>
            <a:endParaRPr kumimoji="1" lang="ja-JP" altLang="en-US" dirty="0"/>
          </a:p>
        </p:txBody>
      </p:sp>
      <p:sp>
        <p:nvSpPr>
          <p:cNvPr id="3" name="コンテンツ プレースホルダー 2"/>
          <p:cNvSpPr>
            <a:spLocks noGrp="1"/>
          </p:cNvSpPr>
          <p:nvPr>
            <p:ph idx="1"/>
          </p:nvPr>
        </p:nvSpPr>
        <p:spPr/>
        <p:txBody>
          <a:bodyPr anchor="ctr">
            <a:normAutofit/>
          </a:bodyPr>
          <a:lstStyle/>
          <a:p>
            <a:pPr marL="0" indent="0" algn="ctr">
              <a:buNone/>
            </a:pPr>
            <a:r>
              <a:rPr kumimoji="1" lang="ja-JP" altLang="en-US" sz="4000" dirty="0"/>
              <a:t>良い関数を計算機に見つけてもらうこと。</a:t>
            </a:r>
            <a:endParaRPr kumimoji="1" lang="en-US" altLang="ja-JP" sz="4000" dirty="0"/>
          </a:p>
          <a:p>
            <a:pPr marL="0" indent="0" algn="ctr">
              <a:buNone/>
            </a:pPr>
            <a:endParaRPr lang="en-US" altLang="ja-JP" sz="2400" dirty="0"/>
          </a:p>
          <a:p>
            <a:pPr marL="0" indent="0" algn="ctr">
              <a:buNone/>
            </a:pPr>
            <a:r>
              <a:rPr lang="ja-JP" altLang="en-US" sz="2400" dirty="0"/>
              <a:t>関数＝適当な値を入れると、その値に応じて何かの値が出てくる箱</a:t>
            </a:r>
            <a:endParaRPr lang="en-US" altLang="ja-JP" sz="2400" dirty="0"/>
          </a:p>
          <a:p>
            <a:pPr marL="0" indent="0" algn="ctr">
              <a:buNone/>
            </a:pPr>
            <a:r>
              <a:rPr lang="ja-JP" altLang="en-US" sz="2400" dirty="0"/>
              <a:t>良い関数＝どんな値を入れても、出てくる値が望ましい値</a:t>
            </a:r>
            <a:endParaRPr lang="en-US" altLang="ja-JP" sz="2400" dirty="0"/>
          </a:p>
          <a:p>
            <a:pPr marL="0" indent="0" algn="ctr">
              <a:buNone/>
            </a:pPr>
            <a:endParaRPr lang="en-US" altLang="ja-JP" sz="2400" dirty="0"/>
          </a:p>
          <a:p>
            <a:pPr marL="0" indent="0" algn="ctr">
              <a:buNone/>
            </a:pPr>
            <a:r>
              <a:rPr lang="ja-JP" altLang="en-US" sz="2400" dirty="0"/>
              <a:t>計算機に見つけてもらうのであって、</a:t>
            </a:r>
            <a:endParaRPr lang="en-US" altLang="ja-JP" sz="2400" dirty="0"/>
          </a:p>
          <a:p>
            <a:pPr marL="0" indent="0" algn="ctr">
              <a:buNone/>
            </a:pPr>
            <a:r>
              <a:rPr lang="ja-JP" altLang="en-US" sz="2400" dirty="0"/>
              <a:t>人間が試行錯誤して見つけるのではない。</a:t>
            </a:r>
            <a:endParaRPr lang="en-US" altLang="ja-JP" sz="2400" dirty="0"/>
          </a:p>
          <a:p>
            <a:pPr marL="0" indent="0" algn="ctr">
              <a:buNone/>
            </a:pPr>
            <a:endParaRPr kumimoji="1" lang="ja-JP" altLang="en-US" sz="3600" dirty="0"/>
          </a:p>
        </p:txBody>
      </p:sp>
      <p:sp>
        <p:nvSpPr>
          <p:cNvPr id="4" name="スライド番号プレースホルダー 3"/>
          <p:cNvSpPr>
            <a:spLocks noGrp="1"/>
          </p:cNvSpPr>
          <p:nvPr>
            <p:ph type="sldNum" sz="quarter" idx="12"/>
          </p:nvPr>
        </p:nvSpPr>
        <p:spPr/>
        <p:txBody>
          <a:bodyPr/>
          <a:lstStyle/>
          <a:p>
            <a:fld id="{3A91AADA-913D-4913-B7A1-7AD83A461CD3}" type="slidenum">
              <a:rPr kumimoji="1" lang="ja-JP" altLang="en-US" smtClean="0"/>
              <a:t>12</a:t>
            </a:fld>
            <a:endParaRPr kumimoji="1" lang="ja-JP" altLang="en-US"/>
          </a:p>
        </p:txBody>
      </p:sp>
    </p:spTree>
    <p:extLst>
      <p:ext uri="{BB962C8B-B14F-4D97-AF65-F5344CB8AC3E}">
        <p14:creationId xmlns:p14="http://schemas.microsoft.com/office/powerpoint/2010/main" val="3803236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もう少しテクニカルに言うと・・・</a:t>
            </a:r>
            <a:endParaRPr kumimoji="1" lang="ja-JP" altLang="en-US" dirty="0"/>
          </a:p>
        </p:txBody>
      </p:sp>
      <p:sp>
        <p:nvSpPr>
          <p:cNvPr id="3" name="コンテンツ プレースホルダー 2"/>
          <p:cNvSpPr>
            <a:spLocks noGrp="1"/>
          </p:cNvSpPr>
          <p:nvPr>
            <p:ph idx="1"/>
          </p:nvPr>
        </p:nvSpPr>
        <p:spPr/>
        <p:txBody>
          <a:bodyPr anchor="ctr">
            <a:normAutofit/>
          </a:bodyPr>
          <a:lstStyle/>
          <a:p>
            <a:pPr marL="0" indent="0" algn="ctr">
              <a:buNone/>
            </a:pPr>
            <a:r>
              <a:rPr kumimoji="1" lang="ja-JP" altLang="en-US" sz="4000" dirty="0"/>
              <a:t>関数</a:t>
            </a:r>
            <a:r>
              <a:rPr lang="ja-JP" altLang="en-US" sz="4000" dirty="0"/>
              <a:t>の、無数にあるパラメータ設定の中から</a:t>
            </a:r>
            <a:endParaRPr lang="en-US" altLang="ja-JP" sz="4000" dirty="0"/>
          </a:p>
          <a:p>
            <a:pPr marL="0" indent="0" algn="ctr">
              <a:buNone/>
            </a:pPr>
            <a:r>
              <a:rPr kumimoji="1" lang="ja-JP" altLang="en-US" sz="4000" dirty="0"/>
              <a:t>良い設定を計算機で見つけること。</a:t>
            </a:r>
            <a:endParaRPr kumimoji="1" lang="en-US" altLang="ja-JP" sz="4000" dirty="0"/>
          </a:p>
          <a:p>
            <a:pPr marL="0" indent="0" algn="ctr">
              <a:buNone/>
            </a:pPr>
            <a:endParaRPr lang="en-US" altLang="ja-JP" sz="4000" dirty="0"/>
          </a:p>
          <a:p>
            <a:pPr marL="0" indent="0" algn="ctr">
              <a:buNone/>
            </a:pPr>
            <a:r>
              <a:rPr lang="ja-JP" altLang="en-US" sz="2400" dirty="0"/>
              <a:t>良い設定＝どんな入力に対しても（見たことがない入力に対しても）</a:t>
            </a:r>
            <a:endParaRPr lang="en-US" altLang="ja-JP" sz="2400" dirty="0"/>
          </a:p>
          <a:p>
            <a:pPr marL="0" indent="0" algn="ctr">
              <a:buNone/>
            </a:pPr>
            <a:r>
              <a:rPr lang="ja-JP" altLang="en-US" sz="2400" dirty="0"/>
              <a:t>望みどおりの出力が得られる</a:t>
            </a:r>
            <a:endParaRPr kumimoji="1" lang="ja-JP" altLang="en-US" sz="2400" dirty="0"/>
          </a:p>
        </p:txBody>
      </p:sp>
      <p:sp>
        <p:nvSpPr>
          <p:cNvPr id="4" name="スライド番号プレースホルダー 3"/>
          <p:cNvSpPr>
            <a:spLocks noGrp="1"/>
          </p:cNvSpPr>
          <p:nvPr>
            <p:ph type="sldNum" sz="quarter" idx="12"/>
          </p:nvPr>
        </p:nvSpPr>
        <p:spPr/>
        <p:txBody>
          <a:bodyPr/>
          <a:lstStyle/>
          <a:p>
            <a:fld id="{3A91AADA-913D-4913-B7A1-7AD83A461CD3}" type="slidenum">
              <a:rPr kumimoji="1" lang="ja-JP" altLang="en-US" smtClean="0"/>
              <a:t>13</a:t>
            </a:fld>
            <a:endParaRPr kumimoji="1" lang="ja-JP" altLang="en-US"/>
          </a:p>
        </p:txBody>
      </p:sp>
    </p:spTree>
    <p:extLst>
      <p:ext uri="{BB962C8B-B14F-4D97-AF65-F5344CB8AC3E}">
        <p14:creationId xmlns:p14="http://schemas.microsoft.com/office/powerpoint/2010/main" val="3090071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関数を選ぶ範囲</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5"/>
                <a:ext cx="10515600" cy="4730296"/>
              </a:xfrm>
            </p:spPr>
            <p:txBody>
              <a:bodyPr/>
              <a:lstStyle/>
              <a:p>
                <a:pPr>
                  <a:lnSpc>
                    <a:spcPct val="150000"/>
                  </a:lnSpc>
                </a:pPr>
                <a:r>
                  <a:rPr lang="ja-JP" altLang="en-US" dirty="0"/>
                  <a:t>関数を選ぶ範囲は、あらかじめ決めておく</a:t>
                </a:r>
                <a:endParaRPr lang="en-US" altLang="ja-JP" dirty="0"/>
              </a:p>
              <a:p>
                <a:pPr>
                  <a:lnSpc>
                    <a:spcPct val="150000"/>
                  </a:lnSpc>
                </a:pPr>
                <a:r>
                  <a:rPr kumimoji="1" lang="ja-JP" altLang="en-US" dirty="0"/>
                  <a:t>どう決める？</a:t>
                </a:r>
                <a:endParaRPr kumimoji="1" lang="en-US" altLang="ja-JP" dirty="0"/>
              </a:p>
              <a:p>
                <a:pPr lvl="1">
                  <a:lnSpc>
                    <a:spcPct val="150000"/>
                  </a:lnSpc>
                </a:pPr>
                <a:r>
                  <a:rPr lang="ja-JP" altLang="en-US" dirty="0"/>
                  <a:t>入力データのフォーマットを決める</a:t>
                </a:r>
                <a:endParaRPr lang="en-US" altLang="ja-JP" dirty="0"/>
              </a:p>
              <a:p>
                <a:pPr lvl="1">
                  <a:lnSpc>
                    <a:spcPct val="150000"/>
                  </a:lnSpc>
                </a:pPr>
                <a:r>
                  <a:rPr kumimoji="1" lang="ja-JP" altLang="en-US" dirty="0"/>
                  <a:t>出力データのフォーマットを決める</a:t>
                </a:r>
                <a:endParaRPr kumimoji="1" lang="en-US" altLang="ja-JP" dirty="0"/>
              </a:p>
              <a:p>
                <a:pPr lvl="1">
                  <a:lnSpc>
                    <a:spcPct val="150000"/>
                  </a:lnSpc>
                </a:pPr>
                <a:r>
                  <a:rPr lang="ja-JP" altLang="en-US" dirty="0"/>
                  <a:t>計算式の「かたち」を決める</a:t>
                </a:r>
                <a:endParaRPr lang="en-US" altLang="ja-JP" dirty="0"/>
              </a:p>
              <a:p>
                <a:pPr lvl="2">
                  <a:lnSpc>
                    <a:spcPct val="150000"/>
                  </a:lnSpc>
                </a:pPr>
                <a:r>
                  <a:rPr kumimoji="1" lang="ja-JP" altLang="en-US" dirty="0"/>
                  <a:t>計算式はパラメータを含む（このパラメータを計算機で決めるのが機械学習）</a:t>
                </a:r>
                <a:endParaRPr kumimoji="1" lang="en-US" altLang="ja-JP" dirty="0"/>
              </a:p>
              <a:p>
                <a:pPr marL="914400" lvl="2" indent="0">
                  <a:lnSpc>
                    <a:spcPct val="150000"/>
                  </a:lnSpc>
                  <a:buNone/>
                </a:pPr>
                <a:r>
                  <a:rPr lang="ja-JP" altLang="en-US" dirty="0"/>
                  <a:t>例）一次式 </a:t>
                </a:r>
                <a14:m>
                  <m:oMath xmlns:m="http://schemas.openxmlformats.org/officeDocument/2006/math">
                    <m:r>
                      <a:rPr lang="en-US" altLang="ja-JP" i="1" dirty="0" smtClean="0">
                        <a:latin typeface="Cambria Math" panose="02040503050406030204" pitchFamily="18" charset="0"/>
                      </a:rPr>
                      <m:t>𝑦</m:t>
                    </m:r>
                    <m:r>
                      <a:rPr lang="en-US" altLang="ja-JP" i="1" dirty="0" smtClean="0">
                        <a:latin typeface="Cambria Math" panose="02040503050406030204" pitchFamily="18" charset="0"/>
                      </a:rPr>
                      <m:t>=</m:t>
                    </m:r>
                    <m:r>
                      <a:rPr lang="en-US" altLang="ja-JP" i="1" dirty="0" err="1" smtClean="0">
                        <a:latin typeface="Cambria Math" panose="02040503050406030204" pitchFamily="18" charset="0"/>
                      </a:rPr>
                      <m:t>𝑎𝑥</m:t>
                    </m:r>
                    <m:r>
                      <a:rPr lang="en-US" altLang="ja-JP" i="1" dirty="0" err="1" smtClean="0">
                        <a:latin typeface="Cambria Math" panose="02040503050406030204" pitchFamily="18" charset="0"/>
                      </a:rPr>
                      <m:t>+</m:t>
                    </m:r>
                    <m:r>
                      <a:rPr lang="en-US" altLang="ja-JP" i="1" dirty="0" err="1" smtClean="0">
                        <a:latin typeface="Cambria Math" panose="02040503050406030204" pitchFamily="18" charset="0"/>
                      </a:rPr>
                      <m:t>𝑏</m:t>
                    </m:r>
                  </m:oMath>
                </a14:m>
                <a:r>
                  <a:rPr kumimoji="1" lang="ja-JP" altLang="en-US" dirty="0"/>
                  <a:t> （</a:t>
                </a:r>
                <a14:m>
                  <m:oMath xmlns:m="http://schemas.openxmlformats.org/officeDocument/2006/math">
                    <m:r>
                      <a:rPr kumimoji="1" lang="en-US" altLang="ja-JP" i="1" dirty="0" smtClean="0">
                        <a:latin typeface="Cambria Math" panose="02040503050406030204" pitchFamily="18" charset="0"/>
                      </a:rPr>
                      <m:t>𝑥</m:t>
                    </m:r>
                  </m:oMath>
                </a14:m>
                <a:r>
                  <a:rPr kumimoji="1" lang="ja-JP" altLang="en-US" dirty="0"/>
                  <a:t>が入力、</a:t>
                </a:r>
                <a14:m>
                  <m:oMath xmlns:m="http://schemas.openxmlformats.org/officeDocument/2006/math">
                    <m:r>
                      <a:rPr kumimoji="1" lang="en-US" altLang="ja-JP" i="1" dirty="0" smtClean="0">
                        <a:latin typeface="Cambria Math" panose="02040503050406030204" pitchFamily="18" charset="0"/>
                      </a:rPr>
                      <m:t>𝑦</m:t>
                    </m:r>
                  </m:oMath>
                </a14:m>
                <a:r>
                  <a:rPr kumimoji="1" lang="ja-JP" altLang="en-US" dirty="0"/>
                  <a:t>が出力）</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10515600" cy="4730296"/>
              </a:xfrm>
              <a:blipFill>
                <a:blip r:embed="rId2"/>
                <a:stretch>
                  <a:fillRect l="-1043"/>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3A91AADA-913D-4913-B7A1-7AD83A461CD3}" type="slidenum">
              <a:rPr kumimoji="1" lang="ja-JP" altLang="en-US" smtClean="0"/>
              <a:t>14</a:t>
            </a:fld>
            <a:endParaRPr kumimoji="1" lang="ja-JP" altLang="en-US"/>
          </a:p>
        </p:txBody>
      </p:sp>
    </p:spTree>
    <p:extLst>
      <p:ext uri="{BB962C8B-B14F-4D97-AF65-F5344CB8AC3E}">
        <p14:creationId xmlns:p14="http://schemas.microsoft.com/office/powerpoint/2010/main" val="1542869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機械学習を実践する</a:t>
            </a:r>
          </a:p>
        </p:txBody>
      </p:sp>
      <p:sp>
        <p:nvSpPr>
          <p:cNvPr id="5" name="テキスト プレースホルダー 4"/>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452442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機械学習実践の流れ</a:t>
            </a:r>
          </a:p>
        </p:txBody>
      </p:sp>
      <p:sp>
        <p:nvSpPr>
          <p:cNvPr id="3" name="コンテンツ プレースホルダー 2"/>
          <p:cNvSpPr>
            <a:spLocks noGrp="1"/>
          </p:cNvSpPr>
          <p:nvPr>
            <p:ph idx="1"/>
          </p:nvPr>
        </p:nvSpPr>
        <p:spPr/>
        <p:txBody>
          <a:bodyPr>
            <a:normAutofit/>
          </a:bodyPr>
          <a:lstStyle/>
          <a:p>
            <a:pPr marL="514350" indent="-514350">
              <a:lnSpc>
                <a:spcPct val="120000"/>
              </a:lnSpc>
              <a:buFont typeface="+mj-lt"/>
              <a:buAutoNum type="arabicPeriod"/>
            </a:pPr>
            <a:r>
              <a:rPr lang="ja-JP" altLang="en-US" sz="3200" dirty="0"/>
              <a:t>データの準備・前処理</a:t>
            </a:r>
            <a:endParaRPr lang="en-US" altLang="ja-JP" sz="3200" dirty="0"/>
          </a:p>
          <a:p>
            <a:pPr marL="514350" indent="-514350">
              <a:lnSpc>
                <a:spcPct val="120000"/>
              </a:lnSpc>
              <a:buFont typeface="+mj-lt"/>
              <a:buAutoNum type="arabicPeriod"/>
            </a:pPr>
            <a:r>
              <a:rPr lang="ja-JP" altLang="en-US" sz="3200" dirty="0"/>
              <a:t>手法の選択</a:t>
            </a:r>
            <a:endParaRPr lang="en-US" altLang="ja-JP" sz="3200" dirty="0"/>
          </a:p>
          <a:p>
            <a:pPr marL="514350" indent="-514350">
              <a:lnSpc>
                <a:spcPct val="120000"/>
              </a:lnSpc>
              <a:buFont typeface="+mj-lt"/>
              <a:buAutoNum type="arabicPeriod"/>
            </a:pPr>
            <a:r>
              <a:rPr kumimoji="1" lang="ja-JP" altLang="en-US" sz="3200" dirty="0"/>
              <a:t>実際に計算機に学習させる</a:t>
            </a:r>
            <a:endParaRPr kumimoji="1" lang="en-US" altLang="ja-JP" sz="3200" dirty="0"/>
          </a:p>
          <a:p>
            <a:pPr marL="514350" indent="-514350">
              <a:lnSpc>
                <a:spcPct val="120000"/>
              </a:lnSpc>
              <a:buFont typeface="+mj-lt"/>
              <a:buAutoNum type="arabicPeriod"/>
            </a:pPr>
            <a:r>
              <a:rPr lang="ja-JP" altLang="en-US" sz="3200" dirty="0"/>
              <a:t>得られた予測モデルの評価</a:t>
            </a:r>
            <a:endParaRPr lang="en-US" altLang="ja-JP" sz="3200" dirty="0"/>
          </a:p>
          <a:p>
            <a:pPr marL="514350" indent="-514350">
              <a:lnSpc>
                <a:spcPct val="120000"/>
              </a:lnSpc>
              <a:buFont typeface="+mj-lt"/>
              <a:buAutoNum type="arabicPeriod"/>
            </a:pPr>
            <a:r>
              <a:rPr kumimoji="1" lang="ja-JP" altLang="en-US" sz="3200" dirty="0"/>
              <a:t>新しいデータに対して予測をおこなう</a:t>
            </a:r>
          </a:p>
        </p:txBody>
      </p:sp>
    </p:spTree>
    <p:extLst>
      <p:ext uri="{BB962C8B-B14F-4D97-AF65-F5344CB8AC3E}">
        <p14:creationId xmlns:p14="http://schemas.microsoft.com/office/powerpoint/2010/main" val="3750378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１．データの準備・前処理</a:t>
            </a:r>
          </a:p>
        </p:txBody>
      </p:sp>
      <p:sp>
        <p:nvSpPr>
          <p:cNvPr id="3" name="コンテンツ プレースホルダー 2"/>
          <p:cNvSpPr>
            <a:spLocks noGrp="1"/>
          </p:cNvSpPr>
          <p:nvPr>
            <p:ph idx="1"/>
          </p:nvPr>
        </p:nvSpPr>
        <p:spPr>
          <a:xfrm>
            <a:off x="838200" y="1825624"/>
            <a:ext cx="10515600" cy="4926239"/>
          </a:xfrm>
        </p:spPr>
        <p:txBody>
          <a:bodyPr>
            <a:normAutofit/>
          </a:bodyPr>
          <a:lstStyle/>
          <a:p>
            <a:pPr>
              <a:lnSpc>
                <a:spcPct val="120000"/>
              </a:lnSpc>
            </a:pPr>
            <a:r>
              <a:rPr lang="ja-JP" altLang="en-US" sz="3200" dirty="0"/>
              <a:t>データがあってはじめて機械学習を使える</a:t>
            </a:r>
            <a:endParaRPr lang="en-US" altLang="ja-JP" sz="3200" dirty="0"/>
          </a:p>
          <a:p>
            <a:pPr lvl="1">
              <a:lnSpc>
                <a:spcPct val="120000"/>
              </a:lnSpc>
            </a:pPr>
            <a:r>
              <a:rPr kumimoji="1" lang="ja-JP" altLang="en-US" sz="2800" dirty="0"/>
              <a:t>データは電子化されているか？</a:t>
            </a:r>
            <a:endParaRPr kumimoji="1" lang="en-US" altLang="ja-JP" sz="2800" dirty="0"/>
          </a:p>
          <a:p>
            <a:pPr lvl="2">
              <a:lnSpc>
                <a:spcPct val="120000"/>
              </a:lnSpc>
            </a:pPr>
            <a:r>
              <a:rPr lang="ja-JP" altLang="en-US" sz="2400" dirty="0"/>
              <a:t>紙に印刷されたデータはダメ</a:t>
            </a:r>
            <a:endParaRPr kumimoji="1" lang="en-US" altLang="ja-JP" sz="2400" dirty="0"/>
          </a:p>
          <a:p>
            <a:pPr lvl="1">
              <a:lnSpc>
                <a:spcPct val="120000"/>
              </a:lnSpc>
            </a:pPr>
            <a:r>
              <a:rPr kumimoji="1" lang="ja-JP" altLang="en-US" sz="2800" dirty="0"/>
              <a:t>機械学習ライブラリで使えるフォーマットか？</a:t>
            </a:r>
            <a:endParaRPr kumimoji="1" lang="en-US" altLang="ja-JP" sz="2800" dirty="0"/>
          </a:p>
          <a:p>
            <a:pPr lvl="2">
              <a:lnSpc>
                <a:spcPct val="120000"/>
              </a:lnSpc>
            </a:pPr>
            <a:r>
              <a:rPr lang="en-US" altLang="ja-JP" sz="2400" dirty="0"/>
              <a:t>PDF</a:t>
            </a:r>
            <a:r>
              <a:rPr lang="ja-JP" altLang="en-US" sz="2400" dirty="0"/>
              <a:t>や</a:t>
            </a:r>
            <a:r>
              <a:rPr lang="en-US" altLang="ja-JP" sz="2400" dirty="0"/>
              <a:t>Word</a:t>
            </a:r>
            <a:r>
              <a:rPr lang="ja-JP" altLang="en-US" sz="2400" dirty="0"/>
              <a:t>はダメ</a:t>
            </a:r>
            <a:endParaRPr lang="en-US" altLang="ja-JP" sz="2400" dirty="0"/>
          </a:p>
          <a:p>
            <a:pPr lvl="3">
              <a:lnSpc>
                <a:spcPct val="120000"/>
              </a:lnSpc>
            </a:pPr>
            <a:r>
              <a:rPr lang="ja-JP" altLang="en-US" sz="2200" dirty="0"/>
              <a:t>使えるフォーマットへ変換できるか？</a:t>
            </a:r>
            <a:endParaRPr lang="en-US" altLang="ja-JP" sz="2200" dirty="0"/>
          </a:p>
          <a:p>
            <a:pPr lvl="2">
              <a:lnSpc>
                <a:spcPct val="120000"/>
              </a:lnSpc>
            </a:pPr>
            <a:r>
              <a:rPr lang="en-US" altLang="ja-JP" sz="2400" dirty="0"/>
              <a:t>Excel</a:t>
            </a:r>
            <a:r>
              <a:rPr lang="ja-JP" altLang="en-US" sz="2400" dirty="0"/>
              <a:t>は良い（</a:t>
            </a:r>
            <a:r>
              <a:rPr lang="en-US" altLang="ja-JP" sz="2400" dirty="0"/>
              <a:t>pandas</a:t>
            </a:r>
            <a:r>
              <a:rPr lang="ja-JP" altLang="en-US" sz="2400" dirty="0"/>
              <a:t>で扱える）</a:t>
            </a:r>
            <a:endParaRPr lang="en-US" altLang="ja-JP" sz="2400" dirty="0"/>
          </a:p>
          <a:p>
            <a:pPr lvl="2">
              <a:lnSpc>
                <a:spcPct val="120000"/>
              </a:lnSpc>
            </a:pPr>
            <a:r>
              <a:rPr kumimoji="1" lang="en-US" altLang="ja-JP" sz="2400" dirty="0"/>
              <a:t>CSV</a:t>
            </a:r>
            <a:r>
              <a:rPr kumimoji="1" lang="ja-JP" altLang="en-US" sz="2400" dirty="0"/>
              <a:t>は良い（</a:t>
            </a:r>
            <a:r>
              <a:rPr lang="ja-JP" altLang="en-US" sz="2400" dirty="0"/>
              <a:t>テキストファイルなので</a:t>
            </a:r>
            <a:r>
              <a:rPr kumimoji="1" lang="en-US" altLang="ja-JP" sz="2400" dirty="0"/>
              <a:t>Python</a:t>
            </a:r>
            <a:r>
              <a:rPr kumimoji="1" lang="ja-JP" altLang="en-US" sz="2400" dirty="0"/>
              <a:t>でじかに読める）</a:t>
            </a:r>
          </a:p>
        </p:txBody>
      </p:sp>
    </p:spTree>
    <p:extLst>
      <p:ext uri="{BB962C8B-B14F-4D97-AF65-F5344CB8AC3E}">
        <p14:creationId xmlns:p14="http://schemas.microsoft.com/office/powerpoint/2010/main" val="330710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教師あり学習のためのデータの準備</a:t>
            </a:r>
          </a:p>
        </p:txBody>
      </p:sp>
      <p:sp>
        <p:nvSpPr>
          <p:cNvPr id="3" name="コンテンツ プレースホルダー 2"/>
          <p:cNvSpPr>
            <a:spLocks noGrp="1"/>
          </p:cNvSpPr>
          <p:nvPr>
            <p:ph idx="1"/>
          </p:nvPr>
        </p:nvSpPr>
        <p:spPr/>
        <p:txBody>
          <a:bodyPr/>
          <a:lstStyle/>
          <a:p>
            <a:pPr>
              <a:lnSpc>
                <a:spcPct val="120000"/>
              </a:lnSpc>
            </a:pPr>
            <a:r>
              <a:rPr kumimoji="1" lang="ja-JP" altLang="en-US" dirty="0"/>
              <a:t>教師あり学習を使うためにはラベル付きデータが必要</a:t>
            </a:r>
            <a:endParaRPr kumimoji="1" lang="en-US" altLang="ja-JP" dirty="0"/>
          </a:p>
          <a:p>
            <a:pPr lvl="1">
              <a:lnSpc>
                <a:spcPct val="120000"/>
              </a:lnSpc>
            </a:pPr>
            <a:r>
              <a:rPr kumimoji="1" lang="ja-JP" altLang="en-US" dirty="0"/>
              <a:t>ラベル（望ましい出力）を人間が付与する</a:t>
            </a:r>
            <a:endParaRPr kumimoji="1" lang="en-US" altLang="ja-JP" dirty="0"/>
          </a:p>
          <a:p>
            <a:pPr>
              <a:lnSpc>
                <a:spcPct val="120000"/>
              </a:lnSpc>
            </a:pPr>
            <a:r>
              <a:rPr lang="ja-JP" altLang="en-US" dirty="0"/>
              <a:t>ラベル付きデータは多ければ多いほど良い</a:t>
            </a:r>
            <a:endParaRPr lang="en-US" altLang="ja-JP" dirty="0"/>
          </a:p>
          <a:p>
            <a:pPr lvl="1">
              <a:lnSpc>
                <a:spcPct val="120000"/>
              </a:lnSpc>
            </a:pPr>
            <a:r>
              <a:rPr kumimoji="1" lang="ja-JP" altLang="en-US" dirty="0"/>
              <a:t>人間による作業のコストを頭に入れておく</a:t>
            </a:r>
            <a:endParaRPr kumimoji="1" lang="en-US" altLang="ja-JP" dirty="0"/>
          </a:p>
          <a:p>
            <a:pPr>
              <a:lnSpc>
                <a:spcPct val="120000"/>
              </a:lnSpc>
            </a:pPr>
            <a:r>
              <a:rPr lang="ja-JP" altLang="en-US" dirty="0"/>
              <a:t>既存のラベル付きデータを使う可能性もある</a:t>
            </a:r>
            <a:endParaRPr lang="en-US" altLang="ja-JP" dirty="0"/>
          </a:p>
          <a:p>
            <a:pPr lvl="1">
              <a:lnSpc>
                <a:spcPct val="120000"/>
              </a:lnSpc>
            </a:pPr>
            <a:r>
              <a:rPr kumimoji="1" lang="ja-JP" altLang="en-US" dirty="0"/>
              <a:t>自分がしたいと思っている予測に</a:t>
            </a:r>
            <a:r>
              <a:rPr lang="ja-JP" altLang="en-US" dirty="0"/>
              <a:t>合っているデータを探す</a:t>
            </a:r>
            <a:endParaRPr lang="en-US" altLang="ja-JP" dirty="0"/>
          </a:p>
          <a:p>
            <a:pPr lvl="2">
              <a:lnSpc>
                <a:spcPct val="120000"/>
              </a:lnSpc>
            </a:pPr>
            <a:r>
              <a:rPr kumimoji="1" lang="ja-JP" altLang="en-US" dirty="0"/>
              <a:t>そういうデータがあるかどうか・・・</a:t>
            </a:r>
          </a:p>
        </p:txBody>
      </p:sp>
    </p:spTree>
    <p:extLst>
      <p:ext uri="{BB962C8B-B14F-4D97-AF65-F5344CB8AC3E}">
        <p14:creationId xmlns:p14="http://schemas.microsoft.com/office/powerpoint/2010/main" val="4030633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データの前処理</a:t>
            </a:r>
          </a:p>
        </p:txBody>
      </p:sp>
      <p:sp>
        <p:nvSpPr>
          <p:cNvPr id="3" name="コンテンツ プレースホルダー 2"/>
          <p:cNvSpPr>
            <a:spLocks noGrp="1"/>
          </p:cNvSpPr>
          <p:nvPr>
            <p:ph idx="1"/>
          </p:nvPr>
        </p:nvSpPr>
        <p:spPr/>
        <p:txBody>
          <a:bodyPr/>
          <a:lstStyle/>
          <a:p>
            <a:pPr>
              <a:lnSpc>
                <a:spcPct val="120000"/>
              </a:lnSpc>
            </a:pPr>
            <a:r>
              <a:rPr kumimoji="1" lang="ja-JP" altLang="en-US" dirty="0"/>
              <a:t>データの内容は（ある程度）人間の目でチェックする</a:t>
            </a:r>
            <a:endParaRPr kumimoji="1" lang="en-US" altLang="ja-JP" dirty="0"/>
          </a:p>
          <a:p>
            <a:pPr lvl="1">
              <a:lnSpc>
                <a:spcPct val="120000"/>
              </a:lnSpc>
            </a:pPr>
            <a:r>
              <a:rPr lang="ja-JP" altLang="en-US" dirty="0"/>
              <a:t>明らかにおかしいデータは事前にはじく</a:t>
            </a:r>
            <a:endParaRPr lang="en-US" altLang="ja-JP" dirty="0"/>
          </a:p>
          <a:p>
            <a:pPr marL="914400" lvl="2" indent="0">
              <a:lnSpc>
                <a:spcPct val="120000"/>
              </a:lnSpc>
              <a:buNone/>
            </a:pPr>
            <a:r>
              <a:rPr kumimoji="1" lang="ja-JP" altLang="en-US" dirty="0"/>
              <a:t>例：</a:t>
            </a:r>
            <a:r>
              <a:rPr kumimoji="1" lang="en-US" altLang="ja-JP" dirty="0"/>
              <a:t>CSV</a:t>
            </a:r>
            <a:r>
              <a:rPr kumimoji="1" lang="ja-JP" altLang="en-US" dirty="0"/>
              <a:t>の表形式のデータで部分的に列がズレ</a:t>
            </a:r>
            <a:r>
              <a:rPr kumimoji="1" lang="ja-JP" altLang="en-US" dirty="0" err="1"/>
              <a:t>て</a:t>
            </a:r>
            <a:r>
              <a:rPr kumimoji="1" lang="ja-JP" altLang="en-US" dirty="0"/>
              <a:t>いた</a:t>
            </a:r>
            <a:endParaRPr kumimoji="1" lang="en-US" altLang="ja-JP" dirty="0"/>
          </a:p>
          <a:p>
            <a:pPr marL="914400" lvl="2" indent="0">
              <a:lnSpc>
                <a:spcPct val="120000"/>
              </a:lnSpc>
              <a:buNone/>
            </a:pPr>
            <a:r>
              <a:rPr lang="ja-JP" altLang="en-US" dirty="0"/>
              <a:t>例：欠損値があった（欠損値はどう扱う？）</a:t>
            </a:r>
            <a:endParaRPr lang="en-US" altLang="ja-JP" dirty="0"/>
          </a:p>
          <a:p>
            <a:pPr lvl="1">
              <a:lnSpc>
                <a:spcPct val="120000"/>
              </a:lnSpc>
            </a:pPr>
            <a:r>
              <a:rPr kumimoji="1" lang="ja-JP" altLang="en-US" dirty="0"/>
              <a:t>実際には機械学習のアルゴリズムを動かしてから気づくことも多い</a:t>
            </a:r>
            <a:endParaRPr kumimoji="1" lang="en-US" altLang="ja-JP" dirty="0"/>
          </a:p>
          <a:p>
            <a:pPr marL="914400" lvl="2" indent="0">
              <a:lnSpc>
                <a:spcPct val="120000"/>
              </a:lnSpc>
              <a:buNone/>
            </a:pPr>
            <a:r>
              <a:rPr lang="ja-JP" altLang="en-US" dirty="0"/>
              <a:t>例：日本語のテキストデータに英語データが混ざっていた</a:t>
            </a:r>
            <a:endParaRPr lang="en-US" altLang="ja-JP" dirty="0"/>
          </a:p>
          <a:p>
            <a:pPr>
              <a:lnSpc>
                <a:spcPct val="120000"/>
              </a:lnSpc>
            </a:pPr>
            <a:r>
              <a:rPr kumimoji="1" lang="ja-JP" altLang="en-US" dirty="0"/>
              <a:t>フォーマットはライブラリを駆使して変換</a:t>
            </a:r>
            <a:endParaRPr kumimoji="1" lang="en-US" altLang="ja-JP" dirty="0"/>
          </a:p>
          <a:p>
            <a:pPr lvl="1">
              <a:lnSpc>
                <a:spcPct val="120000"/>
              </a:lnSpc>
            </a:pPr>
            <a:r>
              <a:rPr lang="en-US" altLang="ja-JP" dirty="0"/>
              <a:t>Python</a:t>
            </a:r>
            <a:r>
              <a:rPr lang="ja-JP" altLang="en-US" dirty="0"/>
              <a:t>はフォーマット変換のライブラリが充実している</a:t>
            </a:r>
            <a:endParaRPr kumimoji="1" lang="ja-JP" altLang="en-US" dirty="0"/>
          </a:p>
        </p:txBody>
      </p:sp>
    </p:spTree>
    <p:extLst>
      <p:ext uri="{BB962C8B-B14F-4D97-AF65-F5344CB8AC3E}">
        <p14:creationId xmlns:p14="http://schemas.microsoft.com/office/powerpoint/2010/main" val="1577808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7DD7887-8213-A3A7-4E52-CBE510778DF6}"/>
              </a:ext>
            </a:extLst>
          </p:cNvPr>
          <p:cNvSpPr txBox="1"/>
          <p:nvPr/>
        </p:nvSpPr>
        <p:spPr>
          <a:xfrm>
            <a:off x="1219200" y="3198167"/>
            <a:ext cx="9753600" cy="461665"/>
          </a:xfrm>
          <a:prstGeom prst="rect">
            <a:avLst/>
          </a:prstGeom>
          <a:noFill/>
        </p:spPr>
        <p:txBody>
          <a:bodyPr wrap="square" rtlCol="0">
            <a:spAutoFit/>
          </a:bodyPr>
          <a:lstStyle/>
          <a:p>
            <a:pPr algn="ctr"/>
            <a:r>
              <a:rPr kumimoji="1" lang="en-US" altLang="ja-JP" sz="2400" dirty="0">
                <a:hlinkClick r:id="rId2"/>
              </a:rPr>
              <a:t>https://www.nttpc.co.jp/cgi-bin/gpu/simulation/dgx/index.cgi</a:t>
            </a:r>
            <a:endParaRPr kumimoji="1" lang="en-US" altLang="ja-JP" sz="2400" dirty="0"/>
          </a:p>
        </p:txBody>
      </p:sp>
    </p:spTree>
    <p:extLst>
      <p:ext uri="{BB962C8B-B14F-4D97-AF65-F5344CB8AC3E}">
        <p14:creationId xmlns:p14="http://schemas.microsoft.com/office/powerpoint/2010/main" val="21058006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２．</a:t>
            </a:r>
            <a:r>
              <a:rPr kumimoji="1" lang="ja-JP" altLang="en-US" dirty="0"/>
              <a:t>機械学習の手法の選択</a:t>
            </a:r>
          </a:p>
        </p:txBody>
      </p:sp>
      <p:sp>
        <p:nvSpPr>
          <p:cNvPr id="3" name="コンテンツ プレースホルダー 2"/>
          <p:cNvSpPr>
            <a:spLocks noGrp="1"/>
          </p:cNvSpPr>
          <p:nvPr>
            <p:ph idx="1"/>
          </p:nvPr>
        </p:nvSpPr>
        <p:spPr>
          <a:xfrm>
            <a:off x="838200" y="1825624"/>
            <a:ext cx="10515600" cy="5032375"/>
          </a:xfrm>
        </p:spPr>
        <p:txBody>
          <a:bodyPr>
            <a:noAutofit/>
          </a:bodyPr>
          <a:lstStyle/>
          <a:p>
            <a:pPr>
              <a:lnSpc>
                <a:spcPct val="120000"/>
              </a:lnSpc>
            </a:pPr>
            <a:r>
              <a:rPr lang="ja-JP" altLang="en-US" dirty="0"/>
              <a:t>分類</a:t>
            </a:r>
            <a:r>
              <a:rPr lang="ja-JP" altLang="en-US" sz="2000" dirty="0"/>
              <a:t>（連続値入力から離散値出力を予測）</a:t>
            </a:r>
            <a:r>
              <a:rPr lang="ja-JP" altLang="en-US" dirty="0"/>
              <a:t>だけでも様々</a:t>
            </a:r>
            <a:endParaRPr lang="en-US" altLang="ja-JP" dirty="0"/>
          </a:p>
          <a:p>
            <a:pPr lvl="1">
              <a:lnSpc>
                <a:spcPct val="120000"/>
              </a:lnSpc>
            </a:pPr>
            <a:r>
              <a:rPr kumimoji="1" lang="ja-JP" altLang="en-US" dirty="0"/>
              <a:t>決定木</a:t>
            </a:r>
            <a:r>
              <a:rPr kumimoji="1" lang="ja-JP" altLang="en-US" sz="1800" dirty="0"/>
              <a:t>（この講座では扱わない）</a:t>
            </a:r>
            <a:endParaRPr kumimoji="1" lang="en-US" altLang="ja-JP" dirty="0"/>
          </a:p>
          <a:p>
            <a:pPr lvl="1">
              <a:lnSpc>
                <a:spcPct val="120000"/>
              </a:lnSpc>
            </a:pPr>
            <a:r>
              <a:rPr lang="ja-JP" altLang="en-US" dirty="0"/>
              <a:t>ナイーヴベイズ</a:t>
            </a:r>
            <a:r>
              <a:rPr lang="ja-JP" altLang="en-US" sz="1800" dirty="0">
                <a:solidFill>
                  <a:prstClr val="black"/>
                </a:solidFill>
              </a:rPr>
              <a:t>（この講座では扱わない）</a:t>
            </a:r>
            <a:endParaRPr lang="en-US" altLang="ja-JP" sz="1800" dirty="0">
              <a:solidFill>
                <a:prstClr val="black"/>
              </a:solidFill>
            </a:endParaRPr>
          </a:p>
          <a:p>
            <a:pPr lvl="1">
              <a:lnSpc>
                <a:spcPct val="120000"/>
              </a:lnSpc>
            </a:pPr>
            <a:r>
              <a:rPr lang="en-US" altLang="ja-JP" dirty="0"/>
              <a:t>k-</a:t>
            </a:r>
            <a:r>
              <a:rPr lang="ja-JP" altLang="en-US" dirty="0"/>
              <a:t>最近傍法</a:t>
            </a:r>
            <a:endParaRPr lang="en-US" altLang="ja-JP" dirty="0"/>
          </a:p>
          <a:p>
            <a:pPr lvl="1">
              <a:lnSpc>
                <a:spcPct val="120000"/>
              </a:lnSpc>
            </a:pPr>
            <a:r>
              <a:rPr lang="ja-JP" altLang="en-US" dirty="0"/>
              <a:t>パーセプトロン</a:t>
            </a:r>
            <a:endParaRPr lang="en-US" altLang="ja-JP" dirty="0"/>
          </a:p>
          <a:p>
            <a:pPr lvl="1">
              <a:lnSpc>
                <a:spcPct val="120000"/>
              </a:lnSpc>
            </a:pPr>
            <a:r>
              <a:rPr kumimoji="1" lang="en-US" altLang="ja-JP" dirty="0"/>
              <a:t>SVM</a:t>
            </a:r>
          </a:p>
          <a:p>
            <a:pPr lvl="1">
              <a:lnSpc>
                <a:spcPct val="120000"/>
              </a:lnSpc>
            </a:pPr>
            <a:r>
              <a:rPr lang="ja-JP" altLang="en-US" dirty="0"/>
              <a:t>ロジスティック回帰</a:t>
            </a:r>
            <a:endParaRPr lang="en-US" altLang="ja-JP" dirty="0"/>
          </a:p>
          <a:p>
            <a:pPr lvl="1">
              <a:lnSpc>
                <a:spcPct val="120000"/>
              </a:lnSpc>
            </a:pPr>
            <a:r>
              <a:rPr kumimoji="1" lang="ja-JP" altLang="en-US" dirty="0"/>
              <a:t>多層パーセプトロン</a:t>
            </a:r>
            <a:endParaRPr kumimoji="1" lang="en-US" altLang="ja-JP" dirty="0"/>
          </a:p>
          <a:p>
            <a:pPr marL="457200" lvl="1" indent="0">
              <a:lnSpc>
                <a:spcPct val="120000"/>
              </a:lnSpc>
              <a:buNone/>
            </a:pPr>
            <a:r>
              <a:rPr lang="en-US" altLang="ja-JP" dirty="0"/>
              <a:t>	</a:t>
            </a:r>
            <a:r>
              <a:rPr lang="ja-JP" altLang="en-US" dirty="0"/>
              <a:t>・・・</a:t>
            </a:r>
            <a:endParaRPr kumimoji="1" lang="ja-JP" altLang="en-US" dirty="0"/>
          </a:p>
        </p:txBody>
      </p:sp>
    </p:spTree>
    <p:extLst>
      <p:ext uri="{BB962C8B-B14F-4D97-AF65-F5344CB8AC3E}">
        <p14:creationId xmlns:p14="http://schemas.microsoft.com/office/powerpoint/2010/main" val="237032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提案：</a:t>
            </a:r>
            <a:r>
              <a:rPr kumimoji="1" lang="en-US" altLang="ja-JP" dirty="0"/>
              <a:t>SVM</a:t>
            </a:r>
            <a:r>
              <a:rPr kumimoji="1" lang="ja-JP" altLang="en-US" dirty="0"/>
              <a:t>から始める</a:t>
            </a:r>
          </a:p>
        </p:txBody>
      </p:sp>
      <p:sp>
        <p:nvSpPr>
          <p:cNvPr id="3" name="コンテンツ プレースホルダー 2"/>
          <p:cNvSpPr>
            <a:spLocks noGrp="1"/>
          </p:cNvSpPr>
          <p:nvPr>
            <p:ph idx="1"/>
          </p:nvPr>
        </p:nvSpPr>
        <p:spPr/>
        <p:txBody>
          <a:bodyPr>
            <a:normAutofit/>
          </a:bodyPr>
          <a:lstStyle/>
          <a:p>
            <a:pPr>
              <a:lnSpc>
                <a:spcPct val="120000"/>
              </a:lnSpc>
            </a:pPr>
            <a:r>
              <a:rPr kumimoji="1" lang="ja-JP" altLang="en-US" sz="3200" dirty="0"/>
              <a:t>分類問題ならとりあえず</a:t>
            </a:r>
            <a:r>
              <a:rPr kumimoji="1" lang="en-US" altLang="ja-JP" sz="3200" dirty="0"/>
              <a:t>SVM</a:t>
            </a:r>
            <a:r>
              <a:rPr kumimoji="1" lang="ja-JP" altLang="en-US" sz="3200" dirty="0"/>
              <a:t>から</a:t>
            </a:r>
            <a:endParaRPr kumimoji="1" lang="en-US" altLang="ja-JP" sz="3200" dirty="0"/>
          </a:p>
          <a:p>
            <a:pPr lvl="1">
              <a:lnSpc>
                <a:spcPct val="120000"/>
              </a:lnSpc>
            </a:pPr>
            <a:r>
              <a:rPr lang="ja-JP" altLang="en-US" sz="2800" dirty="0"/>
              <a:t>枯れた手法</a:t>
            </a:r>
            <a:endParaRPr lang="en-US" altLang="ja-JP" sz="2800" dirty="0"/>
          </a:p>
          <a:p>
            <a:pPr lvl="1">
              <a:lnSpc>
                <a:spcPct val="120000"/>
              </a:lnSpc>
            </a:pPr>
            <a:r>
              <a:rPr kumimoji="1" lang="ja-JP" altLang="en-US" sz="2800" dirty="0"/>
              <a:t>ライブラリも充実</a:t>
            </a:r>
            <a:endParaRPr kumimoji="1" lang="en-US" altLang="ja-JP" sz="2800" dirty="0"/>
          </a:p>
          <a:p>
            <a:pPr lvl="2">
              <a:lnSpc>
                <a:spcPct val="120000"/>
              </a:lnSpc>
            </a:pPr>
            <a:r>
              <a:rPr lang="en-US" altLang="ja-JP" sz="2400" dirty="0"/>
              <a:t>Python</a:t>
            </a:r>
            <a:r>
              <a:rPr lang="ja-JP" altLang="en-US" sz="2400" dirty="0"/>
              <a:t>なら</a:t>
            </a:r>
            <a:r>
              <a:rPr lang="en-US" altLang="ja-JP" sz="2400" dirty="0" err="1"/>
              <a:t>scikit</a:t>
            </a:r>
            <a:r>
              <a:rPr lang="en-US" altLang="ja-JP" sz="2400" dirty="0"/>
              <a:t>-learn</a:t>
            </a:r>
            <a:r>
              <a:rPr lang="ja-JP" altLang="en-US" sz="2400" dirty="0"/>
              <a:t>の実装を使えばよい</a:t>
            </a:r>
            <a:endParaRPr lang="en-US" altLang="ja-JP" sz="2400" dirty="0"/>
          </a:p>
          <a:p>
            <a:pPr lvl="2">
              <a:lnSpc>
                <a:spcPct val="120000"/>
              </a:lnSpc>
            </a:pPr>
            <a:r>
              <a:rPr kumimoji="1" lang="ja-JP" altLang="en-US" sz="2400" dirty="0"/>
              <a:t>最近の実装は計算速度も良い</a:t>
            </a:r>
            <a:endParaRPr kumimoji="1" lang="en-US" altLang="ja-JP" sz="2400" dirty="0"/>
          </a:p>
          <a:p>
            <a:pPr lvl="1">
              <a:lnSpc>
                <a:spcPct val="120000"/>
              </a:lnSpc>
            </a:pPr>
            <a:r>
              <a:rPr lang="ja-JP" altLang="en-US" sz="2800" dirty="0"/>
              <a:t>より複雑な手法はあとから試す</a:t>
            </a:r>
            <a:endParaRPr kumimoji="1" lang="en-US" altLang="ja-JP" sz="2800" dirty="0"/>
          </a:p>
          <a:p>
            <a:pPr lvl="2">
              <a:lnSpc>
                <a:spcPct val="120000"/>
              </a:lnSpc>
            </a:pPr>
            <a:r>
              <a:rPr kumimoji="1" lang="ja-JP" altLang="en-US" sz="2400" dirty="0"/>
              <a:t>複雑な手法を使っても</a:t>
            </a:r>
            <a:r>
              <a:rPr kumimoji="1" lang="en-US" altLang="ja-JP" sz="2400" dirty="0"/>
              <a:t>SVM</a:t>
            </a:r>
            <a:r>
              <a:rPr kumimoji="1" lang="ja-JP" altLang="en-US" sz="2400" dirty="0"/>
              <a:t>より悪いなら意味がない</a:t>
            </a:r>
          </a:p>
        </p:txBody>
      </p:sp>
    </p:spTree>
    <p:extLst>
      <p:ext uri="{BB962C8B-B14F-4D97-AF65-F5344CB8AC3E}">
        <p14:creationId xmlns:p14="http://schemas.microsoft.com/office/powerpoint/2010/main" val="4195192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800"/>
              <a:t>この授業での</a:t>
            </a:r>
            <a:r>
              <a:rPr lang="ja-JP" altLang="en-US" sz="4800" dirty="0"/>
              <a:t>順番</a:t>
            </a:r>
            <a:endParaRPr kumimoji="1" lang="ja-JP" altLang="en-US" sz="3600" dirty="0"/>
          </a:p>
        </p:txBody>
      </p:sp>
      <p:sp>
        <p:nvSpPr>
          <p:cNvPr id="3" name="コンテンツ プレースホルダー 2"/>
          <p:cNvSpPr>
            <a:spLocks noGrp="1"/>
          </p:cNvSpPr>
          <p:nvPr>
            <p:ph idx="1"/>
          </p:nvPr>
        </p:nvSpPr>
        <p:spPr>
          <a:xfrm>
            <a:off x="838200" y="1825624"/>
            <a:ext cx="10515600" cy="5032375"/>
          </a:xfrm>
        </p:spPr>
        <p:txBody>
          <a:bodyPr>
            <a:normAutofit/>
          </a:bodyPr>
          <a:lstStyle/>
          <a:p>
            <a:pPr>
              <a:lnSpc>
                <a:spcPct val="120000"/>
              </a:lnSpc>
            </a:pPr>
            <a:r>
              <a:rPr kumimoji="1" lang="en-US" altLang="ja-JP" sz="2400" dirty="0"/>
              <a:t>k-</a:t>
            </a:r>
            <a:r>
              <a:rPr kumimoji="1" lang="ja-JP" altLang="en-US" sz="2400" dirty="0"/>
              <a:t>最近傍法</a:t>
            </a:r>
            <a:endParaRPr kumimoji="1" lang="en-US" altLang="ja-JP" sz="2400" dirty="0"/>
          </a:p>
          <a:p>
            <a:pPr lvl="1">
              <a:lnSpc>
                <a:spcPct val="120000"/>
              </a:lnSpc>
            </a:pPr>
            <a:r>
              <a:rPr lang="ja-JP" altLang="en-US" sz="2000" dirty="0"/>
              <a:t>ノンパラメトリックな手法</a:t>
            </a:r>
            <a:endParaRPr kumimoji="1" lang="en-US" altLang="ja-JP" sz="2000" dirty="0"/>
          </a:p>
          <a:p>
            <a:pPr>
              <a:lnSpc>
                <a:spcPct val="120000"/>
              </a:lnSpc>
            </a:pPr>
            <a:r>
              <a:rPr kumimoji="1" lang="ja-JP" altLang="en-US" sz="2400" dirty="0"/>
              <a:t>一変数入力の線型回帰（単回帰）</a:t>
            </a:r>
            <a:endParaRPr kumimoji="1" lang="en-US" altLang="ja-JP" sz="2400" dirty="0"/>
          </a:p>
          <a:p>
            <a:pPr lvl="1">
              <a:lnSpc>
                <a:spcPct val="120000"/>
              </a:lnSpc>
            </a:pPr>
            <a:r>
              <a:rPr lang="ja-JP" altLang="en-US" sz="2000" dirty="0"/>
              <a:t>一変数の線形回帰は（</a:t>
            </a:r>
            <a:r>
              <a:rPr lang="en-US" altLang="ja-JP" sz="2000" dirty="0"/>
              <a:t>NN</a:t>
            </a:r>
            <a:r>
              <a:rPr lang="ja-JP" altLang="en-US" sz="2000" dirty="0"/>
              <a:t>含む）ほぼすべての教師あり学習の基本</a:t>
            </a:r>
            <a:endParaRPr kumimoji="1" lang="en-US" altLang="ja-JP" sz="2000" dirty="0"/>
          </a:p>
          <a:p>
            <a:pPr>
              <a:lnSpc>
                <a:spcPct val="120000"/>
              </a:lnSpc>
            </a:pPr>
            <a:r>
              <a:rPr lang="ja-JP" altLang="en-US" sz="2400" dirty="0"/>
              <a:t>多変数入力の線型回帰（重回帰）</a:t>
            </a:r>
            <a:endParaRPr lang="en-US" altLang="ja-JP" sz="2400" dirty="0"/>
          </a:p>
          <a:p>
            <a:pPr>
              <a:lnSpc>
                <a:spcPct val="120000"/>
              </a:lnSpc>
            </a:pPr>
            <a:r>
              <a:rPr lang="ja-JP" altLang="en-US" sz="2400" dirty="0"/>
              <a:t>ロジスティック回帰</a:t>
            </a:r>
            <a:endParaRPr lang="en-US" altLang="ja-JP" sz="2400" dirty="0"/>
          </a:p>
          <a:p>
            <a:pPr lvl="1">
              <a:lnSpc>
                <a:spcPct val="120000"/>
              </a:lnSpc>
            </a:pPr>
            <a:r>
              <a:rPr lang="ja-JP" altLang="en-US" sz="2000" dirty="0"/>
              <a:t>「回帰」という名前だがニ値分類の手法</a:t>
            </a:r>
            <a:endParaRPr lang="en-US" altLang="ja-JP" sz="2000" dirty="0"/>
          </a:p>
          <a:p>
            <a:pPr>
              <a:lnSpc>
                <a:spcPct val="120000"/>
              </a:lnSpc>
            </a:pPr>
            <a:r>
              <a:rPr kumimoji="1" lang="en-US" altLang="ja-JP" sz="2400" dirty="0"/>
              <a:t>SVM</a:t>
            </a:r>
          </a:p>
          <a:p>
            <a:pPr lvl="1">
              <a:lnSpc>
                <a:spcPct val="120000"/>
              </a:lnSpc>
            </a:pPr>
            <a:r>
              <a:rPr kumimoji="1" lang="ja-JP" altLang="en-US" sz="2000" dirty="0"/>
              <a:t>おおよその原理だけ説明</a:t>
            </a:r>
            <a:endParaRPr kumimoji="1" lang="en-US" altLang="ja-JP" sz="2000" dirty="0"/>
          </a:p>
          <a:p>
            <a:pPr lvl="2">
              <a:lnSpc>
                <a:spcPct val="120000"/>
              </a:lnSpc>
            </a:pPr>
            <a:r>
              <a:rPr kumimoji="1" lang="ja-JP" altLang="en-US" sz="1600" dirty="0"/>
              <a:t>実は奥が深い手法だが詳細</a:t>
            </a:r>
            <a:r>
              <a:rPr kumimoji="1" lang="ja-JP" altLang="en-US" sz="1600"/>
              <a:t>は省略</a:t>
            </a:r>
            <a:endParaRPr kumimoji="1" lang="ja-JP" altLang="en-US" sz="1600" dirty="0"/>
          </a:p>
        </p:txBody>
      </p:sp>
    </p:spTree>
    <p:extLst>
      <p:ext uri="{BB962C8B-B14F-4D97-AF65-F5344CB8AC3E}">
        <p14:creationId xmlns:p14="http://schemas.microsoft.com/office/powerpoint/2010/main" val="778635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３．実際に計算機に学習させる</a:t>
            </a:r>
          </a:p>
        </p:txBody>
      </p:sp>
      <p:sp>
        <p:nvSpPr>
          <p:cNvPr id="3" name="コンテンツ プレースホルダー 2"/>
          <p:cNvSpPr>
            <a:spLocks noGrp="1"/>
          </p:cNvSpPr>
          <p:nvPr>
            <p:ph idx="1"/>
          </p:nvPr>
        </p:nvSpPr>
        <p:spPr/>
        <p:txBody>
          <a:bodyPr/>
          <a:lstStyle/>
          <a:p>
            <a:pPr>
              <a:lnSpc>
                <a:spcPct val="120000"/>
              </a:lnSpc>
            </a:pPr>
            <a:r>
              <a:rPr kumimoji="1" lang="ja-JP" altLang="en-US" dirty="0"/>
              <a:t>損失関数を決めておく</a:t>
            </a:r>
            <a:endParaRPr kumimoji="1" lang="en-US" altLang="ja-JP" dirty="0"/>
          </a:p>
          <a:p>
            <a:pPr lvl="1">
              <a:lnSpc>
                <a:spcPct val="120000"/>
              </a:lnSpc>
            </a:pPr>
            <a:r>
              <a:rPr lang="ja-JP" altLang="en-US" dirty="0"/>
              <a:t>望ましい出力からのズレを求める関数</a:t>
            </a:r>
            <a:endParaRPr lang="en-US" altLang="ja-JP" dirty="0"/>
          </a:p>
          <a:p>
            <a:pPr>
              <a:lnSpc>
                <a:spcPct val="120000"/>
              </a:lnSpc>
            </a:pPr>
            <a:r>
              <a:rPr kumimoji="1" lang="ja-JP" altLang="en-US" dirty="0"/>
              <a:t>学習のプロセス</a:t>
            </a:r>
            <a:endParaRPr kumimoji="1" lang="en-US" altLang="ja-JP" dirty="0"/>
          </a:p>
          <a:p>
            <a:pPr lvl="1">
              <a:lnSpc>
                <a:spcPct val="120000"/>
              </a:lnSpc>
            </a:pPr>
            <a:r>
              <a:rPr lang="ja-JP" altLang="en-US" dirty="0"/>
              <a:t>与えられた入力に対して予測モデルの出力を計算</a:t>
            </a:r>
            <a:endParaRPr lang="en-US" altLang="ja-JP" dirty="0"/>
          </a:p>
          <a:p>
            <a:pPr lvl="1">
              <a:lnSpc>
                <a:spcPct val="120000"/>
              </a:lnSpc>
            </a:pPr>
            <a:r>
              <a:rPr kumimoji="1" lang="ja-JP" altLang="en-US" dirty="0"/>
              <a:t>その出力値が望ましい出力からどのくらいズレ</a:t>
            </a:r>
            <a:r>
              <a:rPr kumimoji="1" lang="ja-JP" altLang="en-US" dirty="0" err="1"/>
              <a:t>て</a:t>
            </a:r>
            <a:r>
              <a:rPr kumimoji="1" lang="ja-JP" altLang="en-US" dirty="0"/>
              <a:t>いるかを計算</a:t>
            </a:r>
            <a:endParaRPr kumimoji="1" lang="en-US" altLang="ja-JP" dirty="0"/>
          </a:p>
          <a:p>
            <a:pPr lvl="2">
              <a:lnSpc>
                <a:spcPct val="120000"/>
              </a:lnSpc>
            </a:pPr>
            <a:r>
              <a:rPr lang="ja-JP" altLang="en-US" dirty="0"/>
              <a:t>ここで損失関数を使う。</a:t>
            </a:r>
            <a:endParaRPr lang="en-US" altLang="ja-JP" dirty="0"/>
          </a:p>
          <a:p>
            <a:pPr lvl="1">
              <a:lnSpc>
                <a:spcPct val="120000"/>
              </a:lnSpc>
            </a:pPr>
            <a:r>
              <a:rPr kumimoji="1" lang="ja-JP" altLang="en-US" dirty="0"/>
              <a:t>そのズレが小さくなる方向へ予測モデルの中身を変化させる</a:t>
            </a:r>
            <a:endParaRPr kumimoji="1" lang="en-US" altLang="ja-JP" dirty="0"/>
          </a:p>
          <a:p>
            <a:pPr lvl="2">
              <a:lnSpc>
                <a:spcPct val="120000"/>
              </a:lnSpc>
            </a:pPr>
            <a:r>
              <a:rPr lang="ja-JP" altLang="en-US" dirty="0"/>
              <a:t>損失関数の勾配を利用して予測モデルのパラメータを動かす。</a:t>
            </a:r>
            <a:endParaRPr kumimoji="1" lang="ja-JP" altLang="en-US" dirty="0"/>
          </a:p>
        </p:txBody>
      </p:sp>
    </p:spTree>
    <p:extLst>
      <p:ext uri="{BB962C8B-B14F-4D97-AF65-F5344CB8AC3E}">
        <p14:creationId xmlns:p14="http://schemas.microsoft.com/office/powerpoint/2010/main" val="1092885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教師あり学習に登場するふたつの関数</a:t>
            </a:r>
          </a:p>
        </p:txBody>
      </p:sp>
      <p:sp>
        <p:nvSpPr>
          <p:cNvPr id="3" name="コンテンツ プレースホルダー 2"/>
          <p:cNvSpPr>
            <a:spLocks noGrp="1"/>
          </p:cNvSpPr>
          <p:nvPr>
            <p:ph idx="1"/>
          </p:nvPr>
        </p:nvSpPr>
        <p:spPr/>
        <p:txBody>
          <a:bodyPr/>
          <a:lstStyle/>
          <a:p>
            <a:pPr>
              <a:lnSpc>
                <a:spcPct val="120000"/>
              </a:lnSpc>
            </a:pPr>
            <a:r>
              <a:rPr kumimoji="1" lang="ja-JP" altLang="en-US" dirty="0"/>
              <a:t>入力と出力の対応を表わす関数＝予測モデル</a:t>
            </a:r>
            <a:endParaRPr kumimoji="1" lang="en-US" altLang="ja-JP" dirty="0"/>
          </a:p>
          <a:p>
            <a:pPr lvl="1">
              <a:lnSpc>
                <a:spcPct val="120000"/>
              </a:lnSpc>
            </a:pPr>
            <a:r>
              <a:rPr lang="ja-JP" altLang="en-US" dirty="0"/>
              <a:t>与えられた入力について望ましい出力を求めるための関数</a:t>
            </a:r>
            <a:endParaRPr lang="en-US" altLang="ja-JP" dirty="0"/>
          </a:p>
          <a:p>
            <a:pPr lvl="1">
              <a:lnSpc>
                <a:spcPct val="120000"/>
              </a:lnSpc>
            </a:pPr>
            <a:r>
              <a:rPr kumimoji="1" lang="ja-JP" altLang="en-US" dirty="0"/>
              <a:t>教師あり学習ではこの関数のパラメータを計算機に調整させる</a:t>
            </a:r>
            <a:endParaRPr kumimoji="1" lang="en-US" altLang="ja-JP" dirty="0"/>
          </a:p>
          <a:p>
            <a:pPr>
              <a:lnSpc>
                <a:spcPct val="120000"/>
              </a:lnSpc>
            </a:pPr>
            <a:r>
              <a:rPr lang="ja-JP" altLang="en-US" dirty="0"/>
              <a:t>予測モデルの出力の良さ（悪さ）を表す関数＝損失関数</a:t>
            </a:r>
            <a:endParaRPr lang="en-US" altLang="ja-JP" dirty="0"/>
          </a:p>
          <a:p>
            <a:pPr lvl="1">
              <a:lnSpc>
                <a:spcPct val="120000"/>
              </a:lnSpc>
            </a:pPr>
            <a:r>
              <a:rPr kumimoji="1" lang="ja-JP" altLang="en-US" dirty="0"/>
              <a:t>予測モデルの出力と望ましい出力の「距離」を求める関数</a:t>
            </a:r>
            <a:endParaRPr kumimoji="1" lang="en-US" altLang="ja-JP" dirty="0"/>
          </a:p>
          <a:p>
            <a:pPr lvl="2">
              <a:lnSpc>
                <a:spcPct val="120000"/>
              </a:lnSpc>
            </a:pPr>
            <a:r>
              <a:rPr lang="ja-JP" altLang="en-US" dirty="0"/>
              <a:t>損失関数の値は小さければ小さいほど良い</a:t>
            </a:r>
            <a:endParaRPr lang="en-US" altLang="ja-JP" dirty="0"/>
          </a:p>
          <a:p>
            <a:pPr lvl="1">
              <a:lnSpc>
                <a:spcPct val="120000"/>
              </a:lnSpc>
            </a:pPr>
            <a:r>
              <a:rPr kumimoji="1" lang="ja-JP" altLang="en-US" dirty="0"/>
              <a:t>損失関数が最小化されるように予測モデルのパラメータを動かす</a:t>
            </a:r>
            <a:endParaRPr kumimoji="1" lang="en-US" altLang="ja-JP" dirty="0"/>
          </a:p>
          <a:p>
            <a:pPr lvl="2">
              <a:lnSpc>
                <a:spcPct val="120000"/>
              </a:lnSpc>
            </a:pPr>
            <a:r>
              <a:rPr kumimoji="1" lang="ja-JP" altLang="en-US" dirty="0"/>
              <a:t>勾配（各パラメータによる微分値を集めたもの）を利用する</a:t>
            </a:r>
          </a:p>
        </p:txBody>
      </p:sp>
    </p:spTree>
    <p:extLst>
      <p:ext uri="{BB962C8B-B14F-4D97-AF65-F5344CB8AC3E}">
        <p14:creationId xmlns:p14="http://schemas.microsoft.com/office/powerpoint/2010/main" val="4141479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４．評価</a:t>
            </a:r>
          </a:p>
        </p:txBody>
      </p:sp>
      <p:sp>
        <p:nvSpPr>
          <p:cNvPr id="3" name="コンテンツ プレースホルダー 2"/>
          <p:cNvSpPr>
            <a:spLocks noGrp="1"/>
          </p:cNvSpPr>
          <p:nvPr>
            <p:ph idx="1"/>
          </p:nvPr>
        </p:nvSpPr>
        <p:spPr>
          <a:xfrm>
            <a:off x="838200" y="1825624"/>
            <a:ext cx="10515600" cy="5032375"/>
          </a:xfrm>
        </p:spPr>
        <p:txBody>
          <a:bodyPr>
            <a:normAutofit/>
          </a:bodyPr>
          <a:lstStyle/>
          <a:p>
            <a:pPr>
              <a:lnSpc>
                <a:spcPct val="120000"/>
              </a:lnSpc>
            </a:pPr>
            <a:r>
              <a:rPr kumimoji="1" lang="ja-JP" altLang="en-US" dirty="0"/>
              <a:t>評価用のデータは別に用意しておく</a:t>
            </a:r>
            <a:endParaRPr kumimoji="1" lang="en-US" altLang="ja-JP" dirty="0"/>
          </a:p>
          <a:p>
            <a:pPr lvl="1">
              <a:lnSpc>
                <a:spcPct val="120000"/>
              </a:lnSpc>
            </a:pPr>
            <a:r>
              <a:rPr kumimoji="1" lang="ja-JP" altLang="en-US" dirty="0"/>
              <a:t>訓練データ：予測モデルのパラメータを決めるために使うデータ</a:t>
            </a:r>
            <a:endParaRPr kumimoji="1" lang="en-US" altLang="ja-JP" dirty="0"/>
          </a:p>
          <a:p>
            <a:pPr lvl="1">
              <a:lnSpc>
                <a:spcPct val="120000"/>
              </a:lnSpc>
            </a:pPr>
            <a:r>
              <a:rPr kumimoji="1" lang="ja-JP" altLang="en-US"/>
              <a:t>評価用データに</a:t>
            </a:r>
            <a:r>
              <a:rPr kumimoji="1" lang="ja-JP" altLang="en-US" dirty="0"/>
              <a:t>訓練データと同じデータが混ざっていてはいけない</a:t>
            </a:r>
            <a:endParaRPr kumimoji="1" lang="en-US" altLang="ja-JP" dirty="0"/>
          </a:p>
          <a:p>
            <a:pPr lvl="2">
              <a:lnSpc>
                <a:spcPct val="120000"/>
              </a:lnSpc>
            </a:pPr>
            <a:r>
              <a:rPr kumimoji="1" lang="ja-JP" altLang="en-US"/>
              <a:t>検証データ</a:t>
            </a:r>
            <a:endParaRPr kumimoji="1" lang="en-US" altLang="ja-JP" dirty="0"/>
          </a:p>
          <a:p>
            <a:pPr>
              <a:lnSpc>
                <a:spcPct val="120000"/>
              </a:lnSpc>
            </a:pPr>
            <a:r>
              <a:rPr lang="ja-JP" altLang="en-US" dirty="0"/>
              <a:t>訓練データでは良い性能が出たが評価用データではダメだった</a:t>
            </a:r>
            <a:endParaRPr lang="en-US" altLang="ja-JP" dirty="0"/>
          </a:p>
          <a:p>
            <a:pPr lvl="1">
              <a:lnSpc>
                <a:spcPct val="120000"/>
              </a:lnSpc>
            </a:pPr>
            <a:r>
              <a:rPr kumimoji="1" lang="ja-JP" altLang="en-US" dirty="0"/>
              <a:t>この現象を「オーバーフィッティング（過学習）」と呼ぶ</a:t>
            </a:r>
            <a:endParaRPr kumimoji="1" lang="en-US" altLang="ja-JP" dirty="0"/>
          </a:p>
          <a:p>
            <a:pPr lvl="2">
              <a:lnSpc>
                <a:spcPct val="120000"/>
              </a:lnSpc>
            </a:pPr>
            <a:r>
              <a:rPr lang="ja-JP" altLang="en-US" dirty="0"/>
              <a:t>教師あり学習では、このオーバーフィッティングを避けなければいけない</a:t>
            </a:r>
            <a:endParaRPr kumimoji="1" lang="en-US" altLang="ja-JP" dirty="0"/>
          </a:p>
          <a:p>
            <a:pPr lvl="1">
              <a:lnSpc>
                <a:spcPct val="120000"/>
              </a:lnSpc>
            </a:pPr>
            <a:r>
              <a:rPr kumimoji="1" lang="ja-JP" altLang="en-US" dirty="0"/>
              <a:t>訓練データは、本来はたくさんあるデータの一部、とみなすべき</a:t>
            </a:r>
            <a:endParaRPr kumimoji="1" lang="en-US" altLang="ja-JP" dirty="0"/>
          </a:p>
          <a:p>
            <a:pPr lvl="2">
              <a:lnSpc>
                <a:spcPct val="120000"/>
              </a:lnSpc>
            </a:pPr>
            <a:r>
              <a:rPr lang="ja-JP" altLang="en-US" u="sng" dirty="0"/>
              <a:t>訓練データ以外のデータ</a:t>
            </a:r>
            <a:r>
              <a:rPr lang="ja-JP" altLang="en-US" dirty="0"/>
              <a:t>で望ましい出力が得られないと意味がない</a:t>
            </a:r>
            <a:endParaRPr kumimoji="1" lang="ja-JP" altLang="en-US" dirty="0"/>
          </a:p>
        </p:txBody>
      </p:sp>
    </p:spTree>
    <p:extLst>
      <p:ext uri="{BB962C8B-B14F-4D97-AF65-F5344CB8AC3E}">
        <p14:creationId xmlns:p14="http://schemas.microsoft.com/office/powerpoint/2010/main" val="955399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５．新しいデータで予測</a:t>
            </a:r>
          </a:p>
        </p:txBody>
      </p:sp>
      <p:sp>
        <p:nvSpPr>
          <p:cNvPr id="3" name="コンテンツ プレースホルダー 2"/>
          <p:cNvSpPr>
            <a:spLocks noGrp="1"/>
          </p:cNvSpPr>
          <p:nvPr>
            <p:ph idx="1"/>
          </p:nvPr>
        </p:nvSpPr>
        <p:spPr>
          <a:xfrm>
            <a:off x="838200" y="1825624"/>
            <a:ext cx="10877550" cy="5032375"/>
          </a:xfrm>
        </p:spPr>
        <p:txBody>
          <a:bodyPr/>
          <a:lstStyle/>
          <a:p>
            <a:pPr>
              <a:lnSpc>
                <a:spcPct val="120000"/>
              </a:lnSpc>
            </a:pPr>
            <a:r>
              <a:rPr kumimoji="1" lang="ja-JP" altLang="en-US" dirty="0"/>
              <a:t>実際にモデルを運用する</a:t>
            </a:r>
            <a:endParaRPr kumimoji="1" lang="en-US" altLang="ja-JP" dirty="0"/>
          </a:p>
          <a:p>
            <a:pPr lvl="1">
              <a:lnSpc>
                <a:spcPct val="120000"/>
              </a:lnSpc>
            </a:pPr>
            <a:r>
              <a:rPr lang="ja-JP" altLang="en-US" dirty="0"/>
              <a:t>しかし</a:t>
            </a:r>
            <a:r>
              <a:rPr lang="en-US" altLang="ja-JP" dirty="0"/>
              <a:t>…</a:t>
            </a:r>
            <a:r>
              <a:rPr lang="ja-JP" altLang="en-US" dirty="0"/>
              <a:t>運用前に運用時の性能を知りたい</a:t>
            </a:r>
            <a:endParaRPr kumimoji="1" lang="en-US" altLang="ja-JP" dirty="0"/>
          </a:p>
          <a:p>
            <a:pPr>
              <a:lnSpc>
                <a:spcPct val="120000"/>
              </a:lnSpc>
            </a:pPr>
            <a:r>
              <a:rPr kumimoji="1" lang="ja-JP" altLang="en-US" dirty="0"/>
              <a:t>機械学習の実験をするときはデータを</a:t>
            </a:r>
            <a:r>
              <a:rPr kumimoji="1" lang="en-US" altLang="ja-JP" dirty="0"/>
              <a:t>3</a:t>
            </a:r>
            <a:r>
              <a:rPr kumimoji="1" lang="ja-JP" altLang="en-US" dirty="0" err="1"/>
              <a:t>つに</a:t>
            </a:r>
            <a:r>
              <a:rPr kumimoji="1" lang="ja-JP" altLang="en-US" dirty="0"/>
              <a:t>分ける</a:t>
            </a:r>
            <a:endParaRPr kumimoji="1" lang="en-US" altLang="ja-JP" dirty="0"/>
          </a:p>
          <a:p>
            <a:pPr lvl="1">
              <a:lnSpc>
                <a:spcPct val="120000"/>
              </a:lnSpc>
            </a:pPr>
            <a:r>
              <a:rPr lang="ja-JP" altLang="en-US" dirty="0"/>
              <a:t>訓練データ</a:t>
            </a:r>
            <a:endParaRPr lang="en-US" altLang="ja-JP" dirty="0"/>
          </a:p>
          <a:p>
            <a:pPr lvl="2">
              <a:lnSpc>
                <a:spcPct val="120000"/>
              </a:lnSpc>
            </a:pPr>
            <a:r>
              <a:rPr lang="ja-JP" altLang="en-US" dirty="0"/>
              <a:t>予測モデルに学習させるためのデータ</a:t>
            </a:r>
            <a:endParaRPr lang="en-US" altLang="ja-JP" dirty="0"/>
          </a:p>
          <a:p>
            <a:pPr lvl="1">
              <a:lnSpc>
                <a:spcPct val="120000"/>
              </a:lnSpc>
            </a:pPr>
            <a:r>
              <a:rPr kumimoji="1" lang="ja-JP" altLang="en-US" dirty="0"/>
              <a:t>検証データ</a:t>
            </a:r>
            <a:endParaRPr kumimoji="1" lang="en-US" altLang="ja-JP" dirty="0"/>
          </a:p>
          <a:p>
            <a:pPr lvl="2">
              <a:lnSpc>
                <a:spcPct val="120000"/>
              </a:lnSpc>
            </a:pPr>
            <a:r>
              <a:rPr kumimoji="1" lang="ja-JP" altLang="en-US" dirty="0"/>
              <a:t>予測モデルのハイパーパラメータをチューニングするためのデータ</a:t>
            </a:r>
            <a:endParaRPr kumimoji="1" lang="en-US" altLang="ja-JP" dirty="0"/>
          </a:p>
          <a:p>
            <a:pPr lvl="1">
              <a:lnSpc>
                <a:spcPct val="120000"/>
              </a:lnSpc>
            </a:pPr>
            <a:r>
              <a:rPr lang="ja-JP" altLang="en-US"/>
              <a:t>テストデータ</a:t>
            </a:r>
            <a:endParaRPr lang="en-US" altLang="ja-JP" dirty="0"/>
          </a:p>
          <a:p>
            <a:pPr lvl="2">
              <a:lnSpc>
                <a:spcPct val="120000"/>
              </a:lnSpc>
            </a:pPr>
            <a:r>
              <a:rPr kumimoji="1" lang="ja-JP" altLang="en-US" dirty="0"/>
              <a:t>実際の運用（＝予測モデルはもう変更しない）を模擬的におこなうためのデータ</a:t>
            </a:r>
            <a:endParaRPr kumimoji="1" lang="en-US" altLang="ja-JP" dirty="0"/>
          </a:p>
          <a:p>
            <a:pPr lvl="3">
              <a:lnSpc>
                <a:spcPct val="120000"/>
              </a:lnSpc>
            </a:pPr>
            <a:r>
              <a:rPr lang="ja-JP" altLang="en-US" dirty="0"/>
              <a:t>完全に未知のデータとして扱う</a:t>
            </a:r>
            <a:endParaRPr kumimoji="1" lang="ja-JP" altLang="en-US" dirty="0"/>
          </a:p>
        </p:txBody>
      </p:sp>
    </p:spTree>
    <p:extLst>
      <p:ext uri="{BB962C8B-B14F-4D97-AF65-F5344CB8AC3E}">
        <p14:creationId xmlns:p14="http://schemas.microsoft.com/office/powerpoint/2010/main" val="2981460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機械学習実践の流れ</a:t>
            </a:r>
          </a:p>
        </p:txBody>
      </p:sp>
      <p:sp>
        <p:nvSpPr>
          <p:cNvPr id="3" name="コンテンツ プレースホルダー 2"/>
          <p:cNvSpPr>
            <a:spLocks noGrp="1"/>
          </p:cNvSpPr>
          <p:nvPr>
            <p:ph idx="1"/>
          </p:nvPr>
        </p:nvSpPr>
        <p:spPr/>
        <p:txBody>
          <a:bodyPr>
            <a:normAutofit/>
          </a:bodyPr>
          <a:lstStyle/>
          <a:p>
            <a:pPr marL="514350" indent="-514350">
              <a:lnSpc>
                <a:spcPct val="120000"/>
              </a:lnSpc>
              <a:buFont typeface="+mj-lt"/>
              <a:buAutoNum type="arabicPeriod"/>
            </a:pPr>
            <a:r>
              <a:rPr lang="ja-JP" altLang="en-US" sz="3200" dirty="0"/>
              <a:t>データの準備・前処理</a:t>
            </a:r>
            <a:endParaRPr lang="en-US" altLang="ja-JP" sz="3200" dirty="0"/>
          </a:p>
          <a:p>
            <a:pPr marL="514350" indent="-514350">
              <a:lnSpc>
                <a:spcPct val="120000"/>
              </a:lnSpc>
              <a:buFont typeface="+mj-lt"/>
              <a:buAutoNum type="arabicPeriod"/>
            </a:pPr>
            <a:r>
              <a:rPr lang="ja-JP" altLang="en-US" sz="3200" dirty="0"/>
              <a:t>手法の選択</a:t>
            </a:r>
            <a:endParaRPr lang="en-US" altLang="ja-JP" sz="3200" dirty="0"/>
          </a:p>
          <a:p>
            <a:pPr marL="514350" indent="-514350">
              <a:lnSpc>
                <a:spcPct val="120000"/>
              </a:lnSpc>
              <a:buFont typeface="+mj-lt"/>
              <a:buAutoNum type="arabicPeriod"/>
            </a:pPr>
            <a:r>
              <a:rPr kumimoji="1" lang="ja-JP" altLang="en-US" sz="3200" dirty="0"/>
              <a:t>実際に計算機に学習させる</a:t>
            </a:r>
            <a:endParaRPr kumimoji="1" lang="en-US" altLang="ja-JP" sz="3200" dirty="0"/>
          </a:p>
          <a:p>
            <a:pPr marL="514350" indent="-514350">
              <a:lnSpc>
                <a:spcPct val="120000"/>
              </a:lnSpc>
              <a:buFont typeface="+mj-lt"/>
              <a:buAutoNum type="arabicPeriod"/>
            </a:pPr>
            <a:r>
              <a:rPr lang="ja-JP" altLang="en-US" sz="3200" dirty="0"/>
              <a:t>得られた予測モデルの評価</a:t>
            </a:r>
            <a:endParaRPr lang="en-US" altLang="ja-JP" sz="3200" dirty="0"/>
          </a:p>
          <a:p>
            <a:pPr marL="514350" indent="-514350">
              <a:lnSpc>
                <a:spcPct val="120000"/>
              </a:lnSpc>
              <a:buFont typeface="+mj-lt"/>
              <a:buAutoNum type="arabicPeriod"/>
            </a:pPr>
            <a:r>
              <a:rPr kumimoji="1" lang="ja-JP" altLang="en-US" sz="3200" dirty="0"/>
              <a:t>新しいデータに対して予測をおこなう</a:t>
            </a:r>
          </a:p>
        </p:txBody>
      </p:sp>
    </p:spTree>
    <p:extLst>
      <p:ext uri="{BB962C8B-B14F-4D97-AF65-F5344CB8AC3E}">
        <p14:creationId xmlns:p14="http://schemas.microsoft.com/office/powerpoint/2010/main" val="1696286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機械学習の位置づけ</a:t>
            </a:r>
            <a:br>
              <a:rPr kumimoji="1" lang="en-US" altLang="ja-JP" dirty="0"/>
            </a:br>
            <a:r>
              <a:rPr kumimoji="1" lang="ja-JP" altLang="en-US" sz="3200" dirty="0"/>
              <a:t>個別分野のデータを分析するための道具</a:t>
            </a:r>
            <a:endParaRPr kumimoji="1" lang="ja-JP" altLang="en-US" dirty="0"/>
          </a:p>
        </p:txBody>
      </p:sp>
      <p:pic>
        <p:nvPicPr>
          <p:cNvPr id="4" name="Picture 2">
            <a:hlinkClick r:id="rId2"/>
          </p:cNvPr>
          <p:cNvPicPr>
            <a:picLocks noGrp="1" noChangeAspect="1" noChangeArrowheads="1"/>
          </p:cNvPicPr>
          <p:nvPr>
            <p:ph idx="1"/>
          </p:nvPr>
        </p:nvPicPr>
        <p:blipFill>
          <a:blip r:embed="rId3" cstate="screen">
            <a:extLst>
              <a:ext uri="{28A0092B-C50C-407E-A947-70E740481C1C}">
                <a14:useLocalDpi xmlns:a14="http://schemas.microsoft.com/office/drawing/2010/main"/>
              </a:ext>
            </a:extLst>
          </a:blip>
          <a:srcRect/>
          <a:stretch>
            <a:fillRect/>
          </a:stretch>
        </p:blipFill>
        <p:spPr bwMode="auto">
          <a:xfrm>
            <a:off x="3298037" y="1536449"/>
            <a:ext cx="5595927" cy="49623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テキスト ボックス 2"/>
          <p:cNvSpPr txBox="1"/>
          <p:nvPr/>
        </p:nvSpPr>
        <p:spPr>
          <a:xfrm>
            <a:off x="1993447" y="6498770"/>
            <a:ext cx="8205107" cy="369332"/>
          </a:xfrm>
          <a:prstGeom prst="rect">
            <a:avLst/>
          </a:prstGeom>
          <a:noFill/>
        </p:spPr>
        <p:txBody>
          <a:bodyPr wrap="square" rtlCol="0">
            <a:spAutoFit/>
          </a:bodyPr>
          <a:lstStyle/>
          <a:p>
            <a:pPr algn="ctr"/>
            <a:r>
              <a:rPr lang="en-US" altLang="ja-JP" dirty="0">
                <a:hlinkClick r:id="rId4"/>
              </a:rPr>
              <a:t>http://drewconway.com/zia/2013/3/26/the-data-science-venn-diagram</a:t>
            </a:r>
            <a:endParaRPr kumimoji="1" lang="ja-JP" altLang="en-US" dirty="0"/>
          </a:p>
        </p:txBody>
      </p:sp>
    </p:spTree>
    <p:extLst>
      <p:ext uri="{BB962C8B-B14F-4D97-AF65-F5344CB8AC3E}">
        <p14:creationId xmlns:p14="http://schemas.microsoft.com/office/powerpoint/2010/main" val="2167155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機械学習の概観</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50000"/>
              </a:lnSpc>
            </a:pPr>
            <a:r>
              <a:rPr kumimoji="1" lang="ja-JP" altLang="en-US" sz="3600" dirty="0"/>
              <a:t>機械学習の</a:t>
            </a:r>
            <a:r>
              <a:rPr kumimoji="1" lang="en-US" altLang="ja-JP" sz="3600" dirty="0"/>
              <a:t>3</a:t>
            </a:r>
            <a:r>
              <a:rPr kumimoji="1" lang="ja-JP" altLang="en-US" sz="3600" dirty="0"/>
              <a:t>種類</a:t>
            </a:r>
            <a:endParaRPr kumimoji="1" lang="en-US" altLang="ja-JP" sz="3600" dirty="0"/>
          </a:p>
          <a:p>
            <a:pPr lvl="1">
              <a:lnSpc>
                <a:spcPct val="150000"/>
              </a:lnSpc>
            </a:pPr>
            <a:r>
              <a:rPr kumimoji="1" lang="ja-JP" altLang="en-US" sz="3200" dirty="0"/>
              <a:t>教師あり学習</a:t>
            </a:r>
            <a:endParaRPr kumimoji="1" lang="en-US" altLang="ja-JP" sz="3200" dirty="0"/>
          </a:p>
          <a:p>
            <a:pPr lvl="1">
              <a:lnSpc>
                <a:spcPct val="150000"/>
              </a:lnSpc>
            </a:pPr>
            <a:r>
              <a:rPr lang="ja-JP" altLang="en-US" sz="3200" dirty="0"/>
              <a:t>教師なし学習</a:t>
            </a:r>
            <a:r>
              <a:rPr lang="ja-JP" altLang="en-US" sz="3200"/>
              <a:t>（この授業では</a:t>
            </a:r>
            <a:r>
              <a:rPr lang="ja-JP" altLang="en-US" sz="3200" dirty="0"/>
              <a:t>扱わない）</a:t>
            </a:r>
            <a:endParaRPr lang="en-US" altLang="ja-JP" sz="3200" dirty="0"/>
          </a:p>
          <a:p>
            <a:pPr lvl="2">
              <a:lnSpc>
                <a:spcPct val="150000"/>
              </a:lnSpc>
            </a:pPr>
            <a:r>
              <a:rPr lang="ja-JP" altLang="en-US" sz="2800" dirty="0"/>
              <a:t>私の専門は、これ。</a:t>
            </a:r>
            <a:endParaRPr lang="en-US" altLang="ja-JP" sz="2800" dirty="0"/>
          </a:p>
          <a:p>
            <a:pPr lvl="1">
              <a:lnSpc>
                <a:spcPct val="150000"/>
              </a:lnSpc>
            </a:pPr>
            <a:r>
              <a:rPr kumimoji="1" lang="ja-JP" altLang="en-US" sz="3200" dirty="0"/>
              <a:t>強化学習</a:t>
            </a:r>
            <a:r>
              <a:rPr kumimoji="1" lang="ja-JP" altLang="en-US" sz="3200"/>
              <a:t>（この授業では</a:t>
            </a:r>
            <a:r>
              <a:rPr kumimoji="1" lang="ja-JP" altLang="en-US" sz="3200" dirty="0"/>
              <a:t>扱わない）</a:t>
            </a:r>
          </a:p>
        </p:txBody>
      </p:sp>
    </p:spTree>
    <p:extLst>
      <p:ext uri="{BB962C8B-B14F-4D97-AF65-F5344CB8AC3E}">
        <p14:creationId xmlns:p14="http://schemas.microsoft.com/office/powerpoint/2010/main" val="2713737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教師あり学習</a:t>
            </a:r>
          </a:p>
        </p:txBody>
      </p:sp>
      <p:sp>
        <p:nvSpPr>
          <p:cNvPr id="3" name="コンテンツ プレースホルダー 2"/>
          <p:cNvSpPr>
            <a:spLocks noGrp="1"/>
          </p:cNvSpPr>
          <p:nvPr>
            <p:ph idx="1"/>
          </p:nvPr>
        </p:nvSpPr>
        <p:spPr/>
        <p:txBody>
          <a:bodyPr>
            <a:normAutofit/>
          </a:bodyPr>
          <a:lstStyle/>
          <a:p>
            <a:pPr>
              <a:lnSpc>
                <a:spcPct val="120000"/>
              </a:lnSpc>
            </a:pPr>
            <a:r>
              <a:rPr kumimoji="1" lang="ja-JP" altLang="en-US" dirty="0"/>
              <a:t>入力データ</a:t>
            </a:r>
            <a:r>
              <a:rPr lang="ja-JP" altLang="en-US" dirty="0"/>
              <a:t>から</a:t>
            </a:r>
            <a:r>
              <a:rPr kumimoji="1" lang="ja-JP" altLang="en-US" dirty="0"/>
              <a:t>望ましい出力データを予測する</a:t>
            </a:r>
            <a:endParaRPr kumimoji="1" lang="en-US" altLang="ja-JP" dirty="0"/>
          </a:p>
          <a:p>
            <a:pPr lvl="1">
              <a:lnSpc>
                <a:spcPct val="120000"/>
              </a:lnSpc>
            </a:pPr>
            <a:r>
              <a:rPr lang="ja-JP" altLang="en-US" dirty="0"/>
              <a:t>入力データから望ましい出力データを算出する関数を探す</a:t>
            </a:r>
            <a:endParaRPr lang="en-US" altLang="ja-JP" dirty="0"/>
          </a:p>
          <a:p>
            <a:pPr lvl="1">
              <a:lnSpc>
                <a:spcPct val="120000"/>
              </a:lnSpc>
            </a:pPr>
            <a:r>
              <a:rPr lang="ja-JP" altLang="en-US" dirty="0"/>
              <a:t>良い関数＝望ましい出力データに近い出力データを与える関数</a:t>
            </a:r>
            <a:endParaRPr kumimoji="1" lang="en-US" altLang="ja-JP" dirty="0"/>
          </a:p>
          <a:p>
            <a:pPr>
              <a:lnSpc>
                <a:spcPct val="120000"/>
              </a:lnSpc>
            </a:pPr>
            <a:r>
              <a:rPr lang="ja-JP" altLang="en-US" dirty="0"/>
              <a:t>教師あり学習とは・・・</a:t>
            </a:r>
            <a:endParaRPr lang="en-US" altLang="ja-JP" dirty="0"/>
          </a:p>
          <a:p>
            <a:pPr lvl="1">
              <a:lnSpc>
                <a:spcPct val="120000"/>
              </a:lnSpc>
            </a:pPr>
            <a:r>
              <a:rPr lang="ja-JP" altLang="en-US" dirty="0"/>
              <a:t>望ましい出力データが分かっている入力データが（かなり多く）ある</a:t>
            </a:r>
            <a:endParaRPr lang="en-US" altLang="ja-JP" dirty="0"/>
          </a:p>
          <a:p>
            <a:pPr lvl="2">
              <a:lnSpc>
                <a:spcPct val="120000"/>
              </a:lnSpc>
            </a:pPr>
            <a:r>
              <a:rPr lang="ja-JP" altLang="en-US" dirty="0"/>
              <a:t>ないときは・・・個々の入力データに望ましい出力データを人間が付与する</a:t>
            </a:r>
            <a:endParaRPr lang="en-US" altLang="ja-JP" dirty="0"/>
          </a:p>
          <a:p>
            <a:pPr lvl="1">
              <a:lnSpc>
                <a:spcPct val="120000"/>
              </a:lnSpc>
            </a:pPr>
            <a:r>
              <a:rPr kumimoji="1" lang="ja-JP" altLang="en-US" dirty="0"/>
              <a:t>このようなデータを使って、良い関数を機械に見つけさせる</a:t>
            </a:r>
            <a:endParaRPr kumimoji="1" lang="en-US" altLang="ja-JP" dirty="0"/>
          </a:p>
          <a:p>
            <a:pPr lvl="2">
              <a:lnSpc>
                <a:spcPct val="120000"/>
              </a:lnSpc>
            </a:pPr>
            <a:r>
              <a:rPr kumimoji="1" lang="ja-JP" altLang="en-US" dirty="0"/>
              <a:t>得られた関数は、よく「予測モデル」と呼ばれる</a:t>
            </a:r>
          </a:p>
        </p:txBody>
      </p:sp>
    </p:spTree>
    <p:extLst>
      <p:ext uri="{BB962C8B-B14F-4D97-AF65-F5344CB8AC3E}">
        <p14:creationId xmlns:p14="http://schemas.microsoft.com/office/powerpoint/2010/main" val="575828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教師あり学習の</a:t>
            </a:r>
            <a:r>
              <a:rPr kumimoji="1" lang="en-US" altLang="ja-JP" dirty="0"/>
              <a:t>2</a:t>
            </a:r>
            <a:r>
              <a:rPr kumimoji="1" lang="ja-JP" altLang="en-US" dirty="0"/>
              <a:t>種類</a:t>
            </a:r>
          </a:p>
        </p:txBody>
      </p:sp>
      <p:sp>
        <p:nvSpPr>
          <p:cNvPr id="3" name="コンテンツ プレースホルダー 2"/>
          <p:cNvSpPr>
            <a:spLocks noGrp="1"/>
          </p:cNvSpPr>
          <p:nvPr>
            <p:ph idx="1"/>
          </p:nvPr>
        </p:nvSpPr>
        <p:spPr/>
        <p:txBody>
          <a:bodyPr>
            <a:normAutofit/>
          </a:bodyPr>
          <a:lstStyle/>
          <a:p>
            <a:pPr>
              <a:lnSpc>
                <a:spcPct val="150000"/>
              </a:lnSpc>
            </a:pPr>
            <a:r>
              <a:rPr kumimoji="1" lang="ja-JP" altLang="en-US" sz="4000" dirty="0"/>
              <a:t>分類 </a:t>
            </a:r>
            <a:r>
              <a:rPr kumimoji="1" lang="en-US" altLang="ja-JP" sz="4000" dirty="0"/>
              <a:t>(classification)</a:t>
            </a:r>
          </a:p>
          <a:p>
            <a:pPr lvl="1">
              <a:lnSpc>
                <a:spcPct val="150000"/>
              </a:lnSpc>
            </a:pPr>
            <a:r>
              <a:rPr lang="ja-JP" altLang="en-US" sz="3600" dirty="0"/>
              <a:t>出力が離散値</a:t>
            </a:r>
            <a:r>
              <a:rPr lang="ja-JP" altLang="en-US" sz="2800" dirty="0"/>
              <a:t>（「ラベル」「クラスラベル」とも呼ぶ）</a:t>
            </a:r>
            <a:endParaRPr kumimoji="1" lang="en-US" altLang="ja-JP" sz="3600" dirty="0"/>
          </a:p>
          <a:p>
            <a:pPr>
              <a:lnSpc>
                <a:spcPct val="150000"/>
              </a:lnSpc>
            </a:pPr>
            <a:r>
              <a:rPr lang="ja-JP" altLang="en-US" sz="4000" dirty="0"/>
              <a:t>回帰 </a:t>
            </a:r>
            <a:r>
              <a:rPr lang="en-US" altLang="ja-JP" sz="4000" dirty="0"/>
              <a:t>(regression)</a:t>
            </a:r>
          </a:p>
          <a:p>
            <a:pPr lvl="1">
              <a:lnSpc>
                <a:spcPct val="150000"/>
              </a:lnSpc>
            </a:pPr>
            <a:r>
              <a:rPr kumimoji="1" lang="ja-JP" altLang="en-US" sz="3600" dirty="0"/>
              <a:t>出力が連続値</a:t>
            </a:r>
          </a:p>
        </p:txBody>
      </p:sp>
    </p:spTree>
    <p:extLst>
      <p:ext uri="{BB962C8B-B14F-4D97-AF65-F5344CB8AC3E}">
        <p14:creationId xmlns:p14="http://schemas.microsoft.com/office/powerpoint/2010/main" val="563609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000" dirty="0"/>
              <a:t>例）計算機で手書き数字画像を分類</a:t>
            </a:r>
          </a:p>
        </p:txBody>
      </p:sp>
      <p:sp>
        <p:nvSpPr>
          <p:cNvPr id="5" name="右矢印 4"/>
          <p:cNvSpPr/>
          <p:nvPr/>
        </p:nvSpPr>
        <p:spPr>
          <a:xfrm>
            <a:off x="3196354" y="2649199"/>
            <a:ext cx="1456566" cy="493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右矢印 5"/>
          <p:cNvSpPr/>
          <p:nvPr/>
        </p:nvSpPr>
        <p:spPr>
          <a:xfrm>
            <a:off x="7533685" y="2646523"/>
            <a:ext cx="1456566" cy="493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8990251" y="2399716"/>
            <a:ext cx="1189529" cy="9872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4000" dirty="0"/>
              <a:t>"0"</a:t>
            </a:r>
            <a:endParaRPr kumimoji="1" lang="ja-JP" altLang="en-US" sz="4000" dirty="0"/>
          </a:p>
        </p:txBody>
      </p:sp>
      <p:sp>
        <p:nvSpPr>
          <p:cNvPr id="10" name="右矢印 9"/>
          <p:cNvSpPr/>
          <p:nvPr/>
        </p:nvSpPr>
        <p:spPr>
          <a:xfrm>
            <a:off x="3196354" y="5218025"/>
            <a:ext cx="1456566" cy="493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a:off x="7533685" y="5215349"/>
            <a:ext cx="1456566" cy="493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8990251" y="4968542"/>
            <a:ext cx="1189529" cy="9872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4000" dirty="0"/>
              <a:t>"1"</a:t>
            </a:r>
            <a:endParaRPr kumimoji="1" lang="ja-JP" altLang="en-US" sz="4000" dirty="0"/>
          </a:p>
        </p:txBody>
      </p:sp>
      <p:sp>
        <p:nvSpPr>
          <p:cNvPr id="17" name="スライド番号プレースホルダー 16"/>
          <p:cNvSpPr>
            <a:spLocks noGrp="1"/>
          </p:cNvSpPr>
          <p:nvPr>
            <p:ph type="sldNum" sz="quarter" idx="12"/>
          </p:nvPr>
        </p:nvSpPr>
        <p:spPr/>
        <p:txBody>
          <a:bodyPr/>
          <a:lstStyle/>
          <a:p>
            <a:fld id="{3A91AADA-913D-4913-B7A1-7AD83A461CD3}" type="slidenum">
              <a:rPr kumimoji="1" lang="ja-JP" altLang="en-US" smtClean="0"/>
              <a:t>7</a:t>
            </a:fld>
            <a:endParaRPr kumimoji="1" lang="ja-JP" altLang="en-US"/>
          </a:p>
        </p:txBody>
      </p:sp>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070" y="1883997"/>
            <a:ext cx="2674284" cy="2015593"/>
          </a:xfrm>
          <a:prstGeom prst="rect">
            <a:avLst/>
          </a:prstGeom>
        </p:spPr>
      </p:pic>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070" y="4457974"/>
            <a:ext cx="2672979" cy="2014610"/>
          </a:xfrm>
          <a:prstGeom prst="rect">
            <a:avLst/>
          </a:prstGeom>
        </p:spPr>
      </p:pic>
      <p:pic>
        <p:nvPicPr>
          <p:cNvPr id="1026" name="Picture 2" descr="http://free-illustrations-ls01.gatag.net/thum02/gi01a20150218060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69997" y="1835737"/>
            <a:ext cx="2446610" cy="211211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free-illustrations-ls01.gatag.net/thum02/gi01a20150218060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69345" y="4401757"/>
            <a:ext cx="2446610" cy="2112112"/>
          </a:xfrm>
          <a:prstGeom prst="rect">
            <a:avLst/>
          </a:prstGeom>
          <a:noFill/>
          <a:extLst>
            <a:ext uri="{909E8E84-426E-40DD-AFC4-6F175D3DCCD1}">
              <a14:hiddenFill xmlns:a14="http://schemas.microsoft.com/office/drawing/2010/main">
                <a:solidFill>
                  <a:srgbClr val="FFFFFF"/>
                </a:solidFill>
              </a14:hiddenFill>
            </a:ext>
          </a:extLst>
        </p:spPr>
      </p:pic>
      <p:sp>
        <p:nvSpPr>
          <p:cNvPr id="7" name="角丸四角形吹き出し 6"/>
          <p:cNvSpPr/>
          <p:nvPr/>
        </p:nvSpPr>
        <p:spPr>
          <a:xfrm>
            <a:off x="9791063" y="1025606"/>
            <a:ext cx="1779814" cy="1143000"/>
          </a:xfrm>
          <a:prstGeom prst="wedgeRoundRectCallout">
            <a:avLst>
              <a:gd name="adj1" fmla="val -42851"/>
              <a:gd name="adj2" fmla="val 78929"/>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2800" dirty="0">
                <a:solidFill>
                  <a:schemeClr val="tx1"/>
                </a:solidFill>
              </a:rPr>
              <a:t>目標の値</a:t>
            </a:r>
            <a:endParaRPr kumimoji="1" lang="ja-JP" altLang="en-US" sz="2800" dirty="0">
              <a:solidFill>
                <a:schemeClr val="tx1"/>
              </a:solidFill>
            </a:endParaRPr>
          </a:p>
        </p:txBody>
      </p:sp>
      <p:sp>
        <p:nvSpPr>
          <p:cNvPr id="9" name="雲形吹き出し 8"/>
          <p:cNvSpPr/>
          <p:nvPr/>
        </p:nvSpPr>
        <p:spPr>
          <a:xfrm>
            <a:off x="4408714" y="2473779"/>
            <a:ext cx="3124971" cy="2494763"/>
          </a:xfrm>
          <a:prstGeom prst="cloudCallout">
            <a:avLst>
              <a:gd name="adj1" fmla="val 3878"/>
              <a:gd name="adj2" fmla="val 72114"/>
            </a:avLst>
          </a:prstGeom>
          <a:ln w="38100"/>
        </p:spPr>
        <p:style>
          <a:lnRef idx="2">
            <a:schemeClr val="accent2"/>
          </a:lnRef>
          <a:fillRef idx="1">
            <a:schemeClr val="lt1"/>
          </a:fillRef>
          <a:effectRef idx="0">
            <a:schemeClr val="accent2"/>
          </a:effectRef>
          <a:fontRef idx="minor">
            <a:schemeClr val="dk1"/>
          </a:fontRef>
        </p:style>
        <p:txBody>
          <a:bodyPr wrap="none" rtlCol="0" anchor="ctr"/>
          <a:lstStyle/>
          <a:p>
            <a:pPr algn="ctr"/>
            <a:r>
              <a:rPr lang="ja-JP" altLang="en-US" sz="2400" dirty="0"/>
              <a:t>計算機に</a:t>
            </a:r>
            <a:endParaRPr lang="en-US" altLang="ja-JP" sz="2400" dirty="0"/>
          </a:p>
          <a:p>
            <a:pPr algn="ctr"/>
            <a:r>
              <a:rPr lang="ja-JP" altLang="en-US" sz="2400" dirty="0"/>
              <a:t>どういう計算を</a:t>
            </a:r>
            <a:endParaRPr lang="en-US" altLang="ja-JP" sz="2400" dirty="0"/>
          </a:p>
          <a:p>
            <a:pPr algn="ctr"/>
            <a:r>
              <a:rPr kumimoji="1" lang="ja-JP" altLang="en-US" sz="2400" dirty="0"/>
              <a:t>させればよいか？</a:t>
            </a:r>
          </a:p>
        </p:txBody>
      </p:sp>
    </p:spTree>
    <p:extLst>
      <p:ext uri="{BB962C8B-B14F-4D97-AF65-F5344CB8AC3E}">
        <p14:creationId xmlns:p14="http://schemas.microsoft.com/office/powerpoint/2010/main" val="1109204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分類（</a:t>
            </a:r>
            <a:r>
              <a:rPr kumimoji="1" lang="en-US" altLang="ja-JP" dirty="0"/>
              <a:t>classification</a:t>
            </a:r>
            <a:r>
              <a:rPr kumimoji="1" lang="ja-JP" altLang="en-US" dirty="0"/>
              <a:t>）</a:t>
            </a:r>
          </a:p>
        </p:txBody>
      </p:sp>
      <p:sp>
        <p:nvSpPr>
          <p:cNvPr id="5" name="コンテンツ プレースホルダー 4"/>
          <p:cNvSpPr>
            <a:spLocks noGrp="1"/>
          </p:cNvSpPr>
          <p:nvPr>
            <p:ph idx="1"/>
          </p:nvPr>
        </p:nvSpPr>
        <p:spPr>
          <a:xfrm>
            <a:off x="838200" y="1567543"/>
            <a:ext cx="10515600" cy="4609420"/>
          </a:xfrm>
        </p:spPr>
        <p:txBody>
          <a:bodyPr>
            <a:normAutofit/>
          </a:bodyPr>
          <a:lstStyle/>
          <a:p>
            <a:pPr>
              <a:lnSpc>
                <a:spcPct val="150000"/>
              </a:lnSpc>
            </a:pPr>
            <a:r>
              <a:rPr kumimoji="1" lang="ja-JP" altLang="en-US" sz="2400" dirty="0"/>
              <a:t>入力：分類したいデータ</a:t>
            </a:r>
            <a:endParaRPr kumimoji="1" lang="en-US" altLang="ja-JP" sz="2400" dirty="0"/>
          </a:p>
          <a:p>
            <a:pPr>
              <a:lnSpc>
                <a:spcPct val="150000"/>
              </a:lnSpc>
            </a:pPr>
            <a:r>
              <a:rPr kumimoji="1" lang="ja-JP" altLang="en-US" sz="2400" dirty="0"/>
              <a:t>出力：どのグループへ分類すべきかを示す値（ラベル）</a:t>
            </a:r>
            <a:endParaRPr kumimoji="1" lang="en-US" altLang="ja-JP" sz="2400" dirty="0"/>
          </a:p>
          <a:p>
            <a:pPr>
              <a:lnSpc>
                <a:spcPct val="150000"/>
              </a:lnSpc>
            </a:pPr>
            <a:r>
              <a:rPr lang="ja-JP" altLang="en-US" sz="2400" dirty="0"/>
              <a:t>与えられた入力を変換し、所望の出力を得る</a:t>
            </a:r>
            <a:r>
              <a:rPr lang="ja-JP" altLang="en-US" sz="2400" u="sng" dirty="0"/>
              <a:t>計算方法（関数）</a:t>
            </a:r>
            <a:r>
              <a:rPr lang="ja-JP" altLang="en-US" sz="2400" dirty="0"/>
              <a:t>が欲しい！</a:t>
            </a:r>
            <a:endParaRPr lang="en-US" altLang="ja-JP" sz="2400" dirty="0"/>
          </a:p>
          <a:p>
            <a:pPr lvl="1">
              <a:lnSpc>
                <a:spcPct val="150000"/>
              </a:lnSpc>
            </a:pPr>
            <a:r>
              <a:rPr kumimoji="1" lang="ja-JP" altLang="en-US" sz="2000" dirty="0"/>
              <a:t>この変換の計算は、計算機で実行するので、いくら複雑でも構わない。</a:t>
            </a:r>
            <a:endParaRPr kumimoji="1" lang="en-US" altLang="ja-JP" sz="2000" dirty="0"/>
          </a:p>
          <a:p>
            <a:pPr lvl="1">
              <a:lnSpc>
                <a:spcPct val="150000"/>
              </a:lnSpc>
            </a:pPr>
            <a:r>
              <a:rPr lang="ja-JP" altLang="en-US" sz="2000" dirty="0"/>
              <a:t>所望の出力が得られる計算方法を</a:t>
            </a:r>
            <a:r>
              <a:rPr lang="ja-JP" altLang="en-US" sz="2000" u="sng" dirty="0"/>
              <a:t>どうやって見つけるか</a:t>
            </a:r>
            <a:r>
              <a:rPr lang="ja-JP" altLang="en-US" sz="2000" dirty="0"/>
              <a:t>が、問題。</a:t>
            </a:r>
            <a:endParaRPr kumimoji="1" lang="ja-JP" altLang="en-US" sz="2000" dirty="0"/>
          </a:p>
        </p:txBody>
      </p:sp>
      <p:sp>
        <p:nvSpPr>
          <p:cNvPr id="3" name="スライド番号プレースホルダー 2"/>
          <p:cNvSpPr>
            <a:spLocks noGrp="1"/>
          </p:cNvSpPr>
          <p:nvPr>
            <p:ph type="sldNum" sz="quarter" idx="12"/>
          </p:nvPr>
        </p:nvSpPr>
        <p:spPr/>
        <p:txBody>
          <a:bodyPr/>
          <a:lstStyle/>
          <a:p>
            <a:fld id="{3A91AADA-913D-4913-B7A1-7AD83A461CD3}" type="slidenum">
              <a:rPr kumimoji="1" lang="ja-JP" altLang="en-US" smtClean="0"/>
              <a:t>8</a:t>
            </a:fld>
            <a:endParaRPr kumimoji="1" lang="ja-JP" altLang="en-US"/>
          </a:p>
        </p:txBody>
      </p:sp>
      <p:grpSp>
        <p:nvGrpSpPr>
          <p:cNvPr id="9" name="グループ化 8"/>
          <p:cNvGrpSpPr/>
          <p:nvPr/>
        </p:nvGrpSpPr>
        <p:grpSpPr>
          <a:xfrm>
            <a:off x="3628362" y="5397966"/>
            <a:ext cx="4935275" cy="1255928"/>
            <a:chOff x="3196354" y="4418251"/>
            <a:chExt cx="5793897" cy="1610315"/>
          </a:xfrm>
        </p:grpSpPr>
        <p:sp>
          <p:nvSpPr>
            <p:cNvPr id="6" name="正方形/長方形 5"/>
            <p:cNvSpPr/>
            <p:nvPr/>
          </p:nvSpPr>
          <p:spPr>
            <a:xfrm>
              <a:off x="4652920" y="4418251"/>
              <a:ext cx="2880765" cy="161031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9600" dirty="0"/>
                <a:t>?</a:t>
              </a:r>
              <a:endParaRPr kumimoji="1" lang="ja-JP" altLang="en-US" dirty="0"/>
            </a:p>
          </p:txBody>
        </p:sp>
        <p:sp>
          <p:nvSpPr>
            <p:cNvPr id="7" name="右矢印 6"/>
            <p:cNvSpPr/>
            <p:nvPr/>
          </p:nvSpPr>
          <p:spPr>
            <a:xfrm>
              <a:off x="3196354" y="4976601"/>
              <a:ext cx="1456566" cy="493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矢印 7"/>
            <p:cNvSpPr/>
            <p:nvPr/>
          </p:nvSpPr>
          <p:spPr>
            <a:xfrm>
              <a:off x="7533685" y="4973925"/>
              <a:ext cx="1456566" cy="493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0033" y="5396484"/>
            <a:ext cx="1668328" cy="1257410"/>
          </a:xfrm>
          <a:prstGeom prst="rect">
            <a:avLst/>
          </a:prstGeom>
        </p:spPr>
      </p:pic>
      <p:sp>
        <p:nvSpPr>
          <p:cNvPr id="11" name="正方形/長方形 10"/>
          <p:cNvSpPr/>
          <p:nvPr/>
        </p:nvSpPr>
        <p:spPr>
          <a:xfrm>
            <a:off x="8873879" y="5530228"/>
            <a:ext cx="1189529" cy="9872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4000" dirty="0"/>
              <a:t>"1"</a:t>
            </a:r>
            <a:endParaRPr kumimoji="1" lang="ja-JP" altLang="en-US" sz="4000" dirty="0"/>
          </a:p>
        </p:txBody>
      </p:sp>
    </p:spTree>
    <p:extLst>
      <p:ext uri="{BB962C8B-B14F-4D97-AF65-F5344CB8AC3E}">
        <p14:creationId xmlns:p14="http://schemas.microsoft.com/office/powerpoint/2010/main" val="3902806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回帰</a:t>
            </a:r>
            <a:r>
              <a:rPr kumimoji="1" lang="ja-JP" altLang="en-US" dirty="0"/>
              <a:t>（</a:t>
            </a:r>
            <a:r>
              <a:rPr kumimoji="1" lang="en-US" altLang="ja-JP" dirty="0"/>
              <a:t>regression</a:t>
            </a:r>
            <a:r>
              <a:rPr kumimoji="1" lang="ja-JP" altLang="en-US" dirty="0"/>
              <a:t>）</a:t>
            </a:r>
          </a:p>
        </p:txBody>
      </p:sp>
      <p:sp>
        <p:nvSpPr>
          <p:cNvPr id="5" name="コンテンツ プレースホルダー 4"/>
          <p:cNvSpPr>
            <a:spLocks noGrp="1"/>
          </p:cNvSpPr>
          <p:nvPr>
            <p:ph idx="1"/>
          </p:nvPr>
        </p:nvSpPr>
        <p:spPr>
          <a:xfrm>
            <a:off x="838200" y="1567543"/>
            <a:ext cx="10515600" cy="4609420"/>
          </a:xfrm>
        </p:spPr>
        <p:txBody>
          <a:bodyPr>
            <a:normAutofit/>
          </a:bodyPr>
          <a:lstStyle/>
          <a:p>
            <a:pPr>
              <a:lnSpc>
                <a:spcPct val="150000"/>
              </a:lnSpc>
            </a:pPr>
            <a:r>
              <a:rPr kumimoji="1" lang="ja-JP" altLang="en-US" sz="2400" dirty="0"/>
              <a:t>入力：</a:t>
            </a:r>
            <a:r>
              <a:rPr lang="ja-JP" altLang="en-US" sz="2400" dirty="0"/>
              <a:t>回帰し</a:t>
            </a:r>
            <a:r>
              <a:rPr kumimoji="1" lang="ja-JP" altLang="en-US" sz="2400" dirty="0"/>
              <a:t>たいデータ</a:t>
            </a:r>
            <a:endParaRPr kumimoji="1" lang="en-US" altLang="ja-JP" sz="2400" dirty="0"/>
          </a:p>
          <a:p>
            <a:pPr>
              <a:lnSpc>
                <a:spcPct val="150000"/>
              </a:lnSpc>
            </a:pPr>
            <a:r>
              <a:rPr kumimoji="1" lang="ja-JP" altLang="en-US" sz="2400" dirty="0"/>
              <a:t>出力：</a:t>
            </a:r>
            <a:r>
              <a:rPr kumimoji="1" lang="en-US" altLang="ja-JP" sz="2400" dirty="0"/>
              <a:t>"</a:t>
            </a:r>
            <a:r>
              <a:rPr kumimoji="1" lang="ja-JP" altLang="en-US" sz="2400" dirty="0"/>
              <a:t>どこ</a:t>
            </a:r>
            <a:r>
              <a:rPr kumimoji="1" lang="en-US" altLang="ja-JP" sz="2400" dirty="0"/>
              <a:t>"</a:t>
            </a:r>
            <a:r>
              <a:rPr kumimoji="1" lang="ja-JP" altLang="en-US" sz="2400" dirty="0"/>
              <a:t>へ回帰すべきかを示す値（連続値）</a:t>
            </a:r>
            <a:endParaRPr kumimoji="1" lang="en-US" altLang="ja-JP" sz="2400" dirty="0"/>
          </a:p>
          <a:p>
            <a:pPr>
              <a:lnSpc>
                <a:spcPct val="150000"/>
              </a:lnSpc>
            </a:pPr>
            <a:r>
              <a:rPr lang="ja-JP" altLang="en-US" sz="2400" dirty="0"/>
              <a:t>与えられた入力を変換し、所望の出力を得る</a:t>
            </a:r>
            <a:r>
              <a:rPr lang="ja-JP" altLang="en-US" sz="2400" u="sng" dirty="0"/>
              <a:t>計算方法（関数）</a:t>
            </a:r>
            <a:r>
              <a:rPr lang="ja-JP" altLang="en-US" sz="2400" dirty="0"/>
              <a:t>が欲しい！</a:t>
            </a:r>
            <a:endParaRPr lang="en-US" altLang="ja-JP" sz="2400" dirty="0"/>
          </a:p>
          <a:p>
            <a:pPr lvl="1">
              <a:lnSpc>
                <a:spcPct val="150000"/>
              </a:lnSpc>
            </a:pPr>
            <a:r>
              <a:rPr kumimoji="1" lang="ja-JP" altLang="en-US" sz="2000" dirty="0"/>
              <a:t>この変換の計算は、計算機で実行するので、いくら複雑でも構わない。</a:t>
            </a:r>
            <a:endParaRPr kumimoji="1" lang="en-US" altLang="ja-JP" sz="2000" dirty="0"/>
          </a:p>
          <a:p>
            <a:pPr lvl="1">
              <a:lnSpc>
                <a:spcPct val="150000"/>
              </a:lnSpc>
            </a:pPr>
            <a:r>
              <a:rPr lang="ja-JP" altLang="en-US" sz="2000" dirty="0"/>
              <a:t>所望の出力が得られる計算方法を</a:t>
            </a:r>
            <a:r>
              <a:rPr lang="ja-JP" altLang="en-US" sz="2000" u="sng" dirty="0"/>
              <a:t>どうやって見つけるか</a:t>
            </a:r>
            <a:r>
              <a:rPr lang="ja-JP" altLang="en-US" sz="2000" dirty="0"/>
              <a:t>が、問題。</a:t>
            </a:r>
            <a:endParaRPr kumimoji="1" lang="ja-JP" altLang="en-US" sz="2000" dirty="0"/>
          </a:p>
        </p:txBody>
      </p:sp>
      <p:sp>
        <p:nvSpPr>
          <p:cNvPr id="3" name="スライド番号プレースホルダー 2"/>
          <p:cNvSpPr>
            <a:spLocks noGrp="1"/>
          </p:cNvSpPr>
          <p:nvPr>
            <p:ph type="sldNum" sz="quarter" idx="12"/>
          </p:nvPr>
        </p:nvSpPr>
        <p:spPr/>
        <p:txBody>
          <a:bodyPr/>
          <a:lstStyle/>
          <a:p>
            <a:fld id="{3A91AADA-913D-4913-B7A1-7AD83A461CD3}" type="slidenum">
              <a:rPr kumimoji="1" lang="ja-JP" altLang="en-US" smtClean="0"/>
              <a:t>9</a:t>
            </a:fld>
            <a:endParaRPr kumimoji="1" lang="ja-JP" altLang="en-US"/>
          </a:p>
        </p:txBody>
      </p:sp>
      <p:grpSp>
        <p:nvGrpSpPr>
          <p:cNvPr id="9" name="グループ化 8"/>
          <p:cNvGrpSpPr/>
          <p:nvPr/>
        </p:nvGrpSpPr>
        <p:grpSpPr>
          <a:xfrm>
            <a:off x="3628362" y="5397966"/>
            <a:ext cx="4935275" cy="1255928"/>
            <a:chOff x="3196354" y="4418251"/>
            <a:chExt cx="5793897" cy="1610315"/>
          </a:xfrm>
        </p:grpSpPr>
        <p:sp>
          <p:nvSpPr>
            <p:cNvPr id="6" name="正方形/長方形 5"/>
            <p:cNvSpPr/>
            <p:nvPr/>
          </p:nvSpPr>
          <p:spPr>
            <a:xfrm>
              <a:off x="4652920" y="4418251"/>
              <a:ext cx="2880765" cy="161031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9600" dirty="0"/>
                <a:t>?</a:t>
              </a:r>
              <a:endParaRPr kumimoji="1" lang="ja-JP" altLang="en-US" dirty="0"/>
            </a:p>
          </p:txBody>
        </p:sp>
        <p:sp>
          <p:nvSpPr>
            <p:cNvPr id="7" name="右矢印 6"/>
            <p:cNvSpPr/>
            <p:nvPr/>
          </p:nvSpPr>
          <p:spPr>
            <a:xfrm>
              <a:off x="3196354" y="4976601"/>
              <a:ext cx="1456566" cy="493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矢印 7"/>
            <p:cNvSpPr/>
            <p:nvPr/>
          </p:nvSpPr>
          <p:spPr>
            <a:xfrm>
              <a:off x="7533685" y="4973925"/>
              <a:ext cx="1456566" cy="493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正方形/長方形 10"/>
          <p:cNvSpPr/>
          <p:nvPr/>
        </p:nvSpPr>
        <p:spPr>
          <a:xfrm>
            <a:off x="8873879" y="5530228"/>
            <a:ext cx="1189529" cy="9872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t>明日の株価</a:t>
            </a:r>
          </a:p>
        </p:txBody>
      </p:sp>
      <p:sp>
        <p:nvSpPr>
          <p:cNvPr id="12" name="正方形/長方形 11"/>
          <p:cNvSpPr/>
          <p:nvPr/>
        </p:nvSpPr>
        <p:spPr>
          <a:xfrm>
            <a:off x="1281793" y="5530228"/>
            <a:ext cx="2036326" cy="9872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t>過去の株価</a:t>
            </a:r>
          </a:p>
        </p:txBody>
      </p:sp>
    </p:spTree>
    <p:extLst>
      <p:ext uri="{BB962C8B-B14F-4D97-AF65-F5344CB8AC3E}">
        <p14:creationId xmlns:p14="http://schemas.microsoft.com/office/powerpoint/2010/main" val="78221680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1647</Words>
  <Application>Microsoft Macintosh PowerPoint</Application>
  <PresentationFormat>ワイド画面</PresentationFormat>
  <Paragraphs>202</Paragraphs>
  <Slides>27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27</vt:i4>
      </vt:variant>
    </vt:vector>
  </HeadingPairs>
  <TitlesOfParts>
    <vt:vector size="33" baseType="lpstr">
      <vt:lpstr>ＭＳ Ｐゴシック</vt:lpstr>
      <vt:lpstr>游ゴシック</vt:lpstr>
      <vt:lpstr>游ゴシック Light</vt:lpstr>
      <vt:lpstr>Arial</vt:lpstr>
      <vt:lpstr>Cambria Math</vt:lpstr>
      <vt:lpstr>Office テーマ</vt:lpstr>
      <vt:lpstr>機械学習入門  経済学部 BX584</vt:lpstr>
      <vt:lpstr>PowerPoint プレゼンテーション</vt:lpstr>
      <vt:lpstr>機械学習の位置づけ 個別分野のデータを分析するための道具</vt:lpstr>
      <vt:lpstr>機械学習の概観</vt:lpstr>
      <vt:lpstr>教師あり学習</vt:lpstr>
      <vt:lpstr>教師あり学習の2種類</vt:lpstr>
      <vt:lpstr>例）計算機で手書き数字画像を分類</vt:lpstr>
      <vt:lpstr>分類（classification）</vt:lpstr>
      <vt:lpstr>回帰（regression）</vt:lpstr>
      <vt:lpstr>機械学習（計算機に学習させる）とは・・・</vt:lpstr>
      <vt:lpstr>機械学習ではない学習とは・・・</vt:lpstr>
      <vt:lpstr>機械学習とは</vt:lpstr>
      <vt:lpstr>もう少しテクニカルに言うと・・・</vt:lpstr>
      <vt:lpstr>関数を選ぶ範囲</vt:lpstr>
      <vt:lpstr>機械学習を実践する</vt:lpstr>
      <vt:lpstr>機械学習実践の流れ</vt:lpstr>
      <vt:lpstr>１．データの準備・前処理</vt:lpstr>
      <vt:lpstr>教師あり学習のためのデータの準備</vt:lpstr>
      <vt:lpstr>データの前処理</vt:lpstr>
      <vt:lpstr>２．機械学習の手法の選択</vt:lpstr>
      <vt:lpstr>提案：SVMから始める</vt:lpstr>
      <vt:lpstr>この授業での順番</vt:lpstr>
      <vt:lpstr>３．実際に計算機に学習させる</vt:lpstr>
      <vt:lpstr>教師あり学習に登場するふたつの関数</vt:lpstr>
      <vt:lpstr>４．評価</vt:lpstr>
      <vt:lpstr>５．新しいデータで予測</vt:lpstr>
      <vt:lpstr>機械学習実践の流れ</vt:lpstr>
    </vt:vector>
  </TitlesOfParts>
  <Manager/>
  <Company>Microsoft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経済学部 BX584</dc:title>
  <dc:subject/>
  <dc:creator>masada</dc:creator>
  <cp:keywords/>
  <dc:description/>
  <cp:lastModifiedBy>TOMONARI MASADA</cp:lastModifiedBy>
  <cp:revision>118</cp:revision>
  <dcterms:created xsi:type="dcterms:W3CDTF">2018-09-21T01:53:27Z</dcterms:created>
  <dcterms:modified xsi:type="dcterms:W3CDTF">2023-05-29T07:14:31Z</dcterms:modified>
  <cp:category/>
</cp:coreProperties>
</file>