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DE8688-F584-4796-8328-3836B022694F}" type="datetimeFigureOut">
              <a:rPr lang="sr-Latn-CS" smtClean="0"/>
              <a:pPr/>
              <a:t>28.9.2016.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734FD0D-37D2-4B13-9B6A-94266AB66D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500570"/>
            <a:ext cx="8305800" cy="1143000"/>
          </a:xfrm>
        </p:spPr>
        <p:txBody>
          <a:bodyPr/>
          <a:lstStyle/>
          <a:p>
            <a:r>
              <a:rPr lang="hr-HR" dirty="0" smtClean="0"/>
              <a:t>Tomislav Rešicki </a:t>
            </a:r>
          </a:p>
          <a:p>
            <a:r>
              <a:rPr lang="hr-HR" dirty="0" smtClean="0"/>
              <a:t>Fakultet elektrotehnike,računarstva i informacijskih tehnologija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Random Forest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 početku se uzimaju  n broj primjera,  k broj stabala, m zadanog parametra</a:t>
            </a:r>
          </a:p>
          <a:p>
            <a:r>
              <a:rPr lang="hr-HR" dirty="0" smtClean="0"/>
              <a:t>Konstrukcija se provodi tako da na svakom čvoru odaberemo m atributa i radimo najbolju podjelu na osnovu tih atributa</a:t>
            </a:r>
          </a:p>
          <a:p>
            <a:r>
              <a:rPr lang="hr-HR" dirty="0" smtClean="0"/>
              <a:t>Stablo tako doseže maksimalnu razinu</a:t>
            </a:r>
          </a:p>
          <a:p>
            <a:r>
              <a:rPr lang="hr-HR" dirty="0" smtClean="0"/>
              <a:t>Pogreška ovisi o kolinearnosti stabla i jakosti pojedinog stabla  u šumi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Konstrukcija stabla odlučivanja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1) Uzorkovanje T nezavisnih podskupova podataka za učenje</a:t>
            </a:r>
          </a:p>
          <a:p>
            <a:r>
              <a:rPr lang="hr-HR" dirty="0" smtClean="0"/>
              <a:t>2) Izrada maksimalno dubokog stabla (određivanje najbolje značajke)</a:t>
            </a:r>
          </a:p>
          <a:p>
            <a:r>
              <a:rPr lang="hr-HR" dirty="0" smtClean="0"/>
              <a:t>3) Testiranje podskupova stabla</a:t>
            </a:r>
          </a:p>
          <a:p>
            <a:r>
              <a:rPr lang="hr-HR" dirty="0" smtClean="0"/>
              <a:t>4) Prikupljanje glasova za nepoznati primjer  i određivanje razreda klasifikacije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Algoritam izrade slučajne šume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Velike mogućnosti u analizama podataka</a:t>
            </a:r>
          </a:p>
          <a:p>
            <a:r>
              <a:rPr lang="hr-HR" dirty="0" smtClean="0"/>
              <a:t>Svako je stablo naučeno  na nekom drugom podskupu pa može dati drugačije odluke</a:t>
            </a:r>
          </a:p>
          <a:p>
            <a:r>
              <a:rPr lang="hr-HR" dirty="0" smtClean="0"/>
              <a:t>Visoka točnost klasifikacije</a:t>
            </a:r>
          </a:p>
          <a:p>
            <a:r>
              <a:rPr lang="hr-HR" dirty="0" smtClean="0"/>
              <a:t>Efikasnost</a:t>
            </a:r>
          </a:p>
          <a:p>
            <a:r>
              <a:rPr lang="hr-HR" dirty="0" smtClean="0"/>
              <a:t>Jako dobra za velike baze podataka i podatke s nepoznatim vrijednostima</a:t>
            </a:r>
          </a:p>
          <a:p>
            <a:pPr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Prednosti slučajne šume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Zbog svog izgleda i učinkovitosti slučajna šuma nema prevelikih nedostaka</a:t>
            </a:r>
          </a:p>
          <a:p>
            <a:r>
              <a:rPr lang="hr-HR" dirty="0" smtClean="0"/>
              <a:t>Vremenska složenost</a:t>
            </a:r>
          </a:p>
          <a:p>
            <a:r>
              <a:rPr lang="hr-HR" dirty="0" smtClean="0"/>
              <a:t>Prostorna složenost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Nedostaci slučajne šume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 smtClean="0"/>
              <a:t>from sklearn.ensemble import RandomForestClassifier7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import </a:t>
            </a:r>
            <a:r>
              <a:rPr lang="en-US" dirty="0" err="1" smtClean="0"/>
              <a:t>genfromtxt</a:t>
            </a:r>
            <a:r>
              <a:rPr lang="en-US" dirty="0" smtClean="0"/>
              <a:t>, </a:t>
            </a:r>
            <a:r>
              <a:rPr lang="en-US" dirty="0" err="1" smtClean="0"/>
              <a:t>savetxt</a:t>
            </a:r>
            <a:endParaRPr lang="en-US" dirty="0" smtClean="0"/>
          </a:p>
          <a:p>
            <a:r>
              <a:rPr lang="hr-HR" dirty="0" smtClean="0"/>
              <a:t>def main():</a:t>
            </a:r>
          </a:p>
          <a:p>
            <a:r>
              <a:rPr lang="hr-HR" dirty="0" smtClean="0"/>
              <a:t>dataset = genfromtxt(open('Data/train.csv','r'), delimiter=',', dtype='f8')[1:]</a:t>
            </a:r>
          </a:p>
          <a:p>
            <a:r>
              <a:rPr lang="nb-NO" dirty="0" smtClean="0"/>
              <a:t>target = [x[0] for x in dataset]</a:t>
            </a:r>
          </a:p>
          <a:p>
            <a:r>
              <a:rPr lang="hr-HR" dirty="0" smtClean="0"/>
              <a:t>train = [x[1:] for x in dataset]</a:t>
            </a:r>
          </a:p>
          <a:p>
            <a:r>
              <a:rPr lang="hr-HR" dirty="0" smtClean="0"/>
              <a:t>test = genfromtxt(open('Data/test.csv','r'), delimiter=',', dtype='f8')[1:]</a:t>
            </a:r>
          </a:p>
          <a:p>
            <a:r>
              <a:rPr lang="hr-HR" dirty="0" smtClean="0"/>
              <a:t>rf = RandomForestClassifier(n_estimators=100)</a:t>
            </a:r>
          </a:p>
          <a:p>
            <a:r>
              <a:rPr lang="hr-HR" dirty="0" smtClean="0"/>
              <a:t>rf.fit(train, target)</a:t>
            </a:r>
          </a:p>
          <a:p>
            <a:r>
              <a:rPr lang="hr-HR" dirty="0" smtClean="0"/>
              <a:t>savetxt('Data/submission2.csv', rf.predict(test), delimiter=',', fmt='%f')</a:t>
            </a:r>
          </a:p>
          <a:p>
            <a:r>
              <a:rPr lang="hr-HR" dirty="0" smtClean="0"/>
              <a:t>if __name__=="__main__":</a:t>
            </a:r>
          </a:p>
          <a:p>
            <a:r>
              <a:rPr lang="hr-HR" dirty="0" smtClean="0"/>
              <a:t>main()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Kod za generiranje slučajnih šuma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Velike mogućnosti u raznim analizama podataka</a:t>
            </a:r>
          </a:p>
          <a:p>
            <a:r>
              <a:rPr lang="hr-HR" dirty="0" smtClean="0"/>
              <a:t>Algoritam koji je veoma koristan u raznim tvrtkama koje posjeduju velike baze podataka</a:t>
            </a:r>
          </a:p>
          <a:p>
            <a:r>
              <a:rPr lang="hr-HR" dirty="0" smtClean="0"/>
              <a:t>Kako bi se iskoristile sve mogućnosti potrebno je znanje u nekom od programskih jezika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3214686"/>
            <a:ext cx="7924800" cy="1371600"/>
          </a:xfrm>
        </p:spPr>
        <p:txBody>
          <a:bodyPr/>
          <a:lstStyle/>
          <a:p>
            <a:r>
              <a:rPr lang="hr-HR" dirty="0" smtClean="0"/>
              <a:t>Hvala na pažnji! </a:t>
            </a:r>
            <a:endParaRPr lang="hr-H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Primjenjuje se u medicini, ekonomiji, analizama podataka, otkrivanja znanja u bazama podataka i slično</a:t>
            </a:r>
          </a:p>
          <a:p>
            <a:r>
              <a:rPr lang="hr-HR" dirty="0" smtClean="0"/>
              <a:t>Rezultat su pravila, funkcije, odnosi, sustavi jednadžbi, distribucija vrijednosti...</a:t>
            </a:r>
          </a:p>
          <a:p>
            <a:r>
              <a:rPr lang="hr-HR" dirty="0" smtClean="0"/>
              <a:t>Rješavanje složenijih problema (velika količina podataka)</a:t>
            </a:r>
          </a:p>
          <a:p>
            <a:r>
              <a:rPr lang="hr-HR" dirty="0" smtClean="0"/>
              <a:t>Povezanost sa umjetnom inteligencijom i robotikom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Strojno učenje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Nadgledano učenje – za svaki ulaz imamo izlaz</a:t>
            </a:r>
          </a:p>
          <a:p>
            <a:r>
              <a:rPr lang="hr-HR" dirty="0" smtClean="0"/>
              <a:t>Pomoću njega rješavamo klasifikaciju i regresiju </a:t>
            </a:r>
          </a:p>
          <a:p>
            <a:r>
              <a:rPr lang="hr-HR" dirty="0" smtClean="0"/>
              <a:t>Klasifikacija ( primjeru pridružujemo klasu kojoj primjer pripada) </a:t>
            </a:r>
          </a:p>
          <a:p>
            <a:r>
              <a:rPr lang="hr-HR" dirty="0" smtClean="0"/>
              <a:t>Regresija (pridružujemo kontinuiranu vrijednost)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pojmovi u strojnom učenju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Naivni </a:t>
            </a:r>
            <a:r>
              <a:rPr lang="hr-HR" dirty="0" smtClean="0"/>
              <a:t>Bayes</a:t>
            </a:r>
          </a:p>
          <a:p>
            <a:r>
              <a:rPr lang="hr-HR" dirty="0" smtClean="0"/>
              <a:t>Štreber</a:t>
            </a:r>
          </a:p>
          <a:p>
            <a:r>
              <a:rPr lang="hr-HR" dirty="0" smtClean="0"/>
              <a:t>Stablo odlučivanja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Algoritmi strojnog učenja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Alternativni način prikazivanja i analize situacije odlučivanja</a:t>
            </a:r>
          </a:p>
          <a:p>
            <a:r>
              <a:rPr lang="hr-HR" dirty="0" smtClean="0"/>
              <a:t>Moćna  tehnika  modeliranja  za  klasifikacijske i predikcijske  probleme</a:t>
            </a:r>
          </a:p>
          <a:p>
            <a:r>
              <a:rPr lang="hr-HR" dirty="0" smtClean="0"/>
              <a:t>Temelje se na metodi podjele</a:t>
            </a:r>
          </a:p>
          <a:p>
            <a:r>
              <a:rPr lang="hr-HR" dirty="0" smtClean="0"/>
              <a:t>Koriste se za :  razvrstavanje  (klasifikaciju) , predviđanje,  procjenu vrijednosti,  grupiranje, opisivanje podataka i vizualizaciju </a:t>
            </a:r>
          </a:p>
          <a:p>
            <a:pPr>
              <a:buNone/>
            </a:pPr>
            <a:r>
              <a:rPr lang="hr-HR" dirty="0" smtClean="0"/>
              <a:t> 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Stablo odlučivanja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Čvorovi i grane</a:t>
            </a:r>
          </a:p>
          <a:p>
            <a:r>
              <a:rPr lang="hr-HR" dirty="0" smtClean="0"/>
              <a:t>Donošenje odluka “da” ili “ne”</a:t>
            </a:r>
          </a:p>
          <a:p>
            <a:r>
              <a:rPr lang="hr-HR" dirty="0" smtClean="0"/>
              <a:t>Dvije vrste čvorova : </a:t>
            </a:r>
          </a:p>
          <a:p>
            <a:pPr marL="514350" indent="-514350">
              <a:buAutoNum type="arabicParenR"/>
            </a:pPr>
            <a:r>
              <a:rPr lang="hr-HR" dirty="0" smtClean="0"/>
              <a:t>Krajnji čvor (završetak određene grane stabla)</a:t>
            </a:r>
          </a:p>
          <a:p>
            <a:pPr marL="514350" indent="-514350">
              <a:buAutoNum type="arabicParenR"/>
            </a:pPr>
            <a:r>
              <a:rPr lang="hr-HR" dirty="0" smtClean="0"/>
              <a:t>Čvor odluke (definira uvjet u obliku vrijednosti varijable iz koje izlaze grane koje zadovoljavaju vrijednosti atributa)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Stablo odlučivanja - struktura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Kompaktan  oblik </a:t>
            </a:r>
          </a:p>
          <a:p>
            <a:r>
              <a:rPr lang="hr-HR" dirty="0" smtClean="0"/>
              <a:t>Mali zahtjevi za računalne resurse</a:t>
            </a:r>
          </a:p>
          <a:p>
            <a:r>
              <a:rPr lang="hr-HR" dirty="0" smtClean="0"/>
              <a:t>Mogućnost korištenja svih tipova atributa</a:t>
            </a:r>
          </a:p>
          <a:p>
            <a:r>
              <a:rPr lang="hr-HR" dirty="0" smtClean="0"/>
              <a:t>Generiranje razumljivih metoda</a:t>
            </a:r>
          </a:p>
          <a:p>
            <a:r>
              <a:rPr lang="hr-HR" dirty="0" smtClean="0"/>
              <a:t>Održavanje važnosti pojedinih atributa za određeni problem</a:t>
            </a:r>
          </a:p>
          <a:p>
            <a:r>
              <a:rPr lang="hr-HR" dirty="0" smtClean="0"/>
              <a:t>Laka provjera pogrešaka</a:t>
            </a:r>
          </a:p>
          <a:p>
            <a:r>
              <a:rPr lang="hr-HR" dirty="0" smtClean="0"/>
              <a:t>Mogućnost raspodjele</a:t>
            </a:r>
          </a:p>
          <a:p>
            <a:pPr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Prednosti stabla odlučivanja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Algoritam koji se prvi puta pojavljuje 1995. godine a predložio ga je Tin Kam Ho</a:t>
            </a:r>
          </a:p>
          <a:p>
            <a:r>
              <a:rPr lang="hr-HR" dirty="0" smtClean="0"/>
              <a:t>Ideja je koristiti mnogo pojedinih slabijih stabala odluke</a:t>
            </a:r>
          </a:p>
          <a:p>
            <a:r>
              <a:rPr lang="hr-HR" dirty="0" smtClean="0"/>
              <a:t>Random forest je zapravo nadogradnja na stabla odluke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Random forest (slučajne šume)</a:t>
            </a:r>
            <a:endParaRPr lang="hr-HR" dirty="0"/>
          </a:p>
        </p:txBody>
      </p:sp>
      <p:pic>
        <p:nvPicPr>
          <p:cNvPr id="5" name="Picture 4" descr="Screensho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857628"/>
            <a:ext cx="5643602" cy="2517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Bitna stvar za trening podataka je izvor slučajnosti  ( nasumičan odabir podataka, značajki, podskupa)</a:t>
            </a:r>
          </a:p>
          <a:p>
            <a:r>
              <a:rPr lang="hr-HR" dirty="0" smtClean="0"/>
              <a:t>Izvori slučajnosti  rješavaju problem velike varijance pojedinih stabala</a:t>
            </a:r>
          </a:p>
          <a:p>
            <a:r>
              <a:rPr lang="hr-HR" dirty="0" smtClean="0"/>
              <a:t>Krajnja odluka  se dobija histogramom svakog stabla i odluka sa najvećim brojem ponavljanja je konačna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Slučajne šume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63</TotalTime>
  <Words>579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Random Forest </vt:lpstr>
      <vt:lpstr>Strojno učenje </vt:lpstr>
      <vt:lpstr>Osnovni pojmovi u strojnom učenju</vt:lpstr>
      <vt:lpstr>Algoritmi strojnog učenja</vt:lpstr>
      <vt:lpstr>Stablo odlučivanja</vt:lpstr>
      <vt:lpstr>Stablo odlučivanja - struktura</vt:lpstr>
      <vt:lpstr>Prednosti stabla odlučivanja</vt:lpstr>
      <vt:lpstr>Random forest (slučajne šume)</vt:lpstr>
      <vt:lpstr>Slučajne šume</vt:lpstr>
      <vt:lpstr>Konstrukcija stabla odlučivanja</vt:lpstr>
      <vt:lpstr>Algoritam izrade slučajne šume</vt:lpstr>
      <vt:lpstr>Prednosti slučajne šume</vt:lpstr>
      <vt:lpstr>Nedostaci slučajne šume</vt:lpstr>
      <vt:lpstr>Kod za generiranje slučajnih šuma</vt:lpstr>
      <vt:lpstr>Zaključak</vt:lpstr>
      <vt:lpstr>Hvala na pažnji!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Tomislav Rešicki</dc:creator>
  <cp:lastModifiedBy>Tomislav Rešicki</cp:lastModifiedBy>
  <cp:revision>9</cp:revision>
  <dcterms:created xsi:type="dcterms:W3CDTF">2016-09-20T21:26:48Z</dcterms:created>
  <dcterms:modified xsi:type="dcterms:W3CDTF">2016-09-28T06:37:44Z</dcterms:modified>
</cp:coreProperties>
</file>