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6" r:id="rId7"/>
    <p:sldId id="265" r:id="rId8"/>
  </p:sldIdLst>
  <p:sldSz cx="9144000" cy="5143500" type="screen16x9"/>
  <p:notesSz cx="6858000" cy="9144000"/>
  <p:embeddedFontLs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Maven Pr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9">
          <p15:clr>
            <a:srgbClr val="A4A3A4"/>
          </p15:clr>
        </p15:guide>
        <p15:guide id="2" pos="2835">
          <p15:clr>
            <a:srgbClr val="A4A3A4"/>
          </p15:clr>
        </p15:guide>
        <p15:guide id="3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48" y="96"/>
      </p:cViewPr>
      <p:guideLst>
        <p:guide orient="horz" pos="599"/>
        <p:guide pos="2835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48235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2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bf085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c7bf085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7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c7bf085a7_1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6c7bf085a7_1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8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bf085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c7bf085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0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41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bf085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c7bf085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82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7bf085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6c7bf085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dirty="0"/>
              <a:t>RSA algorithm</a:t>
            </a:r>
            <a:endParaRPr sz="60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 傅文宗 施宗佑 莊淳方 王承隆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60000" y="360850"/>
            <a:ext cx="7030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rgbClr val="FFFFFF"/>
                </a:solidFill>
              </a:rPr>
              <a:t>RSA演算法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60000" y="1287925"/>
            <a:ext cx="77721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 dirty="0">
                <a:solidFill>
                  <a:srgbClr val="FFFFFF"/>
                </a:solidFill>
              </a:rPr>
              <a:t>選擇兩個大質數 p, q, 讓 N = p*q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 dirty="0">
                <a:solidFill>
                  <a:schemeClr val="lt1"/>
                </a:solidFill>
              </a:rPr>
              <a:t>計算 Φ</a:t>
            </a:r>
            <a:r>
              <a:rPr lang="zh-TW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(N) 並</a:t>
            </a:r>
            <a:r>
              <a:rPr lang="zh-TW" sz="2000" dirty="0">
                <a:solidFill>
                  <a:schemeClr val="lt1"/>
                </a:solidFill>
              </a:rPr>
              <a:t>選一與 Φ(N) 互質數 </a:t>
            </a:r>
            <a:r>
              <a:rPr lang="zh-TW" sz="2000" dirty="0">
                <a:solidFill>
                  <a:srgbClr val="9FC5E8"/>
                </a:solidFill>
              </a:rPr>
              <a:t>e</a:t>
            </a:r>
            <a:r>
              <a:rPr lang="zh-TW" sz="2000" dirty="0">
                <a:solidFill>
                  <a:schemeClr val="lt1"/>
                </a:solidFill>
              </a:rPr>
              <a:t>, Φ</a:t>
            </a:r>
            <a:r>
              <a:rPr lang="zh-TW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(N) = (p-1)(q-1)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sz="2000" b="1" dirty="0">
                <a:solidFill>
                  <a:srgbClr val="9FC5E8"/>
                </a:solidFill>
              </a:rPr>
              <a:t>(e, N)</a:t>
            </a:r>
            <a:r>
              <a:rPr lang="zh-TW" sz="2000" dirty="0">
                <a:solidFill>
                  <a:srgbClr val="FFFFFF"/>
                </a:solidFill>
              </a:rPr>
              <a:t> 作為 </a:t>
            </a:r>
            <a:r>
              <a:rPr lang="zh-TW" sz="2000" b="1" dirty="0">
                <a:solidFill>
                  <a:srgbClr val="9FC5E8"/>
                </a:solidFill>
              </a:rPr>
              <a:t>公開金鑰</a:t>
            </a:r>
            <a:r>
              <a:rPr lang="zh-TW" sz="2000" dirty="0">
                <a:solidFill>
                  <a:srgbClr val="FFFFFF"/>
                </a:solidFill>
              </a:rPr>
              <a:t> , 並且 e =</a:t>
            </a:r>
            <a:endParaRPr sz="2000" dirty="0">
              <a:solidFill>
                <a:srgbClr val="FFFFFF"/>
              </a:solidFill>
            </a:endParaRPr>
          </a:p>
          <a:p>
            <a:pPr lvl="0" indent="-355600">
              <a:lnSpc>
                <a:spcPct val="100000"/>
              </a:lnSpc>
              <a:buClr>
                <a:srgbClr val="FFFFFF"/>
              </a:buClr>
              <a:buSzPts val="2000"/>
              <a:buAutoNum type="arabicPeriod"/>
            </a:pPr>
            <a:r>
              <a:rPr lang="zh-TW" sz="2000" dirty="0">
                <a:solidFill>
                  <a:srgbClr val="FFFFFF"/>
                </a:solidFill>
              </a:rPr>
              <a:t>生成 </a:t>
            </a:r>
            <a:r>
              <a:rPr lang="zh-TW" sz="2000" b="1" dirty="0">
                <a:solidFill>
                  <a:srgbClr val="B6D7A8"/>
                </a:solidFill>
              </a:rPr>
              <a:t>解密私鑰</a:t>
            </a:r>
            <a:r>
              <a:rPr lang="zh-TW" sz="2000" dirty="0">
                <a:solidFill>
                  <a:srgbClr val="FFFFFF"/>
                </a:solidFill>
              </a:rPr>
              <a:t> </a:t>
            </a:r>
            <a:r>
              <a:rPr lang="zh-TW" sz="2000" dirty="0">
                <a:solidFill>
                  <a:srgbClr val="B6D7A8"/>
                </a:solidFill>
              </a:rPr>
              <a:t>d</a:t>
            </a:r>
            <a:r>
              <a:rPr lang="zh-TW" sz="2000" dirty="0">
                <a:solidFill>
                  <a:srgbClr val="FFFFFF"/>
                </a:solidFill>
              </a:rPr>
              <a:t>, ed (mod </a:t>
            </a:r>
            <a:r>
              <a:rPr lang="zh-TW" altLang="zh-TW" sz="2000" dirty="0">
                <a:solidFill>
                  <a:schemeClr val="lt1"/>
                </a:solidFill>
              </a:rPr>
              <a:t>Φ</a:t>
            </a:r>
            <a:r>
              <a:rPr lang="zh-TW" altLang="zh-TW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zh-TW" altLang="zh-TW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sz="2000" dirty="0" smtClean="0">
                <a:solidFill>
                  <a:srgbClr val="FFFFFF"/>
                </a:solidFill>
              </a:rPr>
              <a:t>) </a:t>
            </a:r>
            <a:r>
              <a:rPr lang="zh-TW" sz="2000" dirty="0">
                <a:solidFill>
                  <a:srgbClr val="FFFFFF"/>
                </a:solidFill>
              </a:rPr>
              <a:t>= 1, 意同 </a:t>
            </a:r>
            <a:r>
              <a:rPr lang="zh-TW" sz="2000" dirty="0">
                <a:solidFill>
                  <a:schemeClr val="lt1"/>
                </a:solidFill>
              </a:rPr>
              <a:t>d 為 e 的模反元素 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</a:rPr>
              <a:t>使其 訊息 M 經過計算 M</a:t>
            </a:r>
            <a:r>
              <a:rPr lang="zh-TW" sz="2000" baseline="30000" dirty="0">
                <a:solidFill>
                  <a:srgbClr val="B6D7A8"/>
                </a:solidFill>
              </a:rPr>
              <a:t>e</a:t>
            </a:r>
            <a:r>
              <a:rPr lang="zh-TW" sz="2000" dirty="0">
                <a:solidFill>
                  <a:schemeClr val="lt1"/>
                </a:solidFill>
              </a:rPr>
              <a:t> mod N = C , 會獲得 密文 C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</a:rPr>
              <a:t>由於 RSA 就是透過 模反元素 的特性使 C</a:t>
            </a:r>
            <a:r>
              <a:rPr lang="zh-TW" sz="2000" baseline="30000" dirty="0">
                <a:solidFill>
                  <a:srgbClr val="9FC5E8"/>
                </a:solidFill>
              </a:rPr>
              <a:t>d</a:t>
            </a:r>
            <a:r>
              <a:rPr lang="zh-TW" sz="2000" dirty="0">
                <a:solidFill>
                  <a:schemeClr val="lt1"/>
                </a:solidFill>
              </a:rPr>
              <a:t> mod N = M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4366125" y="2495550"/>
            <a:ext cx="1881300" cy="563400"/>
          </a:xfrm>
          <a:prstGeom prst="bracePair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1 &lt; e &lt; </a:t>
            </a:r>
            <a:r>
              <a:rPr lang="zh-TW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Φ</a:t>
            </a:r>
            <a:r>
              <a:rPr lang="zh-TW" sz="1800">
                <a:solidFill>
                  <a:srgbClr val="FFFFFF"/>
                </a:solidFill>
              </a:rPr>
              <a:t>(N)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與 N, </a:t>
            </a:r>
            <a:r>
              <a:rPr lang="zh-TW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Φ</a:t>
            </a:r>
            <a:r>
              <a:rPr lang="zh-TW" sz="1800">
                <a:solidFill>
                  <a:srgbClr val="FFFFFF"/>
                </a:solidFill>
              </a:rPr>
              <a:t>(N)互質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3327075" y="3409475"/>
            <a:ext cx="22419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zh-TW" sz="2000" baseline="30000" dirty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zh-TW" sz="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 N = C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212731" y="1067982"/>
            <a:ext cx="30075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a+sb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altLang="zh-TW" sz="3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 N = C</a:t>
            </a:r>
            <a:endParaRPr lang="en-US" altLang="zh-TW" sz="3000" dirty="0"/>
          </a:p>
        </p:txBody>
      </p:sp>
      <p:sp>
        <p:nvSpPr>
          <p:cNvPr id="3" name="矩形 2"/>
          <p:cNvSpPr/>
          <p:nvPr/>
        </p:nvSpPr>
        <p:spPr>
          <a:xfrm>
            <a:off x="212731" y="1621980"/>
            <a:ext cx="29274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altLang="zh-TW" sz="3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≡M (mod N)</a:t>
            </a:r>
            <a:endParaRPr lang="en-US" altLang="zh-TW" sz="3000" dirty="0"/>
          </a:p>
        </p:txBody>
      </p:sp>
      <p:sp>
        <p:nvSpPr>
          <p:cNvPr id="4" name="矩形 3"/>
          <p:cNvSpPr/>
          <p:nvPr/>
        </p:nvSpPr>
        <p:spPr>
          <a:xfrm>
            <a:off x="4334558" y="1054703"/>
            <a:ext cx="37257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≡M ≡C</a:t>
            </a:r>
            <a:r>
              <a:rPr lang="en-US" altLang="zh-TW" sz="3000" baseline="-25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(mod N)</a:t>
            </a:r>
            <a:endParaRPr lang="en-US" altLang="zh-TW" sz="3000" dirty="0"/>
          </a:p>
        </p:txBody>
      </p:sp>
      <p:sp>
        <p:nvSpPr>
          <p:cNvPr id="5" name="矩形 4"/>
          <p:cNvSpPr/>
          <p:nvPr/>
        </p:nvSpPr>
        <p:spPr>
          <a:xfrm>
            <a:off x="212731" y="2175978"/>
            <a:ext cx="42370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((C</a:t>
            </a:r>
            <a:r>
              <a:rPr lang="en-US" altLang="zh-TW" sz="3000" baseline="-25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 N)</a:t>
            </a:r>
            <a:r>
              <a:rPr lang="en-US" altLang="zh-TW" sz="3000" baseline="30000" dirty="0" err="1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-US" altLang="zh-TW" sz="3000" dirty="0" err="1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N)</a:t>
            </a:r>
            <a:endParaRPr lang="en-US" altLang="zh-TW" sz="3000" dirty="0"/>
          </a:p>
        </p:txBody>
      </p:sp>
      <p:sp>
        <p:nvSpPr>
          <p:cNvPr id="6" name="矩形 5"/>
          <p:cNvSpPr/>
          <p:nvPr/>
        </p:nvSpPr>
        <p:spPr>
          <a:xfrm>
            <a:off x="4895609" y="2232089"/>
            <a:ext cx="26035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(C</a:t>
            </a:r>
            <a:r>
              <a:rPr lang="en-US" altLang="zh-TW" sz="3000" baseline="-25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US" altLang="zh-TW" sz="3000" baseline="-25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 N)</a:t>
            </a:r>
            <a:endParaRPr lang="en-US" altLang="zh-TW" sz="3000" dirty="0"/>
          </a:p>
        </p:txBody>
      </p:sp>
      <p:sp>
        <p:nvSpPr>
          <p:cNvPr id="7" name="矩形 6"/>
          <p:cNvSpPr/>
          <p:nvPr/>
        </p:nvSpPr>
        <p:spPr>
          <a:xfrm>
            <a:off x="3032759" y="3799475"/>
            <a:ext cx="25795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altLang="zh-TW" sz="3000" baseline="30000" dirty="0" smtClean="0">
                <a:solidFill>
                  <a:srgbClr val="B6D7A8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 N = C</a:t>
            </a:r>
            <a:endParaRPr lang="en-US" altLang="zh-TW" sz="3000" dirty="0"/>
          </a:p>
        </p:txBody>
      </p:sp>
      <p:sp>
        <p:nvSpPr>
          <p:cNvPr id="8" name="矩形 7"/>
          <p:cNvSpPr/>
          <p:nvPr/>
        </p:nvSpPr>
        <p:spPr>
          <a:xfrm>
            <a:off x="4223444" y="2124202"/>
            <a:ext cx="4491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0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lang="en-US" altLang="zh-TW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05E-6 L -0.28715 -0.447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2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46914E-7 L -0.00052 0.109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9753E-6 L 0.45174 -0.111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87" y="-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97531E-6 L -0.00104 0.1092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879 -0.1071 L -1.11111E-6 -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48" y="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285 -0.01018 L 2.22222E-6 -4.3209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42" y="4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22 -0.00926 L -1.94444E-6 -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0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-0.30463 L 5.55556E-7 -3.95062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521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290" grpId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7" grpId="2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0" y="2139774"/>
            <a:ext cx="9144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sz="4800" dirty="0" smtClean="0">
                <a:solidFill>
                  <a:srgbClr val="FFFFFF"/>
                </a:solidFill>
              </a:rPr>
              <a:t>所以可以拿</a:t>
            </a:r>
            <a:r>
              <a:rPr lang="zh-TW" altLang="en-US" sz="4800" dirty="0">
                <a:solidFill>
                  <a:srgbClr val="FFFFFF"/>
                </a:solidFill>
              </a:rPr>
              <a:t>來</a:t>
            </a:r>
            <a:r>
              <a:rPr lang="zh-TW" altLang="en-US" sz="4800" dirty="0" smtClean="0">
                <a:solidFill>
                  <a:srgbClr val="FFFFFF"/>
                </a:solidFill>
              </a:rPr>
              <a:t>做甚麼呢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60000" y="1395991"/>
            <a:ext cx="77721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altLang="en-US" sz="2000" dirty="0" smtClean="0">
                <a:solidFill>
                  <a:schemeClr val="lt1"/>
                </a:solidFill>
              </a:rPr>
              <a:t>加密單一訊息</a:t>
            </a:r>
            <a:r>
              <a:rPr lang="en-US" altLang="zh-TW" sz="2000" dirty="0" smtClean="0">
                <a:solidFill>
                  <a:schemeClr val="lt1"/>
                </a:solidFill>
              </a:rPr>
              <a:t>?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altLang="en-US" sz="2000" dirty="0" smtClean="0">
                <a:solidFill>
                  <a:srgbClr val="FFFFFF"/>
                </a:solidFill>
              </a:rPr>
              <a:t>加密多個</a:t>
            </a:r>
            <a:r>
              <a:rPr lang="zh-TW" altLang="en-US" sz="2000" b="1" dirty="0" smtClean="0">
                <a:solidFill>
                  <a:srgbClr val="FFFFFF"/>
                </a:solidFill>
              </a:rPr>
              <a:t>字元</a:t>
            </a:r>
            <a:r>
              <a:rPr lang="en-US" altLang="zh-TW" sz="2000" dirty="0">
                <a:solidFill>
                  <a:srgbClr val="FFFFFF"/>
                </a:solidFill>
              </a:rPr>
              <a:t> </a:t>
            </a:r>
            <a:r>
              <a:rPr lang="en-US" altLang="zh-TW" sz="2000" dirty="0" smtClean="0">
                <a:solidFill>
                  <a:srgbClr val="FFFFFF"/>
                </a:solidFill>
              </a:rPr>
              <a:t>(</a:t>
            </a:r>
            <a:r>
              <a:rPr lang="zh-TW" altLang="en-US" sz="2000" dirty="0" smtClean="0">
                <a:solidFill>
                  <a:srgbClr val="FFFFFF"/>
                </a:solidFill>
              </a:rPr>
              <a:t>俗稱 字串</a:t>
            </a:r>
            <a:r>
              <a:rPr lang="en-US" altLang="zh-TW" sz="2000" dirty="0" smtClean="0">
                <a:solidFill>
                  <a:srgbClr val="FFFFFF"/>
                </a:solidFill>
              </a:rPr>
              <a:t>)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zh-TW" altLang="en-US" sz="2000" dirty="0" smtClean="0">
                <a:solidFill>
                  <a:srgbClr val="FFFFFF"/>
                </a:solidFill>
              </a:rPr>
              <a:t>加密整份文</a:t>
            </a:r>
            <a:r>
              <a:rPr lang="zh-TW" altLang="en-US" sz="2000" dirty="0">
                <a:solidFill>
                  <a:srgbClr val="FFFFFF"/>
                </a:solidFill>
              </a:rPr>
              <a:t>件</a:t>
            </a:r>
            <a:endParaRPr lang="en-US" altLang="zh-TW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5802E-6 L -0.1724 -0.320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-160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800" fill="hold"/>
                                        <p:tgtEl>
                                          <p:spTgt spid="28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  <p:bldP spid="283" grpId="1"/>
      <p:bldP spid="28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809736" y="1752031"/>
            <a:ext cx="5764868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6000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br>
              <a:rPr lang="en-US" altLang="zh-TW" sz="6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zh-TW" altLang="zh-TW" sz="6000" dirty="0" smtClean="0">
                <a:solidFill>
                  <a:schemeClr val="bg2">
                    <a:lumMod val="50000"/>
                  </a:schemeClr>
                </a:solidFill>
              </a:rPr>
              <a:t>RSA</a:t>
            </a:r>
            <a:r>
              <a:rPr lang="en-US" altLang="zh-TW" sz="6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zh-TW" sz="6000" dirty="0" smtClean="0">
                <a:solidFill>
                  <a:schemeClr val="bg2">
                    <a:lumMod val="50000"/>
                  </a:schemeClr>
                </a:solidFill>
              </a:rPr>
              <a:t>algorithm</a:t>
            </a:r>
            <a:endParaRPr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1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60000" y="360850"/>
            <a:ext cx="7030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sz="3200" dirty="0" smtClean="0">
                <a:solidFill>
                  <a:srgbClr val="FFFFFF"/>
                </a:solidFill>
              </a:rPr>
              <a:t>分工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60000" y="1337073"/>
            <a:ext cx="8384989" cy="3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lnSpc>
                <a:spcPct val="150000"/>
              </a:lnSpc>
              <a:buClr>
                <a:srgbClr val="FFFFFF"/>
              </a:buClr>
              <a:buSzPts val="2000"/>
              <a:buNone/>
            </a:pPr>
            <a:r>
              <a:rPr lang="zh-TW" altLang="en-US" sz="3600" b="1" dirty="0">
                <a:solidFill>
                  <a:schemeClr val="lt1"/>
                </a:solidFill>
              </a:rPr>
              <a:t>莊淳</a:t>
            </a:r>
            <a:r>
              <a:rPr lang="zh-TW" altLang="en-US" sz="3600" b="1" dirty="0" smtClean="0">
                <a:solidFill>
                  <a:schemeClr val="lt1"/>
                </a:solidFill>
              </a:rPr>
              <a:t>方</a:t>
            </a:r>
            <a:r>
              <a:rPr lang="zh-TW" altLang="en-US" sz="2000" dirty="0" smtClean="0">
                <a:solidFill>
                  <a:schemeClr val="lt1"/>
                </a:solidFill>
              </a:rPr>
              <a:t> 文件系統開發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軟體技術</a:t>
            </a:r>
            <a:r>
              <a:rPr lang="zh-TW" altLang="en-US" sz="2000" dirty="0" smtClean="0">
                <a:solidFill>
                  <a:schemeClr val="lt1"/>
                </a:solidFill>
              </a:rPr>
              <a:t>支持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系統記憶</a:t>
            </a:r>
            <a:r>
              <a:rPr lang="zh-TW" altLang="en-US" sz="2000" dirty="0" smtClean="0">
                <a:solidFill>
                  <a:schemeClr val="lt1"/>
                </a:solidFill>
              </a:rPr>
              <a:t>單元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 smtClean="0">
                <a:solidFill>
                  <a:schemeClr val="lt1"/>
                </a:solidFill>
              </a:rPr>
              <a:t>重要設備運送</a:t>
            </a:r>
            <a:endParaRPr lang="en-US" altLang="zh-TW" sz="2000" dirty="0" smtClean="0">
              <a:solidFill>
                <a:schemeClr val="lt1"/>
              </a:solidFill>
            </a:endParaRPr>
          </a:p>
          <a:p>
            <a:pPr marL="101600" lvl="0" indent="0">
              <a:lnSpc>
                <a:spcPct val="150000"/>
              </a:lnSpc>
              <a:buClr>
                <a:srgbClr val="FFFFFF"/>
              </a:buClr>
              <a:buSzPts val="2000"/>
              <a:buNone/>
            </a:pPr>
            <a:r>
              <a:rPr lang="zh-TW" altLang="en-US" sz="3600" b="1" dirty="0" smtClean="0">
                <a:solidFill>
                  <a:schemeClr val="lt1"/>
                </a:solidFill>
              </a:rPr>
              <a:t>王承隆</a:t>
            </a:r>
            <a:r>
              <a:rPr lang="zh-TW" altLang="en-US" sz="2000" dirty="0" smtClean="0">
                <a:solidFill>
                  <a:schemeClr val="lt1"/>
                </a:solidFill>
              </a:rPr>
              <a:t> 文件系統開發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硬體技術</a:t>
            </a:r>
            <a:r>
              <a:rPr lang="zh-TW" altLang="en-US" sz="2000" dirty="0" smtClean="0">
                <a:solidFill>
                  <a:schemeClr val="lt1"/>
                </a:solidFill>
              </a:rPr>
              <a:t>支持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運算資源提供</a:t>
            </a:r>
            <a:r>
              <a:rPr lang="zh-TW" altLang="en-US" sz="2000" dirty="0" smtClean="0">
                <a:solidFill>
                  <a:schemeClr val="lt1"/>
                </a:solidFill>
              </a:rPr>
              <a:t>者</a:t>
            </a:r>
            <a:endParaRPr lang="en-US" altLang="zh-TW" sz="2000" dirty="0" smtClean="0">
              <a:solidFill>
                <a:schemeClr val="lt1"/>
              </a:solidFill>
            </a:endParaRPr>
          </a:p>
          <a:p>
            <a:pPr marL="101600" lvl="0" indent="0">
              <a:lnSpc>
                <a:spcPct val="150000"/>
              </a:lnSpc>
              <a:buClr>
                <a:srgbClr val="FFFFFF"/>
              </a:buClr>
              <a:buSzPts val="2000"/>
              <a:buNone/>
            </a:pPr>
            <a:r>
              <a:rPr lang="zh-TW" altLang="en-US" sz="3600" b="1" dirty="0" smtClean="0">
                <a:solidFill>
                  <a:schemeClr val="lt1"/>
                </a:solidFill>
              </a:rPr>
              <a:t>施宗佑</a:t>
            </a:r>
            <a:r>
              <a:rPr lang="zh-TW" altLang="en-US" sz="2000" dirty="0" smtClean="0">
                <a:solidFill>
                  <a:schemeClr val="lt1"/>
                </a:solidFill>
              </a:rPr>
              <a:t> 函數生產器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 smtClean="0">
                <a:solidFill>
                  <a:schemeClr val="lt1"/>
                </a:solidFill>
              </a:rPr>
              <a:t>系統輔導開發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技術</a:t>
            </a:r>
            <a:r>
              <a:rPr lang="zh-TW" altLang="en-US" sz="2000" dirty="0" smtClean="0">
                <a:solidFill>
                  <a:schemeClr val="lt1"/>
                </a:solidFill>
              </a:rPr>
              <a:t>討論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人體</a:t>
            </a:r>
            <a:r>
              <a:rPr lang="zh-TW" altLang="en-US" sz="2000" dirty="0" smtClean="0">
                <a:solidFill>
                  <a:schemeClr val="lt1"/>
                </a:solidFill>
              </a:rPr>
              <a:t>計算機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 smtClean="0">
                <a:solidFill>
                  <a:schemeClr val="lt1"/>
                </a:solidFill>
              </a:rPr>
              <a:t>文件生成器</a:t>
            </a:r>
            <a:endParaRPr lang="en-US" sz="2000" dirty="0">
              <a:solidFill>
                <a:schemeClr val="lt1"/>
              </a:solidFill>
            </a:endParaRPr>
          </a:p>
          <a:p>
            <a:pPr marL="101600" lvl="0" indent="0">
              <a:lnSpc>
                <a:spcPct val="150000"/>
              </a:lnSpc>
              <a:buClr>
                <a:srgbClr val="FFFFFF"/>
              </a:buClr>
              <a:buSzPts val="2000"/>
              <a:buNone/>
            </a:pPr>
            <a:r>
              <a:rPr lang="zh-TW" altLang="en-US" sz="3600" b="1" dirty="0" smtClean="0">
                <a:solidFill>
                  <a:schemeClr val="lt1"/>
                </a:solidFill>
              </a:rPr>
              <a:t>傅文宗</a:t>
            </a:r>
            <a:r>
              <a:rPr lang="zh-TW" altLang="en-US" sz="2000" dirty="0" smtClean="0">
                <a:solidFill>
                  <a:schemeClr val="lt1"/>
                </a:solidFill>
              </a:rPr>
              <a:t> 函數翻譯機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 smtClean="0">
                <a:solidFill>
                  <a:schemeClr val="lt1"/>
                </a:solidFill>
              </a:rPr>
              <a:t>演算</a:t>
            </a:r>
            <a:r>
              <a:rPr lang="zh-TW" altLang="en-US" sz="2000" dirty="0">
                <a:solidFill>
                  <a:schemeClr val="lt1"/>
                </a:solidFill>
              </a:rPr>
              <a:t>法</a:t>
            </a:r>
            <a:r>
              <a:rPr lang="zh-TW" altLang="en-US" sz="2000" dirty="0" smtClean="0">
                <a:solidFill>
                  <a:schemeClr val="lt1"/>
                </a:solidFill>
              </a:rPr>
              <a:t>開發</a:t>
            </a:r>
            <a:r>
              <a:rPr lang="en-US" altLang="zh-TW" sz="2000" dirty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技術討論</a:t>
            </a:r>
            <a:r>
              <a:rPr lang="en-US" altLang="zh-TW" sz="2000" dirty="0" smtClean="0">
                <a:solidFill>
                  <a:schemeClr val="lt1"/>
                </a:solidFill>
              </a:rPr>
              <a:t>/</a:t>
            </a:r>
            <a:r>
              <a:rPr lang="zh-TW" altLang="en-US" sz="2000" dirty="0" smtClean="0">
                <a:solidFill>
                  <a:schemeClr val="lt1"/>
                </a:solidFill>
              </a:rPr>
              <a:t>程式重構支援</a:t>
            </a:r>
            <a:r>
              <a:rPr lang="en-US" altLang="zh-TW" sz="2000" dirty="0">
                <a:solidFill>
                  <a:schemeClr val="lt1"/>
                </a:solidFill>
              </a:rPr>
              <a:t>/</a:t>
            </a:r>
            <a:r>
              <a:rPr lang="zh-TW" altLang="en-US" sz="2000" dirty="0">
                <a:solidFill>
                  <a:schemeClr val="lt1"/>
                </a:solidFill>
              </a:rPr>
              <a:t>文件生成器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0" y="1978429"/>
            <a:ext cx="9144000" cy="76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sz="4800" dirty="0">
                <a:solidFill>
                  <a:srgbClr val="FFFFFF"/>
                </a:solidFill>
              </a:rPr>
              <a:t>結語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271</Words>
  <Application>Microsoft Office PowerPoint</Application>
  <PresentationFormat>如螢幕大小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Nunito</vt:lpstr>
      <vt:lpstr>Arial</vt:lpstr>
      <vt:lpstr>Maven Pro</vt:lpstr>
      <vt:lpstr>Momentum</vt:lpstr>
      <vt:lpstr>RSA algorithm</vt:lpstr>
      <vt:lpstr>RSA演算法</vt:lpstr>
      <vt:lpstr>PowerPoint 簡報</vt:lpstr>
      <vt:lpstr>所以可以拿來做甚麼呢</vt:lpstr>
      <vt:lpstr>DEMO RSA algorithm</vt:lpstr>
      <vt:lpstr>分工</vt:lpstr>
      <vt:lpstr>結語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algorithm</dc:title>
  <dc:creator>user</dc:creator>
  <cp:lastModifiedBy>user</cp:lastModifiedBy>
  <cp:revision>19</cp:revision>
  <dcterms:modified xsi:type="dcterms:W3CDTF">2019-12-30T05:22:19Z</dcterms:modified>
</cp:coreProperties>
</file>