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64" r:id="rId4"/>
    <p:sldId id="257" r:id="rId5"/>
    <p:sldId id="259" r:id="rId6"/>
    <p:sldId id="276" r:id="rId7"/>
    <p:sldId id="277" r:id="rId8"/>
    <p:sldId id="278" r:id="rId9"/>
    <p:sldId id="279" r:id="rId10"/>
    <p:sldId id="260" r:id="rId11"/>
    <p:sldId id="261" r:id="rId12"/>
    <p:sldId id="274" r:id="rId13"/>
    <p:sldId id="280" r:id="rId14"/>
    <p:sldId id="281" r:id="rId15"/>
    <p:sldId id="269" r:id="rId1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EE7"/>
    <a:srgbClr val="E7E1DB"/>
    <a:srgbClr val="DFDAD4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8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20.27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57 49 24474,'-1'0'0,"1"-1"0,-1 0 0,0 1 0,1 0 0,-1-1 0,0 0 0,-1 1 0,1 0 0,0-1 0,-1 0 0,1 1 0,-1 0 0,0-1 0,0 1 0,1 0 0,-2 0 0,1 0 0,0 0 0,0 0 0,0 1 0,-1-1 0,1 1 0,0 0 0,0-1 0,0 1 0,0 0 0,0 1 0,0-1 0,1 0 0,0 1 0,-1 0 0,1 0 0,0 0 0,0 0 0,0 0 0,1 0 0,0 0 0,-1 0 0,2 0 0,-1 0 0,0 0 0,1 1 0,0-1 0,0 1 0,0-1 0,1 0 0,0 0 0,0 0 0,0 0 0,0 0 0,0 0 0,1 0 0,0 0 0,0-1 0,0 0 0,0 1 0,0 0 0,1-1 0,-1 0 0,0 0 0,1 0 0,-1 0 0,0 0 0,1-1 0,-1 1 0,0 0 0,0-1 0,0 0 0,1 1 0,-2-1 0,1 0 0,0 1 0,-1-1 0,1 0 0,-1 0 0,0 0 0,0 0 0,0 0 0,0 0 0,-1 0 0,1 0 0,-1 0 0,0 0 0,1 0 0,-2 0 0,1 0 0,0 0 0,-1 0 0,1 0 0,-1 1 0,1-1 0,-1 0 0,0 0 0,0-1 0,0 1 0,0-1 0,0 0 0,0 1 0,0-2 0,0 2 0,1-2 0,-1 1 0,1 0 0,-1-1 0,0 0 0,0 0 0,1 0 0,0 0 0,-1 0 0,0 0 0,1-1 0,0 1 0,-1-1 0,0 0 0,1 0 0,0 0 0,-1 0 0,0-1 0,0 1 0,0 0 0,0-1 0,0 1 0,0-1 0,0 1 0,0-1 0,0 1 0,-1 0 0,0-1 0,1 1 0,-1 0 0,0-1 0,0 2 0,0-2 0,-1 2 0,1-1 0,-1 1 0,1-1 0,-1 1 0,0 0 0,0 1 0,0-1 0,0 1 0,0 0 0,0 0 0,0 1 0,0-1 0,0 1 0,0 0 0,0 0 0,-1 0 0,1 1 0,0-1 0,0 2 0,0-2 0,1 2 0,-1-1 0,0 0 0,0 1 0,1 0 0,0 0 0,-1 0 0,1 0 0,0 0 0,0 0 0,0 0 0,1 0 0,-1 0 0,1 0 0,-1 0 0,1-1 0,0 1 0,0 0 0,0-1 0,0 1 0,0 0 0,0-1 0,0 0 0,1 1 0,-1-2 0,1 1 0,-1 0 0,0 0 0,0 0 0,1-1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28.891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 94 24560,'343'0'0,"-530"-93"0,66 113 0,86 53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33.240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5 1 24575,'0'2'0,"-2"1"0,-1-3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42.184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22 7 24543,'21'51'0,"-64"-14"0,99-41 0,-34 55 0,-9-105 0,42 49 0,-102-24 0,60-25 0,-55 90 0,-6-65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49.702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1 0 24575,'0'8'0,"0"0"0,1-1 0,-1 1 0,1 0 0,1-1 0,0 1 0,0-1 0,0 0 0,1 1 0,0-1 0,0 0 0,1-1 0,0 1 0,0-1 0,1 1 0,0-1 0,0-1 0,9 10 0,-9-10 0,-1 0 0,0 0 0,0 1 0,3 6 0,-4-8 0,0 1 0,-1-1 0,2 0 0,-1 0 0,0 0 0,6 5 0,-9-9 0,0 0 0,1 0 0,-1 0 0,0 0 0,1 0 0,-1 0 0,0 0 0,1-1 0,-1 1 0,0 0 0,0 0 0,1 0 0,-1 0 0,0 0 0,0 0 0,1-1 0,-1 1 0,0 0 0,0 0 0,1 0 0,-1-1 0,0 1 0,0 0 0,0 0 0,1-1 0,-1 1 0,0 0 0,0-1 0,0 1 0,0 0 0,0 0 0,0-1 0,0 1 0,0 0 0,0-1 0,0 1 0,0 0 0,0 0 0,0-1 0,0 1 0,0 0 0,0-1 0,0 1 0,0-1 0,1-16 0,-1-15 0,-1 20 0,0 1 0,1-1 0,1 0 0,3-18 0,-3 27 0,-1 1 0,1-1 0,0 1 0,0-1 0,0 1 0,0-1 0,1 1 0,-1 0 0,1 0 0,-1 0 0,1 0 0,0 0 0,-1 0 0,1 0 0,0 0 0,0 1 0,1-1 0,-1 1 0,0-1 0,0 1 0,1 0 0,-1 0 0,1 0 0,-1 0 0,5 0 0,-1-1 0,17-1 0,-23 3 0,0 0 0,1 0 0,-1 0 0,0 0 0,0 0 0,0 0 0,0 0 0,0 0 0,1 0 0,-1 0 0,0 0 0,0 0 0,0 1 0,0-1 0,0 0 0,1 0 0,-1 0 0,0 0 0,0 0 0,0 0 0,0 0 0,0 0 0,0 1 0,0-1 0,0 0 0,0 0 0,0 0 0,1 0 0,-1 0 0,0 0 0,0 1 0,0-1 0,0 0 0,0 0 0,0 0 0,0 0 0,0 0 0,0 1 0,0-1 0,0 0 0,0 0 0,-8 11 0,-2 1 0,1 0 0,0 0 0,-8 16 0,3-5 0,32-41 0,2 0 0,0 1 0,30-19 0,-50 35 0,1 1 0,-1-1 0,1 1 0,-1-1 0,1 1 0,-1 0 0,1-1 0,-1 1 0,1 0 0,0-1 0,-1 1 0,1 0 0,0 0 0,-1-1 0,1 1 0,0 0 0,-1 0 0,1 0 0,0 0 0,-1 0 0,1 0 0,0 0 0,1 0 0,-2 1 0,0 0 0,1-1 0,-1 1 0,0 0 0,0-1 0,0 1 0,1 0 0,-1-1 0,0 1 0,0 0 0,0-1 0,0 1 0,0 0 0,0-1 0,0 1 0,-1 0 0,1-1 0,0 1 0,-1 0 0,-17 44 0,14-36 0,-53 107 0,51-106 0,1-9 0,0-19 0,3-31 0,2-10 0,0 58 0,0 1 0,0 0 0,0 0 0,0 0 0,0 0 0,0 0 0,0 0 0,0 0 0,0 0 0,0-1 0,0 1 0,0 0 0,0 0 0,0 0 0,0 0 0,-1 0 0,1 0 0,0 0 0,0 0 0,0 0 0,0 0 0,0 0 0,0 0 0,0 0 0,0 0 0,0-1 0,-1 1 0,1 0 0,0 0 0,0 0 0,0 0 0,0 0 0,0 0 0,0 0 0,0 0 0,-1 0 0,1 0 0,0 0 0,0 1 0,0-1 0,0 0 0,0 0 0,0 0 0,0 0 0,0 0 0,-1 0 0,1 0 0,0 0 0,0 0 0,0 0 0,-9 7 0,-6 7 0,14-13-97,-1 1-1,1-1 1,0 1-1,0-1 1,0 1-1,0-1 1,0 1-1,0 0 1,0-1-1,0 1 1,1 0-1,-1 0 0,0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8:55.365"/>
    </inkml:context>
    <inkml:brush xml:id="br0">
      <inkml:brushProperty name="width" value="0.05" units="cm"/>
      <inkml:brushProperty name="height" value="0.05" units="cm"/>
      <inkml:brushProperty name="color" value="#003300"/>
    </inkml:brush>
  </inkml:definitions>
  <inkml:trace contextRef="#ctx0" brushRef="#br0">0 67 24507,'360'-67'0,"-705"67"0,330 67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31T13:49:17.063"/>
    </inkml:context>
    <inkml:brush xml:id="br0">
      <inkml:brushProperty name="width" value="0.1" units="cm"/>
      <inkml:brushProperty name="height" value="0.1" units="cm"/>
      <inkml:brushProperty name="color" value="#003300"/>
    </inkml:brush>
  </inkml:definitions>
  <inkml:trace contextRef="#ctx0" brushRef="#br0">0 49 24567,'1024'71'0,"-1227"-191"0,406 240 0,-420-30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51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21AE-87D3-EC52-521A-8F6F74506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44AC8-54EC-55E9-8A5B-4B855B45B8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53AD4-1D23-756F-55FC-D4D5F31AB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F832A-83D3-6B49-E9BA-3F4EB38A51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97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91C1-F21C-F5A2-9A17-58917AE9F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FACE9D-4AB0-5015-7DF6-DBDBFAC83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905F5-B7B3-718E-8883-61FCE9E2C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AAF07-E794-1CA2-CEFF-BAACB47A12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42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7D77F-D8E2-6CAC-B010-764D8809E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466DEB-6C06-AACA-4381-7A1B5C61A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611AF-B9F1-B881-459B-8EBC756E0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8BAB3-8A7D-1286-9243-4FE40F2CBE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C754-412E-A4E0-E534-F69705C8A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65B0D-AE31-EE06-3494-66F757196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AEBD2-4B5C-D02E-8496-EB14CF5B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E5297-71EF-DAB8-3B8B-7601E731F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32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7E6C4-6E5C-E178-A1E0-0BC4CDB29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87A2E-7DAF-D3EC-9B89-C414B53D02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B5A28-C977-2738-416D-9781DA6E3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0E33E-24D0-CDDA-59FB-BF05A80903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58176-7E34-A471-DFC6-9811DA852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7A46C-E695-7A74-19EC-6F734D1E4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524BE-D752-76E7-A1F4-A9002C57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48D4-D0FF-D854-F3EE-6FAA551F0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9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9D2E6-6A09-5C66-70EF-E83F35BC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A69818-9A31-5061-747C-4F2B68DFF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425F1-EFE4-8A5F-9506-F6A0324A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72323-280F-B601-BC6B-EC5AE6A33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9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157C5-2CD3-FC04-4BD5-1F2386DD2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B982A-8177-B5F3-F7EC-9589ADB56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76154-9ED6-5B26-926C-EA4F419D9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DDDD0-4063-0B8A-25E5-138AB40E5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1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D0052-4354-8D57-B2E5-E77BC886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2536C-A37A-120C-FE1C-FBD912BE7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F253C7-F669-9D92-E19E-A6C99E820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69AA9-1532-A44F-3390-A34CDD5C6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2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C09F3-C82B-6AE0-3523-CBB6C5049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B8D2-A876-3D6C-3425-7AE64BB286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F18A0-7F9A-CD08-E0DF-5DB25656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913E8-D6CE-5124-1C9E-C15CBA1DC9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5.xml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18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3.xml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5528" y="3511296"/>
            <a:ext cx="13048488" cy="20848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8190"/>
              </a:lnSpc>
              <a:buNone/>
            </a:pPr>
            <a:endParaRPr lang="en-US" sz="5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89B83D-751C-B70E-AC3F-A98715F4589C}"/>
              </a:ext>
            </a:extLst>
          </p:cNvPr>
          <p:cNvSpPr txBox="1"/>
          <p:nvPr/>
        </p:nvSpPr>
        <p:spPr>
          <a:xfrm>
            <a:off x="0" y="1889750"/>
            <a:ext cx="14630400" cy="2098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chemeClr val="bg1"/>
                </a:solidFill>
              </a:rPr>
              <a:t>“Zigbee”</a:t>
            </a:r>
          </a:p>
          <a:p>
            <a:pPr algn="ctr">
              <a:lnSpc>
                <a:spcPct val="150000"/>
              </a:lnSpc>
            </a:pPr>
            <a:r>
              <a:rPr lang="en-US" sz="3000" dirty="0">
                <a:solidFill>
                  <a:schemeClr val="bg1"/>
                </a:solidFill>
              </a:rPr>
              <a:t>A tool for automation and smart control system</a:t>
            </a:r>
            <a:endParaRPr lang="en-GB" sz="3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F1BADB-665B-A3AB-5FF1-773CC1FEFFE0}"/>
              </a:ext>
            </a:extLst>
          </p:cNvPr>
          <p:cNvSpPr txBox="1"/>
          <p:nvPr/>
        </p:nvSpPr>
        <p:spPr>
          <a:xfrm>
            <a:off x="5109519" y="1412696"/>
            <a:ext cx="4411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brief presentation on </a:t>
            </a:r>
            <a:endParaRPr lang="en-GB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FF9FC4-55D9-6387-C266-E76EA3C3CCDA}"/>
              </a:ext>
            </a:extLst>
          </p:cNvPr>
          <p:cNvSpPr txBox="1"/>
          <p:nvPr/>
        </p:nvSpPr>
        <p:spPr>
          <a:xfrm>
            <a:off x="1000897" y="5462687"/>
            <a:ext cx="6524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300" b="1" dirty="0">
                <a:solidFill>
                  <a:schemeClr val="bg1"/>
                </a:solidFill>
              </a:rPr>
              <a:t>S M Nasimul Hasan</a:t>
            </a:r>
          </a:p>
          <a:p>
            <a:r>
              <a:rPr lang="en-US" sz="2200" dirty="0">
                <a:solidFill>
                  <a:schemeClr val="bg1"/>
                </a:solidFill>
              </a:rPr>
              <a:t>ID : IT-21026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Department of ICT</a:t>
            </a:r>
          </a:p>
          <a:p>
            <a:r>
              <a:rPr lang="en-US" sz="2200" dirty="0">
                <a:solidFill>
                  <a:schemeClr val="bg1"/>
                </a:solidFill>
              </a:rPr>
              <a:t>Mawlana </a:t>
            </a:r>
            <a:r>
              <a:rPr lang="en-US" sz="2200" dirty="0" err="1">
                <a:solidFill>
                  <a:schemeClr val="bg1"/>
                </a:solidFill>
              </a:rPr>
              <a:t>Bhashani</a:t>
            </a:r>
            <a:r>
              <a:rPr lang="en-US" sz="2200" dirty="0">
                <a:solidFill>
                  <a:schemeClr val="bg1"/>
                </a:solidFill>
              </a:rPr>
              <a:t> Science and Technology University</a:t>
            </a:r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9FD089-0711-86BC-34AE-858A6CD83D31}"/>
              </a:ext>
            </a:extLst>
          </p:cNvPr>
          <p:cNvSpPr txBox="1"/>
          <p:nvPr/>
        </p:nvSpPr>
        <p:spPr>
          <a:xfrm>
            <a:off x="7319648" y="5467806"/>
            <a:ext cx="65243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Presented to:</a:t>
            </a:r>
          </a:p>
          <a:p>
            <a:pPr algn="r"/>
            <a:endParaRPr lang="en-US" dirty="0">
              <a:solidFill>
                <a:schemeClr val="bg1"/>
              </a:solidFill>
            </a:endParaRPr>
          </a:p>
          <a:p>
            <a:pPr algn="r"/>
            <a:r>
              <a:rPr lang="en-US" sz="2300" b="1" dirty="0">
                <a:solidFill>
                  <a:schemeClr val="bg1"/>
                </a:solidFill>
              </a:rPr>
              <a:t>Dr. Md. Nazrul Islam</a:t>
            </a:r>
          </a:p>
          <a:p>
            <a:pPr algn="r"/>
            <a:r>
              <a:rPr lang="en-US" sz="2200" dirty="0">
                <a:solidFill>
                  <a:schemeClr val="bg1"/>
                </a:solidFill>
              </a:rPr>
              <a:t>Associate Professor</a:t>
            </a:r>
            <a:br>
              <a:rPr lang="en-US" sz="2200" dirty="0">
                <a:solidFill>
                  <a:schemeClr val="bg1"/>
                </a:solidFill>
              </a:rPr>
            </a:br>
            <a:r>
              <a:rPr lang="en-US" sz="2200" dirty="0">
                <a:solidFill>
                  <a:schemeClr val="bg1"/>
                </a:solidFill>
              </a:rPr>
              <a:t>Department of ICT</a:t>
            </a:r>
          </a:p>
          <a:p>
            <a:pPr algn="r"/>
            <a:r>
              <a:rPr lang="en-US" sz="2200" dirty="0">
                <a:solidFill>
                  <a:schemeClr val="bg1"/>
                </a:solidFill>
              </a:rPr>
              <a:t>Mawlana </a:t>
            </a:r>
            <a:r>
              <a:rPr lang="en-US" sz="2200" dirty="0" err="1">
                <a:solidFill>
                  <a:schemeClr val="bg1"/>
                </a:solidFill>
              </a:rPr>
              <a:t>Bhashani</a:t>
            </a:r>
            <a:r>
              <a:rPr lang="en-US" sz="2200" dirty="0">
                <a:solidFill>
                  <a:schemeClr val="bg1"/>
                </a:solidFill>
              </a:rPr>
              <a:t> Science and Technology University</a:t>
            </a:r>
            <a:endParaRPr lang="en-GB" sz="2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347F93-3024-7104-C30B-29A156B3A8B4}"/>
              </a:ext>
            </a:extLst>
          </p:cNvPr>
          <p:cNvCxnSpPr/>
          <p:nvPr/>
        </p:nvCxnSpPr>
        <p:spPr>
          <a:xfrm flipH="1">
            <a:off x="7429500" y="5609563"/>
            <a:ext cx="4448" cy="134942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56A37-B57B-A5F0-B458-BDBFEC4C5600}"/>
              </a:ext>
            </a:extLst>
          </p:cNvPr>
          <p:cNvCxnSpPr/>
          <p:nvPr/>
        </p:nvCxnSpPr>
        <p:spPr>
          <a:xfrm>
            <a:off x="1103839" y="5852160"/>
            <a:ext cx="117428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75414-0890-9CBC-AB49-9A470A1C0186}"/>
              </a:ext>
            </a:extLst>
          </p:cNvPr>
          <p:cNvCxnSpPr/>
          <p:nvPr/>
        </p:nvCxnSpPr>
        <p:spPr>
          <a:xfrm>
            <a:off x="12520606" y="5852160"/>
            <a:ext cx="117428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AA644BB-CB21-3DAF-C4AE-142647C77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08" y="409961"/>
            <a:ext cx="1284968" cy="12788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611A9C-59AB-BF90-6321-0E1E701D1A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598" y="761246"/>
            <a:ext cx="1588888" cy="9459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00"/>
            <a:ext cx="14630400" cy="82387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90956" y="911093"/>
            <a:ext cx="13048488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Security</a:t>
            </a:r>
            <a:endParaRPr lang="en-US" sz="3800" dirty="0"/>
          </a:p>
        </p:txBody>
      </p:sp>
      <p:sp>
        <p:nvSpPr>
          <p:cNvPr id="11" name="Text 5"/>
          <p:cNvSpPr/>
          <p:nvPr/>
        </p:nvSpPr>
        <p:spPr>
          <a:xfrm>
            <a:off x="1346200" y="1678325"/>
            <a:ext cx="8826500" cy="111140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2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The security measure of ZigBee is much bigger and complex, though we can </a:t>
            </a:r>
          </a:p>
          <a:p>
            <a:pPr marL="0" indent="0" algn="l">
              <a:lnSpc>
                <a:spcPts val="312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Classify the strong security features as follows: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C3AD6-9808-9139-9185-081EA99232C7}"/>
              </a:ext>
            </a:extLst>
          </p:cNvPr>
          <p:cNvSpPr txBox="1"/>
          <p:nvPr/>
        </p:nvSpPr>
        <p:spPr>
          <a:xfrm>
            <a:off x="1270000" y="30734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9EEE7"/>
                </a:solidFill>
              </a:rPr>
              <a:t>AES-128 Encryption:</a:t>
            </a:r>
            <a:r>
              <a:rPr lang="en-GB" sz="2000" dirty="0">
                <a:solidFill>
                  <a:srgbClr val="F9EEE7"/>
                </a:solidFill>
              </a:rPr>
              <a:t> A 128-bit key shared by all devices on the network. It's used for </a:t>
            </a:r>
            <a:r>
              <a:rPr lang="en-GB" sz="2000" b="1" dirty="0">
                <a:solidFill>
                  <a:srgbClr val="F9EEE7"/>
                </a:solidFill>
              </a:rPr>
              <a:t>network-wide, hop-by-hop encryption</a:t>
            </a:r>
            <a:r>
              <a:rPr lang="en-GB" sz="2000" dirty="0">
                <a:solidFill>
                  <a:srgbClr val="F9EEE7"/>
                </a:solidFill>
              </a:rPr>
              <a:t> of most packets (at the Network Layer, NWK).</a:t>
            </a:r>
          </a:p>
          <a:p>
            <a:endParaRPr lang="en-GB" sz="2000" b="1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Message Integrity Code (MIC):</a:t>
            </a:r>
            <a:r>
              <a:rPr lang="en-GB" sz="2000" dirty="0">
                <a:solidFill>
                  <a:srgbClr val="F9EEE7"/>
                </a:solidFill>
              </a:rPr>
              <a:t> Used for </a:t>
            </a:r>
            <a:r>
              <a:rPr lang="en-GB" sz="2000" b="1" dirty="0">
                <a:solidFill>
                  <a:srgbClr val="F9EEE7"/>
                </a:solidFill>
              </a:rPr>
              <a:t>authentication and integrity</a:t>
            </a:r>
            <a:r>
              <a:rPr lang="en-GB" sz="2000" dirty="0">
                <a:solidFill>
                  <a:srgbClr val="F9EEE7"/>
                </a:solidFill>
              </a:rPr>
              <a:t>, ensuring the data has not been altered in transit and came from a device possessing the correct key.</a:t>
            </a:r>
            <a:r>
              <a:rPr lang="en-GB" sz="2000" b="1" dirty="0">
                <a:solidFill>
                  <a:srgbClr val="F9EEE7"/>
                </a:solidFill>
              </a:rPr>
              <a:t> </a:t>
            </a:r>
          </a:p>
          <a:p>
            <a:endParaRPr lang="en-GB" sz="2000" b="1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Frame Counters:</a:t>
            </a:r>
            <a:r>
              <a:rPr lang="en-GB" sz="2000" dirty="0">
                <a:solidFill>
                  <a:srgbClr val="F9EEE7"/>
                </a:solidFill>
              </a:rPr>
              <a:t> A 32-bit counter included in the security header to protect against </a:t>
            </a:r>
            <a:r>
              <a:rPr lang="en-GB" sz="2000" b="1" dirty="0">
                <a:solidFill>
                  <a:srgbClr val="F9EEE7"/>
                </a:solidFill>
              </a:rPr>
              <a:t>replay attacks</a:t>
            </a:r>
            <a:r>
              <a:rPr lang="en-GB" sz="2000" dirty="0">
                <a:solidFill>
                  <a:srgbClr val="F9EEE7"/>
                </a:solidFill>
              </a:rPr>
              <a:t>, where an attacker captures and re-sends a valid message.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6A295A-A6DE-77D7-9B54-5F43EF118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003" y="1231133"/>
            <a:ext cx="5333594" cy="533359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53DA7-33CC-AACB-D865-87001A229DEA}"/>
                  </a:ext>
                </a:extLst>
              </p14:cNvPr>
              <p14:cNvContentPartPr/>
              <p14:nvPr/>
            </p14:nvContentPartPr>
            <p14:xfrm>
              <a:off x="12133073" y="3745413"/>
              <a:ext cx="42480" cy="428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53DA7-33CC-AACB-D865-87001A229D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124073" y="3736413"/>
                <a:ext cx="601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D750035-D06C-BC08-4976-09CFFF4AA43E}"/>
                  </a:ext>
                </a:extLst>
              </p14:cNvPr>
              <p14:cNvContentPartPr/>
              <p14:nvPr/>
            </p14:nvContentPartPr>
            <p14:xfrm rot="-11529973">
              <a:off x="12055515" y="3752598"/>
              <a:ext cx="123796" cy="3387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D750035-D06C-BC08-4976-09CFFF4AA4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-11529973">
                <a:off x="12046518" y="3743590"/>
                <a:ext cx="141430" cy="515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5F491C-62B5-5EA4-04F5-6305C77ADA01}"/>
                  </a:ext>
                </a:extLst>
              </p14:cNvPr>
              <p14:cNvContentPartPr/>
              <p14:nvPr/>
            </p14:nvContentPartPr>
            <p14:xfrm>
              <a:off x="12122633" y="3767373"/>
              <a:ext cx="2160" cy="2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5F491C-62B5-5EA4-04F5-6305C77ADA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13633" y="3758733"/>
                <a:ext cx="198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57B64E-7A01-4BE0-26C5-9F336402EE35}"/>
                  </a:ext>
                </a:extLst>
              </p14:cNvPr>
              <p14:cNvContentPartPr/>
              <p14:nvPr/>
            </p14:nvContentPartPr>
            <p14:xfrm>
              <a:off x="11740673" y="3732453"/>
              <a:ext cx="52920" cy="51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57B64E-7A01-4BE0-26C5-9F336402EE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731673" y="3723453"/>
                <a:ext cx="70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9646B62-6352-F416-FF6F-3A6A6FED7527}"/>
                  </a:ext>
                </a:extLst>
              </p14:cNvPr>
              <p14:cNvContentPartPr/>
              <p14:nvPr/>
            </p14:nvContentPartPr>
            <p14:xfrm>
              <a:off x="11738513" y="3746493"/>
              <a:ext cx="95040" cy="80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9646B62-6352-F416-FF6F-3A6A6FED752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29873" y="3737493"/>
                <a:ext cx="112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77C06E-CD82-1B2C-3014-A5872DC53B58}"/>
                  </a:ext>
                </a:extLst>
              </p14:cNvPr>
              <p14:cNvContentPartPr/>
              <p14:nvPr/>
            </p14:nvContentPartPr>
            <p14:xfrm rot="165000">
              <a:off x="11862572" y="3725897"/>
              <a:ext cx="129522" cy="24272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77C06E-CD82-1B2C-3014-A5872DC53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 rot="165000">
                <a:off x="11853577" y="3716973"/>
                <a:ext cx="147151" cy="417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F95B7C2-85DB-0590-3E32-D245B78D0839}"/>
                  </a:ext>
                </a:extLst>
              </p14:cNvPr>
              <p14:cNvContentPartPr/>
              <p14:nvPr/>
            </p14:nvContentPartPr>
            <p14:xfrm>
              <a:off x="11769420" y="3725620"/>
              <a:ext cx="368640" cy="75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F95B7C2-85DB-0590-3E32-D245B78D08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751420" y="3707620"/>
                <a:ext cx="404280" cy="111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896" y="2103120"/>
            <a:ext cx="4882896" cy="4882896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896" y="2103120"/>
            <a:ext cx="4882896" cy="488289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896" y="2103120"/>
            <a:ext cx="4882896" cy="488289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795528" y="1088136"/>
            <a:ext cx="13048488" cy="6035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39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Limitations</a:t>
            </a:r>
            <a:endParaRPr lang="en-US" sz="3390" dirty="0"/>
          </a:p>
        </p:txBody>
      </p:sp>
      <p:sp>
        <p:nvSpPr>
          <p:cNvPr id="7" name="Text 1"/>
          <p:cNvSpPr/>
          <p:nvPr/>
        </p:nvSpPr>
        <p:spPr>
          <a:xfrm>
            <a:off x="365760" y="3837395"/>
            <a:ext cx="3227832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Interference</a:t>
            </a:r>
            <a:endParaRPr lang="en-US" sz="2120" dirty="0"/>
          </a:p>
        </p:txBody>
      </p:sp>
      <p:sp>
        <p:nvSpPr>
          <p:cNvPr id="9" name="Text 3"/>
          <p:cNvSpPr/>
          <p:nvPr/>
        </p:nvSpPr>
        <p:spPr>
          <a:xfrm>
            <a:off x="5532120" y="4352544"/>
            <a:ext cx="155448" cy="39319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r>
              <a:rPr lang="en-US" sz="212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1</a:t>
            </a:r>
            <a:endParaRPr lang="en-US" sz="2120" dirty="0"/>
          </a:p>
        </p:txBody>
      </p:sp>
      <p:sp>
        <p:nvSpPr>
          <p:cNvPr id="10" name="Text 4"/>
          <p:cNvSpPr/>
          <p:nvPr/>
        </p:nvSpPr>
        <p:spPr>
          <a:xfrm>
            <a:off x="8092440" y="2871216"/>
            <a:ext cx="155448" cy="39319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r>
              <a:rPr lang="en-US" sz="212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2</a:t>
            </a:r>
            <a:endParaRPr lang="en-US" sz="2120" dirty="0"/>
          </a:p>
        </p:txBody>
      </p:sp>
      <p:sp>
        <p:nvSpPr>
          <p:cNvPr id="11" name="Text 5"/>
          <p:cNvSpPr/>
          <p:nvPr/>
        </p:nvSpPr>
        <p:spPr>
          <a:xfrm>
            <a:off x="8092440" y="5824728"/>
            <a:ext cx="155448" cy="39319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r>
              <a:rPr lang="en-US" sz="212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3</a:t>
            </a:r>
            <a:endParaRPr lang="en-US" sz="2120" dirty="0"/>
          </a:p>
        </p:txBody>
      </p:sp>
      <p:sp>
        <p:nvSpPr>
          <p:cNvPr id="12" name="Text 6"/>
          <p:cNvSpPr/>
          <p:nvPr/>
        </p:nvSpPr>
        <p:spPr>
          <a:xfrm>
            <a:off x="10518318" y="1868157"/>
            <a:ext cx="3657600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Limited Range</a:t>
            </a:r>
            <a:endParaRPr lang="en-US" sz="2120" dirty="0"/>
          </a:p>
        </p:txBody>
      </p:sp>
      <p:sp>
        <p:nvSpPr>
          <p:cNvPr id="13" name="Text 7"/>
          <p:cNvSpPr/>
          <p:nvPr/>
        </p:nvSpPr>
        <p:spPr>
          <a:xfrm>
            <a:off x="10085832" y="3172968"/>
            <a:ext cx="3657600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endParaRPr lang="en-US" sz="1690" dirty="0"/>
          </a:p>
        </p:txBody>
      </p:sp>
      <p:sp>
        <p:nvSpPr>
          <p:cNvPr id="14" name="Text 8"/>
          <p:cNvSpPr/>
          <p:nvPr/>
        </p:nvSpPr>
        <p:spPr>
          <a:xfrm>
            <a:off x="10518318" y="6013169"/>
            <a:ext cx="3657600" cy="7589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Low Data Rates</a:t>
            </a:r>
            <a:endParaRPr lang="en-US" sz="212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F97DB-2C05-D769-6071-2EE50067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48EE1F0-A0C4-7366-279E-AB68B5BCE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FFDEEFEA-5EE5-02F0-63B7-A8CAC5A1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B60AEF93-4596-9D8D-C108-F15FA5FBE7A0}"/>
              </a:ext>
            </a:extLst>
          </p:cNvPr>
          <p:cNvSpPr/>
          <p:nvPr/>
        </p:nvSpPr>
        <p:spPr>
          <a:xfrm>
            <a:off x="795528" y="896112"/>
            <a:ext cx="13048488" cy="54864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45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9F688FF-32CA-72BE-AE81-E02CDDA9A43F}"/>
              </a:ext>
            </a:extLst>
          </p:cNvPr>
          <p:cNvSpPr/>
          <p:nvPr/>
        </p:nvSpPr>
        <p:spPr>
          <a:xfrm>
            <a:off x="896112" y="2990088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650"/>
              </a:lnSpc>
            </a:pPr>
            <a:r>
              <a:rPr lang="en-US" sz="22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Distant Communication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9EC494F9-88E1-2409-9E7F-0A25F25BA168}"/>
              </a:ext>
            </a:extLst>
          </p:cNvPr>
          <p:cNvSpPr/>
          <p:nvPr/>
        </p:nvSpPr>
        <p:spPr>
          <a:xfrm>
            <a:off x="469557" y="3547872"/>
            <a:ext cx="4395051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70"/>
              </a:lnSpc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Can connect devices from far and relentlessly using its mesh network structure</a:t>
            </a:r>
            <a:endParaRPr lang="en-US" sz="20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DEB4C0CB-E172-083D-8974-7AA85F1B7D53}"/>
              </a:ext>
            </a:extLst>
          </p:cNvPr>
          <p:cNvSpPr/>
          <p:nvPr/>
        </p:nvSpPr>
        <p:spPr>
          <a:xfrm>
            <a:off x="4818888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1</a:t>
            </a:r>
            <a:endParaRPr lang="en-US" sz="189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8589558-8C76-F693-1F8E-16B54B6531EA}"/>
              </a:ext>
            </a:extLst>
          </p:cNvPr>
          <p:cNvSpPr/>
          <p:nvPr/>
        </p:nvSpPr>
        <p:spPr>
          <a:xfrm>
            <a:off x="7251192" y="436168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endParaRPr lang="en-US" sz="189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503DAAE5-0E94-F99A-4666-0E0AE8391749}"/>
              </a:ext>
            </a:extLst>
          </p:cNvPr>
          <p:cNvSpPr/>
          <p:nvPr/>
        </p:nvSpPr>
        <p:spPr>
          <a:xfrm>
            <a:off x="9683496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2542332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49340-8CC9-BB4C-9BC6-51F25100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FBA368D-ACA1-B7C5-E9BB-6574001D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E72A9AD1-39EB-3924-42A7-EB83F6621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8182A2E-51A3-B18E-A92D-8147ED91BC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B7AB44FA-347C-12BD-A994-C373BB24B69E}"/>
              </a:ext>
            </a:extLst>
          </p:cNvPr>
          <p:cNvSpPr/>
          <p:nvPr/>
        </p:nvSpPr>
        <p:spPr>
          <a:xfrm>
            <a:off x="795528" y="896112"/>
            <a:ext cx="13048488" cy="54864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45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9F79B78-C5A9-1C28-BDAC-6FF3C174C1BC}"/>
              </a:ext>
            </a:extLst>
          </p:cNvPr>
          <p:cNvSpPr/>
          <p:nvPr/>
        </p:nvSpPr>
        <p:spPr>
          <a:xfrm>
            <a:off x="896112" y="2990088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650"/>
              </a:lnSpc>
            </a:pPr>
            <a:r>
              <a:rPr lang="en-US" sz="22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Distant Communication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89B003F8-4E52-D7AB-393C-FFE8ACA553EC}"/>
              </a:ext>
            </a:extLst>
          </p:cNvPr>
          <p:cNvSpPr/>
          <p:nvPr/>
        </p:nvSpPr>
        <p:spPr>
          <a:xfrm>
            <a:off x="469557" y="3547872"/>
            <a:ext cx="4395051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70"/>
              </a:lnSpc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Can connect devices from far and relentlessly using its mesh network structure</a:t>
            </a:r>
            <a:endParaRPr lang="en-US" sz="2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0EA0133-6BC4-D265-2D75-49C9953EA1BF}"/>
              </a:ext>
            </a:extLst>
          </p:cNvPr>
          <p:cNvSpPr/>
          <p:nvPr/>
        </p:nvSpPr>
        <p:spPr>
          <a:xfrm>
            <a:off x="5340096" y="1865376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Affordability</a:t>
            </a:r>
            <a:endParaRPr lang="en-US" sz="23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46B6AAA2-F58C-7032-6547-774342E85457}"/>
              </a:ext>
            </a:extLst>
          </p:cNvPr>
          <p:cNvSpPr/>
          <p:nvPr/>
        </p:nvSpPr>
        <p:spPr>
          <a:xfrm>
            <a:off x="4818888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1</a:t>
            </a:r>
            <a:endParaRPr lang="en-US" sz="189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223551B-12A8-27E7-49E3-441D29CA16E8}"/>
              </a:ext>
            </a:extLst>
          </p:cNvPr>
          <p:cNvSpPr/>
          <p:nvPr/>
        </p:nvSpPr>
        <p:spPr>
          <a:xfrm>
            <a:off x="7251192" y="436168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2</a:t>
            </a:r>
            <a:endParaRPr lang="en-US" sz="189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496B617B-19A1-2E3E-F037-D3DD53FD8F3A}"/>
              </a:ext>
            </a:extLst>
          </p:cNvPr>
          <p:cNvSpPr/>
          <p:nvPr/>
        </p:nvSpPr>
        <p:spPr>
          <a:xfrm>
            <a:off x="9683496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endParaRPr lang="en-US" sz="1890" dirty="0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79611723-9D5F-D967-9006-794047B9F514}"/>
              </a:ext>
            </a:extLst>
          </p:cNvPr>
          <p:cNvSpPr/>
          <p:nvPr/>
        </p:nvSpPr>
        <p:spPr>
          <a:xfrm>
            <a:off x="4965192" y="2425137"/>
            <a:ext cx="4953508" cy="6798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Uses low power, lower hardware system,</a:t>
            </a:r>
          </a:p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lower data rates and open-source tech.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6161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01F71-DAF2-D2E6-C736-9AC7BA96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B4CF59B-D17E-FCCE-60AE-996D94E6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6B4D39FF-B7C6-2164-072D-B2ABB777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98A87CFB-C024-9BA6-9EDB-63A9FFEF72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E12C7722-10B5-6FA0-347B-7260824A4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5304" y="3602736"/>
            <a:ext cx="7488936" cy="7488936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165905F8-D3AE-200C-5A37-8E969D1D90E0}"/>
              </a:ext>
            </a:extLst>
          </p:cNvPr>
          <p:cNvSpPr/>
          <p:nvPr/>
        </p:nvSpPr>
        <p:spPr>
          <a:xfrm>
            <a:off x="795528" y="896112"/>
            <a:ext cx="13048488" cy="54864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45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Conclusion</a:t>
            </a:r>
            <a:endParaRPr lang="en-US" sz="45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1301085-9E1E-972C-2C71-86A6B39ACD28}"/>
              </a:ext>
            </a:extLst>
          </p:cNvPr>
          <p:cNvSpPr/>
          <p:nvPr/>
        </p:nvSpPr>
        <p:spPr>
          <a:xfrm>
            <a:off x="896112" y="2990088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650"/>
              </a:lnSpc>
            </a:pPr>
            <a:r>
              <a:rPr lang="en-US" sz="22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Distant Communication</a:t>
            </a:r>
            <a:endParaRPr lang="en-US" sz="2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3EF2218-655D-D602-6EC5-DD926C267648}"/>
              </a:ext>
            </a:extLst>
          </p:cNvPr>
          <p:cNvSpPr/>
          <p:nvPr/>
        </p:nvSpPr>
        <p:spPr>
          <a:xfrm>
            <a:off x="469557" y="3547872"/>
            <a:ext cx="4395051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270"/>
              </a:lnSpc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Can connect devices from far and relentlessly using its mesh network structure</a:t>
            </a:r>
            <a:endParaRPr lang="en-US" sz="2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35F38DA-4CF2-4130-A947-6A9B5FDE296B}"/>
              </a:ext>
            </a:extLst>
          </p:cNvPr>
          <p:cNvSpPr/>
          <p:nvPr/>
        </p:nvSpPr>
        <p:spPr>
          <a:xfrm>
            <a:off x="5340096" y="1865376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Affordability</a:t>
            </a:r>
            <a:endParaRPr lang="en-US" sz="23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D81F523-BE7F-7709-CBF9-9D4163A45D78}"/>
              </a:ext>
            </a:extLst>
          </p:cNvPr>
          <p:cNvSpPr/>
          <p:nvPr/>
        </p:nvSpPr>
        <p:spPr>
          <a:xfrm>
            <a:off x="4965192" y="2328507"/>
            <a:ext cx="4953508" cy="6798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Uses low power, lower hardware system,</a:t>
            </a:r>
          </a:p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lower data rates and open-source tech.</a:t>
            </a:r>
            <a:endParaRPr lang="en-US" sz="2000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5AE54434-2B40-CCB0-0A6E-F76A3563B1AB}"/>
              </a:ext>
            </a:extLst>
          </p:cNvPr>
          <p:cNvSpPr/>
          <p:nvPr/>
        </p:nvSpPr>
        <p:spPr>
          <a:xfrm>
            <a:off x="4818888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1</a:t>
            </a:r>
            <a:endParaRPr lang="en-US" sz="189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8BB35466-BF92-6658-5A80-BC027F672364}"/>
              </a:ext>
            </a:extLst>
          </p:cNvPr>
          <p:cNvSpPr/>
          <p:nvPr/>
        </p:nvSpPr>
        <p:spPr>
          <a:xfrm>
            <a:off x="7251192" y="436168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2</a:t>
            </a:r>
            <a:endParaRPr lang="en-US" sz="189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76F493C9-8673-0B48-7D32-5BAFACDE8EB7}"/>
              </a:ext>
            </a:extLst>
          </p:cNvPr>
          <p:cNvSpPr/>
          <p:nvPr/>
        </p:nvSpPr>
        <p:spPr>
          <a:xfrm>
            <a:off x="9784080" y="2990088"/>
            <a:ext cx="3968496" cy="3383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3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Security</a:t>
            </a:r>
            <a:endParaRPr lang="en-US" sz="23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3A0B1EE3-6D8E-00DE-548A-E48099DD56BD}"/>
              </a:ext>
            </a:extLst>
          </p:cNvPr>
          <p:cNvSpPr/>
          <p:nvPr/>
        </p:nvSpPr>
        <p:spPr>
          <a:xfrm>
            <a:off x="9539416" y="3453219"/>
            <a:ext cx="4395050" cy="9084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</a:rPr>
              <a:t>Uses end-to-end encryption at each</a:t>
            </a:r>
          </a:p>
          <a:p>
            <a:pPr marL="0" indent="0" algn="ctr">
              <a:lnSpc>
                <a:spcPts val="227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Light" pitchFamily="34" charset="0"/>
                <a:ea typeface="思源宋体-Light" pitchFamily="34" charset="-122"/>
              </a:rPr>
              <a:t>level</a:t>
            </a:r>
            <a:endParaRPr lang="en-US" sz="2000" dirty="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443BC08E-1E9E-1A11-D926-30A837317E69}"/>
              </a:ext>
            </a:extLst>
          </p:cNvPr>
          <p:cNvSpPr/>
          <p:nvPr/>
        </p:nvSpPr>
        <p:spPr>
          <a:xfrm>
            <a:off x="9683496" y="576072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270"/>
              </a:lnSpc>
              <a:buNone/>
            </a:pPr>
            <a:r>
              <a:rPr lang="en-US" sz="1890" dirty="0">
                <a:solidFill>
                  <a:srgbClr val="FFFFFF"/>
                </a:solidFill>
                <a:latin typeface="思源宋体-Light" pitchFamily="34" charset="0"/>
                <a:ea typeface="思源宋体-Light" pitchFamily="34" charset="-122"/>
                <a:cs typeface="思源宋体-Light" pitchFamily="34" charset="-120"/>
              </a:rPr>
              <a:t>3</a:t>
            </a:r>
            <a:endParaRPr lang="en-US" sz="1890" dirty="0"/>
          </a:p>
        </p:txBody>
      </p:sp>
    </p:spTree>
    <p:extLst>
      <p:ext uri="{BB962C8B-B14F-4D97-AF65-F5344CB8AC3E}">
        <p14:creationId xmlns:p14="http://schemas.microsoft.com/office/powerpoint/2010/main" val="160181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DF4BA-07EC-CDCE-9810-ABF56A23C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868045F-479C-CD81-0876-91AB1D57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7" name="Image 5" descr="preencoded.png">
            <a:extLst>
              <a:ext uri="{FF2B5EF4-FFF2-40B4-BE49-F238E27FC236}">
                <a16:creationId xmlns:a16="http://schemas.microsoft.com/office/drawing/2014/main" id="{9A941D7E-B192-C787-5783-0D701A3F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0" y="5888736"/>
            <a:ext cx="3813048" cy="1170432"/>
          </a:xfrm>
          <a:prstGeom prst="rect">
            <a:avLst/>
          </a:prstGeom>
        </p:spPr>
      </p:pic>
      <p:pic>
        <p:nvPicPr>
          <p:cNvPr id="8" name="Image 6" descr="preencoded.png">
            <a:extLst>
              <a:ext uri="{FF2B5EF4-FFF2-40B4-BE49-F238E27FC236}">
                <a16:creationId xmlns:a16="http://schemas.microsoft.com/office/drawing/2014/main" id="{8B2B1196-5DF5-9AE6-3FDE-26D53FA8A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248" y="5047488"/>
            <a:ext cx="3813048" cy="2011680"/>
          </a:xfrm>
          <a:prstGeom prst="rect">
            <a:avLst/>
          </a:prstGeom>
        </p:spPr>
      </p:pic>
      <p:pic>
        <p:nvPicPr>
          <p:cNvPr id="9" name="Image 7" descr="preencoded.png">
            <a:extLst>
              <a:ext uri="{FF2B5EF4-FFF2-40B4-BE49-F238E27FC236}">
                <a16:creationId xmlns:a16="http://schemas.microsoft.com/office/drawing/2014/main" id="{2FD0BBB6-8E80-DB96-6E32-815F120A8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800" y="5047488"/>
            <a:ext cx="3813048" cy="2011680"/>
          </a:xfrm>
          <a:prstGeom prst="rect">
            <a:avLst/>
          </a:prstGeom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919C655D-7EAC-1019-4EDB-C7E2B827DF28}"/>
              </a:ext>
            </a:extLst>
          </p:cNvPr>
          <p:cNvSpPr/>
          <p:nvPr/>
        </p:nvSpPr>
        <p:spPr>
          <a:xfrm>
            <a:off x="795528" y="3310128"/>
            <a:ext cx="13048488" cy="54864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4250"/>
              </a:lnSpc>
              <a:buNone/>
            </a:pPr>
            <a:r>
              <a:rPr lang="en-US" sz="303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</a:rPr>
              <a:t>Thanks for Your Attention</a:t>
            </a:r>
            <a:endParaRPr lang="en-US" sz="303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96E132B4-508C-BC9A-4109-530636336019}"/>
              </a:ext>
            </a:extLst>
          </p:cNvPr>
          <p:cNvSpPr/>
          <p:nvPr/>
        </p:nvSpPr>
        <p:spPr>
          <a:xfrm>
            <a:off x="1216152" y="4379976"/>
            <a:ext cx="1554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50"/>
              </a:lnSpc>
              <a:buNone/>
            </a:pPr>
            <a:endParaRPr lang="en-US" sz="204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DF6B4002-E0F0-E280-2CC4-EAC64788A08A}"/>
              </a:ext>
            </a:extLst>
          </p:cNvPr>
          <p:cNvSpPr/>
          <p:nvPr/>
        </p:nvSpPr>
        <p:spPr>
          <a:xfrm>
            <a:off x="1005840" y="5047488"/>
            <a:ext cx="3813048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50"/>
              </a:lnSpc>
              <a:buNone/>
            </a:pPr>
            <a:endParaRPr lang="en-US" sz="1890" dirty="0"/>
          </a:p>
        </p:txBody>
      </p:sp>
      <p:sp>
        <p:nvSpPr>
          <p:cNvPr id="17" name="Text 4">
            <a:extLst>
              <a:ext uri="{FF2B5EF4-FFF2-40B4-BE49-F238E27FC236}">
                <a16:creationId xmlns:a16="http://schemas.microsoft.com/office/drawing/2014/main" id="{38437E87-AB01-DCD5-222C-B4631F4F9166}"/>
              </a:ext>
            </a:extLst>
          </p:cNvPr>
          <p:cNvSpPr/>
          <p:nvPr/>
        </p:nvSpPr>
        <p:spPr>
          <a:xfrm>
            <a:off x="5632704" y="4379976"/>
            <a:ext cx="1554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50"/>
              </a:lnSpc>
              <a:buNone/>
            </a:pPr>
            <a:endParaRPr lang="en-US" sz="2040" dirty="0"/>
          </a:p>
        </p:txBody>
      </p:sp>
      <p:sp>
        <p:nvSpPr>
          <p:cNvPr id="20" name="Text 7">
            <a:extLst>
              <a:ext uri="{FF2B5EF4-FFF2-40B4-BE49-F238E27FC236}">
                <a16:creationId xmlns:a16="http://schemas.microsoft.com/office/drawing/2014/main" id="{96432E51-00E9-EFC7-AC18-BEAAB7A8DA45}"/>
              </a:ext>
            </a:extLst>
          </p:cNvPr>
          <p:cNvSpPr/>
          <p:nvPr/>
        </p:nvSpPr>
        <p:spPr>
          <a:xfrm>
            <a:off x="10040112" y="4379976"/>
            <a:ext cx="155448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450"/>
              </a:lnSpc>
              <a:buNone/>
            </a:pP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3908579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79C1-0A81-EAA6-4591-6B5EC21C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C7BD839-BC3A-7C3D-836D-890D3D795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FE2CDA3-C733-6D15-2627-E671BA4BECAA}"/>
              </a:ext>
            </a:extLst>
          </p:cNvPr>
          <p:cNvSpPr/>
          <p:nvPr/>
        </p:nvSpPr>
        <p:spPr>
          <a:xfrm>
            <a:off x="795528" y="5843016"/>
            <a:ext cx="13048488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endParaRPr lang="en-US" sz="16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6F7D75-3D84-C985-924A-CECAB4FCA4E0}"/>
              </a:ext>
            </a:extLst>
          </p:cNvPr>
          <p:cNvSpPr txBox="1"/>
          <p:nvPr/>
        </p:nvSpPr>
        <p:spPr>
          <a:xfrm>
            <a:off x="466928" y="739302"/>
            <a:ext cx="13813276" cy="7094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</a:rPr>
              <a:t>Outlines</a:t>
            </a:r>
            <a:endParaRPr lang="en-US" sz="5400" dirty="0">
              <a:latin typeface="思源宋体-SemiBold" pitchFamily="34" charset="0"/>
              <a:ea typeface="思源宋体-SemiBold" pitchFamily="34" charset="-122"/>
            </a:endParaRPr>
          </a:p>
          <a:p>
            <a:pPr algn="ctr">
              <a:lnSpc>
                <a:spcPts val="5000"/>
              </a:lnSpc>
            </a:pPr>
            <a:endParaRPr lang="en-US" sz="5000" dirty="0">
              <a:solidFill>
                <a:schemeClr val="bg1"/>
              </a:solidFill>
            </a:endParaRPr>
          </a:p>
          <a:p>
            <a:pPr algn="ctr">
              <a:lnSpc>
                <a:spcPts val="5000"/>
              </a:lnSpc>
            </a:pPr>
            <a:endParaRPr lang="en-US" sz="50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9EEE7"/>
                </a:solidFill>
              </a:rPr>
              <a:t>Introduction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F9EEE7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9EEE7"/>
                </a:solidFill>
              </a:rPr>
              <a:t>Objectives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F9EEE7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9EEE7"/>
                </a:solidFill>
              </a:rPr>
              <a:t>Features and Technology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F9EEE7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9EEE7"/>
                </a:solidFill>
              </a:rPr>
              <a:t>Security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F9EEE7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F9EEE7"/>
                </a:solidFill>
              </a:rPr>
              <a:t>Conclusion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38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190A-848D-CE85-423C-CB7E7742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2CF3D65-4198-7D3A-4882-909729A9B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1729C6A-BA3B-A039-17E0-57DA9734D0C3}"/>
              </a:ext>
            </a:extLst>
          </p:cNvPr>
          <p:cNvSpPr/>
          <p:nvPr/>
        </p:nvSpPr>
        <p:spPr>
          <a:xfrm>
            <a:off x="795528" y="5843016"/>
            <a:ext cx="13048488" cy="9784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540"/>
              </a:lnSpc>
              <a:buNone/>
            </a:pPr>
            <a:endParaRPr lang="en-US" sz="169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03936-51ED-173C-7249-7A3DFA88DC04}"/>
              </a:ext>
            </a:extLst>
          </p:cNvPr>
          <p:cNvSpPr txBox="1"/>
          <p:nvPr/>
        </p:nvSpPr>
        <p:spPr>
          <a:xfrm>
            <a:off x="466928" y="739302"/>
            <a:ext cx="13813276" cy="498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4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</a:rPr>
              <a:t>Introduction</a:t>
            </a:r>
            <a:endParaRPr lang="en-US" sz="5400" dirty="0"/>
          </a:p>
          <a:p>
            <a:pPr algn="ctr"/>
            <a:endParaRPr lang="en-US" sz="5000" dirty="0">
              <a:solidFill>
                <a:schemeClr val="bg1"/>
              </a:solidFill>
            </a:endParaRPr>
          </a:p>
          <a:p>
            <a:endParaRPr lang="en-US" sz="3000" dirty="0">
              <a:solidFill>
                <a:schemeClr val="bg1"/>
              </a:solidFill>
            </a:endParaRPr>
          </a:p>
          <a:p>
            <a:pPr algn="just"/>
            <a:r>
              <a:rPr lang="en-GB" sz="2800" dirty="0">
                <a:solidFill>
                  <a:srgbClr val="F9EEE7"/>
                </a:solidFill>
              </a:rPr>
              <a:t>Zigbee is an </a:t>
            </a:r>
            <a:r>
              <a:rPr lang="en-GB" sz="2800" b="1" dirty="0">
                <a:solidFill>
                  <a:srgbClr val="F9EEE7"/>
                </a:solidFill>
              </a:rPr>
              <a:t>open, global wireless technology standard</a:t>
            </a:r>
            <a:r>
              <a:rPr lang="en-GB" sz="2800" dirty="0">
                <a:solidFill>
                  <a:srgbClr val="F9EEE7"/>
                </a:solidFill>
              </a:rPr>
              <a:t> that is specifically designed for the </a:t>
            </a:r>
            <a:r>
              <a:rPr lang="en-GB" sz="2800" b="1" dirty="0">
                <a:solidFill>
                  <a:srgbClr val="F9EEE7"/>
                </a:solidFill>
              </a:rPr>
              <a:t>Internet of Things (IoT)</a:t>
            </a:r>
            <a:r>
              <a:rPr lang="en-GB" sz="2800" dirty="0">
                <a:solidFill>
                  <a:srgbClr val="F9EEE7"/>
                </a:solidFill>
              </a:rPr>
              <a:t> to enable communication between devices that require </a:t>
            </a:r>
            <a:r>
              <a:rPr lang="en-GB" sz="2800" b="1" dirty="0">
                <a:solidFill>
                  <a:srgbClr val="F9EEE7"/>
                </a:solidFill>
              </a:rPr>
              <a:t>low cost, low power, and low data rates.</a:t>
            </a:r>
            <a:endParaRPr lang="en-GB" sz="2800" dirty="0">
              <a:solidFill>
                <a:srgbClr val="F9EEE7"/>
              </a:solidFill>
            </a:endParaRPr>
          </a:p>
          <a:p>
            <a:pPr algn="just"/>
            <a:endParaRPr lang="en-GB" sz="2800" dirty="0">
              <a:solidFill>
                <a:srgbClr val="F9EEE7"/>
              </a:solidFill>
            </a:endParaRPr>
          </a:p>
          <a:p>
            <a:pPr algn="just"/>
            <a:endParaRPr lang="en-GB" sz="2800" dirty="0">
              <a:solidFill>
                <a:srgbClr val="F9EEE7"/>
              </a:solidFill>
            </a:endParaRPr>
          </a:p>
          <a:p>
            <a:pPr algn="just"/>
            <a:r>
              <a:rPr lang="en-GB" sz="2800" dirty="0">
                <a:solidFill>
                  <a:srgbClr val="F9EEE7"/>
                </a:solidFill>
              </a:rPr>
              <a:t>It is the technology that makes smart homes a reality, the communication easier, and gives a smart control over the house and communication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217534122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3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395728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95528" y="3332367"/>
            <a:ext cx="13048488" cy="64008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</a:rPr>
              <a:t>Objectives</a:t>
            </a:r>
            <a:endParaRPr lang="en-US" sz="3800" dirty="0"/>
          </a:p>
        </p:txBody>
      </p:sp>
      <p:sp>
        <p:nvSpPr>
          <p:cNvPr id="8" name="Text 1"/>
          <p:cNvSpPr/>
          <p:nvPr/>
        </p:nvSpPr>
        <p:spPr>
          <a:xfrm>
            <a:off x="1024128" y="4608576"/>
            <a:ext cx="3749040" cy="40233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3120"/>
              </a:lnSpc>
              <a:buNone/>
            </a:pPr>
            <a:endParaRPr lang="en-US" sz="2230" dirty="0"/>
          </a:p>
        </p:txBody>
      </p:sp>
      <p:sp>
        <p:nvSpPr>
          <p:cNvPr id="9" name="Text 2"/>
          <p:cNvSpPr/>
          <p:nvPr/>
        </p:nvSpPr>
        <p:spPr>
          <a:xfrm>
            <a:off x="1024128" y="5148072"/>
            <a:ext cx="3749040" cy="17007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670"/>
              </a:lnSpc>
              <a:buNone/>
            </a:pPr>
            <a:endParaRPr lang="en-US" sz="178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7A35BF8-E56B-8B6C-1AB4-F3BB8158F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28" y="4345949"/>
            <a:ext cx="4197096" cy="841248"/>
          </a:xfrm>
          <a:prstGeom prst="rect">
            <a:avLst/>
          </a:prstGeom>
        </p:spPr>
      </p:pic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B9E3B811-D000-2F98-539F-F3454054F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28" y="5400058"/>
            <a:ext cx="4197096" cy="841248"/>
          </a:xfrm>
          <a:prstGeom prst="rect">
            <a:avLst/>
          </a:prstGeom>
        </p:spPr>
      </p:pic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21C2E27B-2562-3BB7-BBBD-75066475C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416" y="4348404"/>
            <a:ext cx="4197096" cy="841248"/>
          </a:xfrm>
          <a:prstGeom prst="rect">
            <a:avLst/>
          </a:prstGeom>
        </p:spPr>
      </p:pic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39510DB6-F838-E077-1D7D-ABB73199F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4416" y="5400058"/>
            <a:ext cx="4197096" cy="8412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B1AAC34-84D9-C6FB-E777-F29346EC5C6C}"/>
              </a:ext>
            </a:extLst>
          </p:cNvPr>
          <p:cNvSpPr txBox="1"/>
          <p:nvPr/>
        </p:nvSpPr>
        <p:spPr>
          <a:xfrm>
            <a:off x="914400" y="5588433"/>
            <a:ext cx="363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9EEE7"/>
                </a:solidFill>
              </a:rPr>
              <a:t>Communication at distance</a:t>
            </a:r>
            <a:endParaRPr lang="en-GB" sz="2400" dirty="0">
              <a:solidFill>
                <a:srgbClr val="F9EEE7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57A04B-F353-87B5-8058-1A50FB395187}"/>
              </a:ext>
            </a:extLst>
          </p:cNvPr>
          <p:cNvSpPr txBox="1"/>
          <p:nvPr/>
        </p:nvSpPr>
        <p:spPr>
          <a:xfrm>
            <a:off x="914400" y="4508308"/>
            <a:ext cx="363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9EEE7"/>
                </a:solidFill>
              </a:rPr>
              <a:t>Smart Control</a:t>
            </a:r>
            <a:endParaRPr lang="en-GB" sz="2400" dirty="0">
              <a:solidFill>
                <a:srgbClr val="F9EEE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76A840-2EDD-6FF3-88D3-F0974EF87976}"/>
              </a:ext>
            </a:extLst>
          </p:cNvPr>
          <p:cNvSpPr txBox="1"/>
          <p:nvPr/>
        </p:nvSpPr>
        <p:spPr>
          <a:xfrm>
            <a:off x="5788152" y="4569520"/>
            <a:ext cx="363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9EEE7"/>
                </a:solidFill>
              </a:rPr>
              <a:t>Low power, low cost</a:t>
            </a:r>
            <a:endParaRPr lang="en-GB" sz="2400" dirty="0">
              <a:solidFill>
                <a:srgbClr val="F9EEE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2D9B25-2BAF-2881-1E94-82B77943FBC6}"/>
              </a:ext>
            </a:extLst>
          </p:cNvPr>
          <p:cNvSpPr txBox="1"/>
          <p:nvPr/>
        </p:nvSpPr>
        <p:spPr>
          <a:xfrm>
            <a:off x="5788152" y="5589850"/>
            <a:ext cx="363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9EEE7"/>
                </a:solidFill>
              </a:rPr>
              <a:t>Interoperability</a:t>
            </a:r>
            <a:endParaRPr lang="en-GB" sz="2400" dirty="0">
              <a:solidFill>
                <a:srgbClr val="F9EEE7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93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260" y="5060965"/>
            <a:ext cx="7196328" cy="86893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116" y="6074074"/>
            <a:ext cx="7196328" cy="86893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116" y="7068058"/>
            <a:ext cx="7196328" cy="86893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643116" y="133083"/>
            <a:ext cx="7196328" cy="1207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Features</a:t>
            </a:r>
            <a:endParaRPr lang="en-US" sz="3800" dirty="0"/>
          </a:p>
        </p:txBody>
      </p:sp>
      <p:sp>
        <p:nvSpPr>
          <p:cNvPr id="8" name="Text 1"/>
          <p:cNvSpPr/>
          <p:nvPr/>
        </p:nvSpPr>
        <p:spPr>
          <a:xfrm>
            <a:off x="6867144" y="5258861"/>
            <a:ext cx="5983883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Communication and control at a distance more than radio distance</a:t>
            </a:r>
            <a:endParaRPr lang="en-US" sz="2000" dirty="0"/>
          </a:p>
        </p:txBody>
      </p:sp>
      <p:sp>
        <p:nvSpPr>
          <p:cNvPr id="10" name="Text 3"/>
          <p:cNvSpPr/>
          <p:nvPr/>
        </p:nvSpPr>
        <p:spPr>
          <a:xfrm>
            <a:off x="6867144" y="6308180"/>
            <a:ext cx="676656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Minimal usage</a:t>
            </a:r>
            <a:endParaRPr lang="en-US" sz="2120" dirty="0"/>
          </a:p>
        </p:txBody>
      </p:sp>
      <p:sp>
        <p:nvSpPr>
          <p:cNvPr id="12" name="Text 5"/>
          <p:cNvSpPr/>
          <p:nvPr/>
        </p:nvSpPr>
        <p:spPr>
          <a:xfrm>
            <a:off x="6867144" y="7273430"/>
            <a:ext cx="6766560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Affordable implementation</a:t>
            </a:r>
            <a:endParaRPr lang="en-US" sz="212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BBCE8A-69F2-1E65-88F8-B2DBC445C619}"/>
              </a:ext>
            </a:extLst>
          </p:cNvPr>
          <p:cNvSpPr txBox="1"/>
          <p:nvPr/>
        </p:nvSpPr>
        <p:spPr>
          <a:xfrm>
            <a:off x="162121" y="4010032"/>
            <a:ext cx="6442319" cy="2380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32"/>
              </a:spcAft>
            </a:pPr>
            <a:r>
              <a:rPr lang="en-GB" sz="2100" dirty="0">
                <a:solidFill>
                  <a:srgbClr val="F9EEE7"/>
                </a:solidFill>
              </a:rPr>
              <a:t>Feature are actually the solutions to the problems we </a:t>
            </a:r>
          </a:p>
          <a:p>
            <a:pPr>
              <a:spcAft>
                <a:spcPts val="132"/>
              </a:spcAft>
            </a:pPr>
            <a:r>
              <a:rPr lang="en-GB" sz="2100" dirty="0">
                <a:solidFill>
                  <a:srgbClr val="F9EEE7"/>
                </a:solidFill>
              </a:rPr>
              <a:t>face while doing something.</a:t>
            </a:r>
          </a:p>
          <a:p>
            <a:pPr>
              <a:spcAft>
                <a:spcPts val="132"/>
              </a:spcAft>
            </a:pPr>
            <a:r>
              <a:rPr lang="en-GB" sz="2100" dirty="0">
                <a:solidFill>
                  <a:srgbClr val="F9EEE7"/>
                </a:solidFill>
              </a:rPr>
              <a:t>So, what problems does a person face when he is out of his house and office? He can’t see what is happening there. Or, What are the problems we normally have when we want a complete smart home. Zigbee solves those problems for us.</a:t>
            </a: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213A6F22-F550-0B8B-9E8F-5681C1FA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3116" y="4045700"/>
            <a:ext cx="7187184" cy="86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D46DEAB-BD17-1917-68B5-ACCA6A5622F6}"/>
              </a:ext>
            </a:extLst>
          </p:cNvPr>
          <p:cNvSpPr txBox="1"/>
          <p:nvPr/>
        </p:nvSpPr>
        <p:spPr>
          <a:xfrm>
            <a:off x="6810180" y="4294085"/>
            <a:ext cx="6638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E7E1DB"/>
                </a:solidFill>
              </a:rPr>
              <a:t>Mesh-Network gives interoperability</a:t>
            </a:r>
            <a:endParaRPr lang="en-GB" sz="2000" dirty="0">
              <a:solidFill>
                <a:srgbClr val="E7E1DB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A1BECF-2EB4-1E10-5A3D-A4A029382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9508" y="1033473"/>
            <a:ext cx="8291384" cy="258123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E6B74-BCAF-5CA3-C475-33278A67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3CE59EF-C15C-D206-87C0-469771EB6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9"/>
            <a:ext cx="14630400" cy="8238744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2657EE54-9E6F-0957-5946-E31834BE83A9}"/>
              </a:ext>
            </a:extLst>
          </p:cNvPr>
          <p:cNvSpPr/>
          <p:nvPr/>
        </p:nvSpPr>
        <p:spPr>
          <a:xfrm>
            <a:off x="6643116" y="133083"/>
            <a:ext cx="7196328" cy="1207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Features</a:t>
            </a:r>
            <a:endParaRPr lang="en-US" sz="38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EAB2409E-0E04-9475-EAEA-BDA8FCCAD98D}"/>
              </a:ext>
            </a:extLst>
          </p:cNvPr>
          <p:cNvSpPr/>
          <p:nvPr/>
        </p:nvSpPr>
        <p:spPr>
          <a:xfrm>
            <a:off x="909581" y="4114800"/>
            <a:ext cx="6766560" cy="1141521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Mesh networks make call the devices connected to the ZigBee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in a single network. Thus, they are always ready to be accessed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from far distance and work. And as they are all connected with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each other they communicate with each other and process ins-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-</a:t>
            </a:r>
            <a:r>
              <a:rPr lang="en-US" sz="2120" dirty="0" err="1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tructions</a:t>
            </a: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 together for a certain job. This give the network high</a:t>
            </a:r>
          </a:p>
          <a:p>
            <a:pPr marL="0" indent="0" algn="l">
              <a:lnSpc>
                <a:spcPts val="2960"/>
              </a:lnSpc>
              <a:buNone/>
            </a:pPr>
            <a:r>
              <a:rPr lang="en-US" sz="2120" dirty="0">
                <a:solidFill>
                  <a:srgbClr val="F9EEE7"/>
                </a:solidFill>
                <a:latin typeface="思源宋体-SemiBold" pitchFamily="34" charset="0"/>
                <a:ea typeface="思源宋体-SemiBold" pitchFamily="34" charset="-122"/>
              </a:rPr>
              <a:t>interoperability. </a:t>
            </a:r>
            <a:endParaRPr lang="en-US" sz="212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C040156-4572-A90C-BED5-99848ED7E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1" y="1391041"/>
            <a:ext cx="7187184" cy="86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05FD2D-3618-2CAF-9FC8-C8DD7871E5F8}"/>
              </a:ext>
            </a:extLst>
          </p:cNvPr>
          <p:cNvSpPr txBox="1"/>
          <p:nvPr/>
        </p:nvSpPr>
        <p:spPr>
          <a:xfrm>
            <a:off x="1183777" y="1653913"/>
            <a:ext cx="66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7E1DB"/>
                </a:solidFill>
              </a:rPr>
              <a:t>Mesh-Network Facility</a:t>
            </a:r>
            <a:endParaRPr lang="en-GB" sz="2400" dirty="0">
              <a:solidFill>
                <a:srgbClr val="E7E1DB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9D28E73-3421-0ED7-D5B4-C45DDB20C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0337" y="1216725"/>
            <a:ext cx="6753886" cy="52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695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4FDB1-C18C-0083-FC3C-6125BF626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3792BFE-2E32-BA6E-651C-CA32A2AF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79"/>
            <a:ext cx="14630400" cy="8238744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12D210F5-B420-BD00-C08C-4236D0D0FE27}"/>
              </a:ext>
            </a:extLst>
          </p:cNvPr>
          <p:cNvSpPr/>
          <p:nvPr/>
        </p:nvSpPr>
        <p:spPr>
          <a:xfrm>
            <a:off x="6643116" y="133083"/>
            <a:ext cx="7196328" cy="1207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Features</a:t>
            </a:r>
            <a:endParaRPr lang="en-US" sz="38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065468F8-9A97-DC38-E4C7-196E13F20EFD}"/>
              </a:ext>
            </a:extLst>
          </p:cNvPr>
          <p:cNvSpPr/>
          <p:nvPr/>
        </p:nvSpPr>
        <p:spPr>
          <a:xfrm>
            <a:off x="909581" y="2765994"/>
            <a:ext cx="6766560" cy="1141521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960"/>
              </a:lnSpc>
            </a:pPr>
            <a:r>
              <a:rPr lang="en-GB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Foundation Protocol: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Zigbee is built upon the </a:t>
            </a:r>
          </a:p>
          <a:p>
            <a:pPr>
              <a:lnSpc>
                <a:spcPts val="2960"/>
              </a:lnSpc>
            </a:pPr>
            <a:r>
              <a:rPr lang="en-GB" sz="2000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IEEE 802.15.4</a:t>
            </a: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standard, which defines the physical </a:t>
            </a:r>
          </a:p>
          <a:p>
            <a:pPr>
              <a:lnSpc>
                <a:spcPts val="2960"/>
              </a:lnSpc>
            </a:pPr>
            <a:r>
              <a:rPr lang="en-GB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radio and media access control layers (the lowest layers)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E6CC9B69-E7C0-5EF0-6D75-4C2DBC4F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1" y="1391041"/>
            <a:ext cx="7187184" cy="86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9B9ED5-17F9-1F12-0B39-7B4E8229339C}"/>
              </a:ext>
            </a:extLst>
          </p:cNvPr>
          <p:cNvSpPr txBox="1"/>
          <p:nvPr/>
        </p:nvSpPr>
        <p:spPr>
          <a:xfrm>
            <a:off x="1183777" y="1653913"/>
            <a:ext cx="66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7E1DB"/>
                </a:solidFill>
              </a:rPr>
              <a:t>Communication at Distance</a:t>
            </a:r>
            <a:endParaRPr lang="en-GB" sz="2400" dirty="0">
              <a:solidFill>
                <a:srgbClr val="E7E1D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B273F-DD63-8B94-93A9-673F0A5D5B11}"/>
              </a:ext>
            </a:extLst>
          </p:cNvPr>
          <p:cNvSpPr txBox="1"/>
          <p:nvPr/>
        </p:nvSpPr>
        <p:spPr>
          <a:xfrm>
            <a:off x="782581" y="4147051"/>
            <a:ext cx="67665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9EEE7"/>
                </a:solidFill>
              </a:rPr>
              <a:t>Device Roles:</a:t>
            </a:r>
            <a:r>
              <a:rPr lang="en-GB" sz="2000" dirty="0">
                <a:solidFill>
                  <a:srgbClr val="F9EEE7"/>
                </a:solidFill>
              </a:rPr>
              <a:t> The network consists of three main roles: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9EEE7"/>
                </a:solidFill>
              </a:rPr>
              <a:t>Coordinator (ZC):</a:t>
            </a:r>
            <a:r>
              <a:rPr lang="en-GB" sz="2000" dirty="0">
                <a:solidFill>
                  <a:srgbClr val="F9EEE7"/>
                </a:solidFill>
              </a:rPr>
              <a:t> Forms and manages the entire network (the central brain).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9EEE7"/>
                </a:solidFill>
              </a:rPr>
              <a:t>Router (ZR):</a:t>
            </a:r>
            <a:r>
              <a:rPr lang="en-GB" sz="2000" dirty="0">
                <a:solidFill>
                  <a:srgbClr val="F9EEE7"/>
                </a:solidFill>
              </a:rPr>
              <a:t> Relays data for other devices (typically mains-powered).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rgbClr val="F9EEE7"/>
                </a:solidFill>
              </a:rPr>
              <a:t>End Device (ZED):</a:t>
            </a:r>
            <a:r>
              <a:rPr lang="en-GB" sz="2000" dirty="0">
                <a:solidFill>
                  <a:srgbClr val="F9EEE7"/>
                </a:solidFill>
              </a:rPr>
              <a:t> Performs a simple function and conserves battery power by sleeping (e.g., a sensor)</a:t>
            </a:r>
          </a:p>
          <a:p>
            <a:endParaRPr lang="en-GB" dirty="0">
              <a:solidFill>
                <a:srgbClr val="F9EEE7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CCC5F-379F-EFA3-6D5F-812FB046A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3116" y="1884745"/>
            <a:ext cx="83439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95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C12D-889A-9A29-B140-C947659F5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6C1CAEC-BBA9-E21A-57F6-9BC8ED764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9"/>
            <a:ext cx="14630400" cy="8238744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F0658C8F-7455-3739-3CBA-F5A8CA0AF6DD}"/>
              </a:ext>
            </a:extLst>
          </p:cNvPr>
          <p:cNvSpPr/>
          <p:nvPr/>
        </p:nvSpPr>
        <p:spPr>
          <a:xfrm>
            <a:off x="6643116" y="133083"/>
            <a:ext cx="7196328" cy="1207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Features</a:t>
            </a:r>
            <a:endParaRPr lang="en-US" sz="38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BC2E0F8F-683A-306A-2B8E-3C3CE7A97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1" y="1391041"/>
            <a:ext cx="7187184" cy="86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F661A0-6C08-6AF1-EF17-BD8D25A61530}"/>
              </a:ext>
            </a:extLst>
          </p:cNvPr>
          <p:cNvSpPr txBox="1"/>
          <p:nvPr/>
        </p:nvSpPr>
        <p:spPr>
          <a:xfrm>
            <a:off x="1183777" y="1653913"/>
            <a:ext cx="66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7E1DB"/>
                </a:solidFill>
              </a:rPr>
              <a:t>Minimal Usage</a:t>
            </a:r>
            <a:endParaRPr lang="en-GB" sz="2400" dirty="0">
              <a:solidFill>
                <a:srgbClr val="E7E1D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57B20-2CCC-AF6E-43D2-41829BF8A408}"/>
              </a:ext>
            </a:extLst>
          </p:cNvPr>
          <p:cNvSpPr txBox="1"/>
          <p:nvPr/>
        </p:nvSpPr>
        <p:spPr>
          <a:xfrm>
            <a:off x="832009" y="2609282"/>
            <a:ext cx="6766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9EEE7"/>
                </a:solidFill>
              </a:rPr>
              <a:t>Low Data Rate:</a:t>
            </a:r>
            <a:r>
              <a:rPr lang="en-GB" sz="2000" dirty="0">
                <a:solidFill>
                  <a:srgbClr val="F9EEE7"/>
                </a:solidFill>
              </a:rPr>
              <a:t> ZigBee is optimized for transmitting small, intermittent bursts of data (like sensor readings or status updates) at a low rate (up to 250 kbps), rather than continuous, high-bandwidth streaming. This reduces the time the radio needs to be active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Sleep Mode for End Devices:</a:t>
            </a:r>
            <a:r>
              <a:rPr lang="en-GB" sz="2000" dirty="0">
                <a:solidFill>
                  <a:srgbClr val="F9EEE7"/>
                </a:solidFill>
              </a:rPr>
              <a:t> Devices like sensors (known as Reduced Function Devices or ZEDs) can spend most of their time in a deep </a:t>
            </a:r>
            <a:r>
              <a:rPr lang="en-GB" sz="2000" b="1" dirty="0">
                <a:solidFill>
                  <a:srgbClr val="F9EEE7"/>
                </a:solidFill>
              </a:rPr>
              <a:t>sleep mode</a:t>
            </a:r>
            <a:r>
              <a:rPr lang="en-GB" sz="2000" dirty="0">
                <a:solidFill>
                  <a:srgbClr val="F9EEE7"/>
                </a:solidFill>
              </a:rPr>
              <a:t>, drawing minimal power. They only wake up for a very short duration (milliseconds) to transmit or receive data from a parent node (Coordinator or Router) and then immediately go back to sleep, allowing batteries to last for months or even years.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Simple Protocol Stack:</a:t>
            </a:r>
            <a:r>
              <a:rPr lang="en-GB" sz="2000" dirty="0">
                <a:solidFill>
                  <a:srgbClr val="F9EEE7"/>
                </a:solidFill>
              </a:rPr>
              <a:t> The protocol is intentionally simple, requiring less processing power and memory, further contributing to lower energy use and reduced manufacturing cost.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EFD01-DBC6-B204-2AC3-8829BF305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569" y="2584452"/>
            <a:ext cx="7184964" cy="440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83808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8708-E3BC-D93D-D38B-F1B7F9D0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995C109-68BB-62C2-7111-BD1377AE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79"/>
            <a:ext cx="14630400" cy="8238744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39B903EF-0538-D3B5-3C4D-993BA0DF471D}"/>
              </a:ext>
            </a:extLst>
          </p:cNvPr>
          <p:cNvSpPr/>
          <p:nvPr/>
        </p:nvSpPr>
        <p:spPr>
          <a:xfrm>
            <a:off x="6643116" y="133083"/>
            <a:ext cx="7196328" cy="120700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FD9BE"/>
                </a:solidFill>
                <a:latin typeface="思源宋体-SemiBold" pitchFamily="34" charset="0"/>
                <a:ea typeface="思源宋体-SemiBold" pitchFamily="34" charset="-122"/>
                <a:cs typeface="思源宋体-SemiBold" pitchFamily="34" charset="-120"/>
              </a:rPr>
              <a:t>Features</a:t>
            </a:r>
            <a:endParaRPr lang="en-US" sz="380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187E8D29-0A8D-15D5-03C9-56A91CB2D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1" y="1391041"/>
            <a:ext cx="7187184" cy="86893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0A042F-08D5-4206-9EF6-81CDAA3ABD04}"/>
              </a:ext>
            </a:extLst>
          </p:cNvPr>
          <p:cNvSpPr txBox="1"/>
          <p:nvPr/>
        </p:nvSpPr>
        <p:spPr>
          <a:xfrm>
            <a:off x="1183777" y="1616842"/>
            <a:ext cx="6638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7E1DB"/>
                </a:solidFill>
              </a:rPr>
              <a:t>Affordable Implementation</a:t>
            </a:r>
            <a:endParaRPr lang="en-GB" sz="2400" dirty="0">
              <a:solidFill>
                <a:srgbClr val="E7E1DB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DB7D6-C5C0-C794-E445-E63297F3906C}"/>
              </a:ext>
            </a:extLst>
          </p:cNvPr>
          <p:cNvSpPr txBox="1"/>
          <p:nvPr/>
        </p:nvSpPr>
        <p:spPr>
          <a:xfrm>
            <a:off x="832009" y="2609282"/>
            <a:ext cx="67665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9EEE7"/>
                </a:solidFill>
              </a:rPr>
              <a:t>Simple Hardware and Chipsets:</a:t>
            </a:r>
            <a:r>
              <a:rPr lang="en-GB" sz="2000" dirty="0">
                <a:solidFill>
                  <a:srgbClr val="F9EEE7"/>
                </a:solidFill>
              </a:rPr>
              <a:t> ZigBee is optimized for low data rates (up to 250 kbps), which means it requires smaller, less powerful, and consequently less expensive chips and hardware components compared to high-bandwidth standards like Wi-Fi.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Low Power Consumption:</a:t>
            </a:r>
            <a:r>
              <a:rPr lang="en-GB" sz="2000" dirty="0">
                <a:solidFill>
                  <a:srgbClr val="F9EEE7"/>
                </a:solidFill>
              </a:rPr>
              <a:t> Devices are designed to operate on very low power, often entering a </a:t>
            </a:r>
            <a:r>
              <a:rPr lang="en-GB" sz="2000" b="1" dirty="0">
                <a:solidFill>
                  <a:srgbClr val="F9EEE7"/>
                </a:solidFill>
              </a:rPr>
              <a:t>sleep mode</a:t>
            </a:r>
            <a:r>
              <a:rPr lang="en-GB" sz="2000" dirty="0">
                <a:solidFill>
                  <a:srgbClr val="F9EEE7"/>
                </a:solidFill>
              </a:rPr>
              <a:t> for long periods. This allows them to run for years on small, inexpensive </a:t>
            </a:r>
            <a:r>
              <a:rPr lang="en-GB" sz="2000" b="1" dirty="0">
                <a:solidFill>
                  <a:srgbClr val="F9EEE7"/>
                </a:solidFill>
              </a:rPr>
              <a:t>batteries</a:t>
            </a:r>
            <a:r>
              <a:rPr lang="en-GB" sz="2000" dirty="0">
                <a:solidFill>
                  <a:srgbClr val="F9EEE7"/>
                </a:solidFill>
              </a:rPr>
              <a:t>.</a:t>
            </a:r>
          </a:p>
          <a:p>
            <a:endParaRPr lang="en-GB" sz="2000" dirty="0">
              <a:solidFill>
                <a:srgbClr val="F9EEE7"/>
              </a:solidFill>
            </a:endParaRPr>
          </a:p>
          <a:p>
            <a:r>
              <a:rPr lang="en-GB" sz="2000" b="1" dirty="0">
                <a:solidFill>
                  <a:srgbClr val="F9EEE7"/>
                </a:solidFill>
              </a:rPr>
              <a:t>Open Standard/No Royalties:</a:t>
            </a:r>
            <a:r>
              <a:rPr lang="en-GB" sz="2000" dirty="0">
                <a:solidFill>
                  <a:srgbClr val="F9EEE7"/>
                </a:solidFill>
              </a:rPr>
              <a:t> As an open standard, manufacturers do not have to pay licensing fees or royalties for the ZigBee protocol (</a:t>
            </a:r>
            <a:r>
              <a:rPr lang="en-GB" sz="2000" b="1" dirty="0">
                <a:solidFill>
                  <a:srgbClr val="F9EEE7"/>
                </a:solidFill>
              </a:rPr>
              <a:t>IEEE 802.15.4</a:t>
            </a:r>
            <a:r>
              <a:rPr lang="en-GB" sz="2000" dirty="0">
                <a:solidFill>
                  <a:srgbClr val="F9EEE7"/>
                </a:solidFill>
              </a:rPr>
              <a:t>) itself, contributing to the competitive pricing of ZigBee-enabled devices.</a:t>
            </a:r>
          </a:p>
          <a:p>
            <a:endParaRPr lang="en-GB" sz="2000" dirty="0">
              <a:solidFill>
                <a:srgbClr val="F9EEE7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30F49-1966-4F79-6689-510ABDDB5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9150" y="2078507"/>
            <a:ext cx="4189111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25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Chapterly [IT-21026] 2</Template>
  <TotalTime>145</TotalTime>
  <Words>895</Words>
  <Application>Microsoft Office PowerPoint</Application>
  <PresentationFormat>Custom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思源宋体-Light</vt:lpstr>
      <vt:lpstr>思源宋体-SemiBold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PptxGenJS Presentation</dc:subject>
  <dc:creator>Nasimul Hasan</dc:creator>
  <cp:lastModifiedBy>Nasimul Hasan</cp:lastModifiedBy>
  <cp:revision>37</cp:revision>
  <dcterms:created xsi:type="dcterms:W3CDTF">2025-10-31T11:56:23Z</dcterms:created>
  <dcterms:modified xsi:type="dcterms:W3CDTF">2025-10-31T14:22:08Z</dcterms:modified>
</cp:coreProperties>
</file>