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3" r:id="rId23"/>
    <p:sldId id="27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0100"/>
    <a:srgbClr val="356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2" autoAdjust="0"/>
    <p:restoredTop sz="94660"/>
  </p:normalViewPr>
  <p:slideViewPr>
    <p:cSldViewPr snapToGrid="0">
      <p:cViewPr varScale="1">
        <p:scale>
          <a:sx n="180" d="100"/>
          <a:sy n="180" d="100"/>
        </p:scale>
        <p:origin x="224"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AD0E3-B2E3-48B9-A656-207EAD26444D}" type="datetimeFigureOut">
              <a:rPr kumimoji="1" lang="ja-JP" altLang="en-US" smtClean="0"/>
              <a:t>2022/5/1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80AB2-C1BD-49A3-BB51-598E5C831781}" type="slidenum">
              <a:rPr kumimoji="1" lang="ja-JP" altLang="en-US" smtClean="0"/>
              <a:t>‹#›</a:t>
            </a:fld>
            <a:endParaRPr kumimoji="1" lang="ja-JP" altLang="en-US"/>
          </a:p>
        </p:txBody>
      </p:sp>
    </p:spTree>
    <p:extLst>
      <p:ext uri="{BB962C8B-B14F-4D97-AF65-F5344CB8AC3E}">
        <p14:creationId xmlns:p14="http://schemas.microsoft.com/office/powerpoint/2010/main" val="17046579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07E30-5A97-4111-A7FF-66CBCE548B53}"/>
              </a:ext>
            </a:extLst>
          </p:cNvPr>
          <p:cNvSpPr>
            <a:spLocks noGrp="1"/>
          </p:cNvSpPr>
          <p:nvPr>
            <p:ph type="ctrTitle"/>
          </p:nvPr>
        </p:nvSpPr>
        <p:spPr>
          <a:xfrm>
            <a:off x="1524000" y="1122363"/>
            <a:ext cx="9144000" cy="2387600"/>
          </a:xfrm>
        </p:spPr>
        <p:txBody>
          <a:bodyPr anchor="b">
            <a:normAutofit/>
          </a:bodyPr>
          <a:lstStyle>
            <a:lvl1pPr algn="ctr">
              <a:defRPr sz="4800">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55CD2625-6165-4539-AC2D-340D0C6F2251}"/>
              </a:ext>
            </a:extLst>
          </p:cNvPr>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FD0DEC8F-1657-4DE9-B58A-C22307E53BA1}"/>
              </a:ext>
            </a:extLst>
          </p:cNvPr>
          <p:cNvSpPr>
            <a:spLocks noGrp="1"/>
          </p:cNvSpPr>
          <p:nvPr>
            <p:ph type="dt" sz="half" idx="10"/>
          </p:nvPr>
        </p:nvSpPr>
        <p:spPr/>
        <p:txBody>
          <a:bodyPr/>
          <a:lstStyle>
            <a:lvl1pPr>
              <a:defRPr>
                <a:latin typeface="メイリオ" panose="020B0604030504040204" pitchFamily="50" charset="-128"/>
                <a:ea typeface="メイリオ" panose="020B0604030504040204" pitchFamily="50" charset="-128"/>
              </a:defRPr>
            </a:lvl1pPr>
          </a:lstStyle>
          <a:p>
            <a:fld id="{CAFDA656-E617-DD44-B267-6A46623FE51E}" type="datetime1">
              <a:rPr lang="ja-JP" altLang="en-US" smtClean="0"/>
              <a:t>2022/5/1</a:t>
            </a:fld>
            <a:endParaRPr lang="ja-JP" altLang="en-US" dirty="0"/>
          </a:p>
        </p:txBody>
      </p:sp>
      <p:sp>
        <p:nvSpPr>
          <p:cNvPr id="5" name="フッター プレースホルダー 4">
            <a:extLst>
              <a:ext uri="{FF2B5EF4-FFF2-40B4-BE49-F238E27FC236}">
                <a16:creationId xmlns:a16="http://schemas.microsoft.com/office/drawing/2014/main" id="{6787E712-D991-4924-9DB9-65405655F5E9}"/>
              </a:ext>
            </a:extLst>
          </p:cNvPr>
          <p:cNvSpPr>
            <a:spLocks noGrp="1"/>
          </p:cNvSpPr>
          <p:nvPr>
            <p:ph type="ftr" sz="quarter" idx="11"/>
          </p:nvPr>
        </p:nvSpPr>
        <p:spPr/>
        <p:txBody>
          <a:bodyPr/>
          <a:lstStyle>
            <a:lvl1pPr>
              <a:defRPr>
                <a:latin typeface="メイリオ" panose="020B0604030504040204" pitchFamily="50" charset="-128"/>
                <a:ea typeface="メイリオ"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51E62FDB-C183-4329-B23C-BB02B52ECA3B}"/>
              </a:ext>
            </a:extLst>
          </p:cNvPr>
          <p:cNvSpPr>
            <a:spLocks noGrp="1"/>
          </p:cNvSpPr>
          <p:nvPr>
            <p:ph type="sldNum" sz="quarter" idx="12"/>
          </p:nvPr>
        </p:nvSpPr>
        <p:spPr/>
        <p:txBody>
          <a:bodyPr/>
          <a:lstStyle>
            <a:lvl1pPr>
              <a:defRPr>
                <a:latin typeface="メイリオ" panose="020B0604030504040204" pitchFamily="50" charset="-128"/>
                <a:ea typeface="メイリオ" panose="020B0604030504040204" pitchFamily="50" charset="-128"/>
              </a:defRPr>
            </a:lvl1pPr>
          </a:lstStyle>
          <a:p>
            <a:fld id="{74366A89-5611-4FD5-9264-CD1FC61B882E}" type="slidenum">
              <a:rPr lang="ja-JP" altLang="en-US" smtClean="0"/>
              <a:pPr/>
              <a:t>‹#›</a:t>
            </a:fld>
            <a:r>
              <a:rPr lang="en-US" altLang="ja-JP" dirty="0"/>
              <a:t>/23</a:t>
            </a:r>
            <a:endParaRPr lang="ja-JP" altLang="en-US" dirty="0"/>
          </a:p>
        </p:txBody>
      </p:sp>
    </p:spTree>
    <p:extLst>
      <p:ext uri="{BB962C8B-B14F-4D97-AF65-F5344CB8AC3E}">
        <p14:creationId xmlns:p14="http://schemas.microsoft.com/office/powerpoint/2010/main" val="73214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48EA21-24DD-49ED-BC24-FD0D2E0179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9FA851-B51C-4597-ADDB-21C5118CF7E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BB664A-5911-475C-A7B2-175CF7310838}"/>
              </a:ext>
            </a:extLst>
          </p:cNvPr>
          <p:cNvSpPr>
            <a:spLocks noGrp="1"/>
          </p:cNvSpPr>
          <p:nvPr>
            <p:ph type="dt" sz="half" idx="10"/>
          </p:nvPr>
        </p:nvSpPr>
        <p:spPr/>
        <p:txBody>
          <a:bodyPr/>
          <a:lstStyle/>
          <a:p>
            <a:fld id="{812632A8-9049-7E42-9F65-2648B05C452E}" type="datetime1">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7C4AA81E-6D17-4BE9-94B6-363DF130B4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25FCEA-9B98-4BC6-86AD-835A3A9AA5B0}"/>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168270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DD207CC-C9DE-4FC7-A71B-2DE723B3817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17AFF9-AD50-4C0B-A535-C6309A4C73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C2B626-41C8-4C29-A4F0-604C4D2B7A56}"/>
              </a:ext>
            </a:extLst>
          </p:cNvPr>
          <p:cNvSpPr>
            <a:spLocks noGrp="1"/>
          </p:cNvSpPr>
          <p:nvPr>
            <p:ph type="dt" sz="half" idx="10"/>
          </p:nvPr>
        </p:nvSpPr>
        <p:spPr/>
        <p:txBody>
          <a:bodyPr/>
          <a:lstStyle/>
          <a:p>
            <a:fld id="{2A032CE1-4B89-B54C-BE3A-27AE7CC33A92}" type="datetime1">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DB7019A6-EFF0-40BE-8031-2CFE9FB7AC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7D403B-E70A-4499-9BE6-D0EBCAE181FE}"/>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3173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32DEB5-E141-4B30-8994-34EB9A14C850}"/>
              </a:ext>
            </a:extLst>
          </p:cNvPr>
          <p:cNvSpPr>
            <a:spLocks noGrp="1"/>
          </p:cNvSpPr>
          <p:nvPr>
            <p:ph type="title"/>
          </p:nvPr>
        </p:nvSpPr>
        <p:spPr>
          <a:xfrm>
            <a:off x="838200" y="184688"/>
            <a:ext cx="10515600" cy="1325563"/>
          </a:xfrm>
        </p:spPr>
        <p:txBody>
          <a:bodyPr>
            <a:normAutofit/>
          </a:bodyPr>
          <a:lstStyle>
            <a:lvl1pPr>
              <a:defRPr sz="34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A3E45579-9533-4008-9941-05C276C609F2}"/>
              </a:ext>
            </a:extLst>
          </p:cNvPr>
          <p:cNvSpPr>
            <a:spLocks noGrp="1"/>
          </p:cNvSpPr>
          <p:nvPr>
            <p:ph idx="1"/>
          </p:nvPr>
        </p:nvSpPr>
        <p:spPr>
          <a:xfrm>
            <a:off x="838200" y="1509430"/>
            <a:ext cx="10515600" cy="4351338"/>
          </a:xfrm>
        </p:spPr>
        <p:txBody>
          <a:bodyPr/>
          <a:lstStyle>
            <a:lvl1pPr>
              <a:defRPr sz="2000"/>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764F9DB-1532-4453-85A8-A4F64236FAAC}"/>
              </a:ext>
            </a:extLst>
          </p:cNvPr>
          <p:cNvSpPr>
            <a:spLocks noGrp="1"/>
          </p:cNvSpPr>
          <p:nvPr>
            <p:ph type="dt" sz="half" idx="10"/>
          </p:nvPr>
        </p:nvSpPr>
        <p:spPr/>
        <p:txBody>
          <a:bodyPr/>
          <a:lstStyle/>
          <a:p>
            <a:fld id="{502B7B56-E887-BB44-A2C5-31444BB7E49A}" type="datetime1">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3FC12620-1E15-45B8-B2F3-1906EF81D2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6D5457-CB01-45B2-A25D-F6CEFDB01BB7}"/>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381922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5F728-C7E1-443B-847F-7B58CACE533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10F77B-3537-4746-BF82-BCEF2D08A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50B2F3-226D-4CF6-BE0A-67D0C620A93F}"/>
              </a:ext>
            </a:extLst>
          </p:cNvPr>
          <p:cNvSpPr>
            <a:spLocks noGrp="1"/>
          </p:cNvSpPr>
          <p:nvPr>
            <p:ph type="dt" sz="half" idx="10"/>
          </p:nvPr>
        </p:nvSpPr>
        <p:spPr/>
        <p:txBody>
          <a:bodyPr/>
          <a:lstStyle/>
          <a:p>
            <a:fld id="{7B33407B-3495-C044-B28F-67696EEB42A9}" type="datetime1">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87A80E8C-1B14-45F8-BB1D-A7E654F285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CCF1B4-1756-4837-B396-8BCF5A33D66B}"/>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103055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6C4BF-B409-4ECE-A9BF-7468B2B4E5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A18E8C-55B2-40EB-98D8-5D831A2FA4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09BB63-0B28-42C8-8D9F-31541B8CB56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4AA319-C16C-42C9-98C1-48417B46BACC}"/>
              </a:ext>
            </a:extLst>
          </p:cNvPr>
          <p:cNvSpPr>
            <a:spLocks noGrp="1"/>
          </p:cNvSpPr>
          <p:nvPr>
            <p:ph type="dt" sz="half" idx="10"/>
          </p:nvPr>
        </p:nvSpPr>
        <p:spPr/>
        <p:txBody>
          <a:bodyPr/>
          <a:lstStyle/>
          <a:p>
            <a:fld id="{90D345F0-FA34-344E-949E-81E85FDF8322}" type="datetime1">
              <a:rPr kumimoji="1" lang="ja-JP" altLang="en-US" smtClean="0"/>
              <a:t>2022/5/1</a:t>
            </a:fld>
            <a:endParaRPr kumimoji="1" lang="ja-JP" altLang="en-US"/>
          </a:p>
        </p:txBody>
      </p:sp>
      <p:sp>
        <p:nvSpPr>
          <p:cNvPr id="6" name="フッター プレースホルダー 5">
            <a:extLst>
              <a:ext uri="{FF2B5EF4-FFF2-40B4-BE49-F238E27FC236}">
                <a16:creationId xmlns:a16="http://schemas.microsoft.com/office/drawing/2014/main" id="{0BB93693-2022-45C7-929D-8B0FFED88A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1B6BB1D-CC8A-40C5-A4EE-8681B3B6FBA7}"/>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7395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9CB2C-26BA-415E-A5D6-FF6A9371618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085523-928E-4DF9-B5F3-007D43643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B53725-A18C-4BB2-AFC5-3FFDA5E7C5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3554AC-F8EE-40F5-8EE1-CC560DC92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61398C-2538-4930-AF11-78B201EED0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013DBDA-D831-427A-AE85-692E43B3099E}"/>
              </a:ext>
            </a:extLst>
          </p:cNvPr>
          <p:cNvSpPr>
            <a:spLocks noGrp="1"/>
          </p:cNvSpPr>
          <p:nvPr>
            <p:ph type="dt" sz="half" idx="10"/>
          </p:nvPr>
        </p:nvSpPr>
        <p:spPr/>
        <p:txBody>
          <a:bodyPr/>
          <a:lstStyle/>
          <a:p>
            <a:fld id="{303C9F20-09FC-1E4E-8EDF-F16203DC7A67}" type="datetime1">
              <a:rPr kumimoji="1" lang="ja-JP" altLang="en-US" smtClean="0"/>
              <a:t>2022/5/1</a:t>
            </a:fld>
            <a:endParaRPr kumimoji="1" lang="ja-JP" altLang="en-US"/>
          </a:p>
        </p:txBody>
      </p:sp>
      <p:sp>
        <p:nvSpPr>
          <p:cNvPr id="8" name="フッター プレースホルダー 7">
            <a:extLst>
              <a:ext uri="{FF2B5EF4-FFF2-40B4-BE49-F238E27FC236}">
                <a16:creationId xmlns:a16="http://schemas.microsoft.com/office/drawing/2014/main" id="{C9536AEE-21D2-4D73-A799-4D28023A72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31113E-D9FB-4580-8DAB-0CB6D4A20712}"/>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62942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5B583-1E19-4B3D-A9D3-F3CA169A2F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940FB3C-C2EA-4221-8AC2-D4751272BF5B}"/>
              </a:ext>
            </a:extLst>
          </p:cNvPr>
          <p:cNvSpPr>
            <a:spLocks noGrp="1"/>
          </p:cNvSpPr>
          <p:nvPr>
            <p:ph type="dt" sz="half" idx="10"/>
          </p:nvPr>
        </p:nvSpPr>
        <p:spPr/>
        <p:txBody>
          <a:bodyPr/>
          <a:lstStyle/>
          <a:p>
            <a:fld id="{8002BFE1-A22B-3E48-9F85-04FF4FEB2E29}" type="datetime1">
              <a:rPr kumimoji="1" lang="ja-JP" altLang="en-US" smtClean="0"/>
              <a:t>2022/5/1</a:t>
            </a:fld>
            <a:endParaRPr kumimoji="1" lang="ja-JP" altLang="en-US"/>
          </a:p>
        </p:txBody>
      </p:sp>
      <p:sp>
        <p:nvSpPr>
          <p:cNvPr id="4" name="フッター プレースホルダー 3">
            <a:extLst>
              <a:ext uri="{FF2B5EF4-FFF2-40B4-BE49-F238E27FC236}">
                <a16:creationId xmlns:a16="http://schemas.microsoft.com/office/drawing/2014/main" id="{C24DBDAB-76AB-4470-9C54-AD211F5E88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089CE7-25AB-498D-A2D1-A431EB9496D3}"/>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417010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78AAF6-49A1-4D6A-A2B6-FCECC21FAC96}"/>
              </a:ext>
            </a:extLst>
          </p:cNvPr>
          <p:cNvSpPr>
            <a:spLocks noGrp="1"/>
          </p:cNvSpPr>
          <p:nvPr>
            <p:ph type="dt" sz="half" idx="10"/>
          </p:nvPr>
        </p:nvSpPr>
        <p:spPr/>
        <p:txBody>
          <a:bodyPr/>
          <a:lstStyle/>
          <a:p>
            <a:fld id="{0E0F9858-A9C7-7B49-8B96-F316C077CE24}" type="datetime1">
              <a:rPr kumimoji="1" lang="ja-JP" altLang="en-US" smtClean="0"/>
              <a:t>2022/5/1</a:t>
            </a:fld>
            <a:endParaRPr kumimoji="1" lang="ja-JP" altLang="en-US"/>
          </a:p>
        </p:txBody>
      </p:sp>
      <p:sp>
        <p:nvSpPr>
          <p:cNvPr id="3" name="フッター プレースホルダー 2">
            <a:extLst>
              <a:ext uri="{FF2B5EF4-FFF2-40B4-BE49-F238E27FC236}">
                <a16:creationId xmlns:a16="http://schemas.microsoft.com/office/drawing/2014/main" id="{6169E226-788C-4F15-B2EF-BF242951CB2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35BD52-15F6-429B-845A-7FDEB3C86D20}"/>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315672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6C63A-C5B5-49E0-9B10-D6428A38FA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D7D96C-5E2C-41D7-B47E-65318A0C5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C7D537E-C49C-49BB-B396-CD51A16FF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1A652C-3A01-4324-AAC2-08E0C3C8BF84}"/>
              </a:ext>
            </a:extLst>
          </p:cNvPr>
          <p:cNvSpPr>
            <a:spLocks noGrp="1"/>
          </p:cNvSpPr>
          <p:nvPr>
            <p:ph type="dt" sz="half" idx="10"/>
          </p:nvPr>
        </p:nvSpPr>
        <p:spPr/>
        <p:txBody>
          <a:bodyPr/>
          <a:lstStyle/>
          <a:p>
            <a:fld id="{1A8F5FAE-D475-0547-86E2-F35505DDAD5F}" type="datetime1">
              <a:rPr kumimoji="1" lang="ja-JP" altLang="en-US" smtClean="0"/>
              <a:t>2022/5/1</a:t>
            </a:fld>
            <a:endParaRPr kumimoji="1" lang="ja-JP" altLang="en-US"/>
          </a:p>
        </p:txBody>
      </p:sp>
      <p:sp>
        <p:nvSpPr>
          <p:cNvPr id="6" name="フッター プレースホルダー 5">
            <a:extLst>
              <a:ext uri="{FF2B5EF4-FFF2-40B4-BE49-F238E27FC236}">
                <a16:creationId xmlns:a16="http://schemas.microsoft.com/office/drawing/2014/main" id="{F96FB15C-3F98-44A1-8460-84108A65CE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DA90EB1-8555-4CEA-884B-6FE92DAD9BF3}"/>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184265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B671AD-B104-48EA-8E43-A6C7F0BD5E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6021914-09A1-432A-8329-6BE00057A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D4CDDB-E8C1-4CAD-917C-F8BBC9362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C648B5-A867-4618-A693-33D25830110D}"/>
              </a:ext>
            </a:extLst>
          </p:cNvPr>
          <p:cNvSpPr>
            <a:spLocks noGrp="1"/>
          </p:cNvSpPr>
          <p:nvPr>
            <p:ph type="dt" sz="half" idx="10"/>
          </p:nvPr>
        </p:nvSpPr>
        <p:spPr/>
        <p:txBody>
          <a:bodyPr/>
          <a:lstStyle/>
          <a:p>
            <a:fld id="{745C2C66-BECF-A44F-A876-8C4C75A73D0B}" type="datetime1">
              <a:rPr kumimoji="1" lang="ja-JP" altLang="en-US" smtClean="0"/>
              <a:t>2022/5/1</a:t>
            </a:fld>
            <a:endParaRPr kumimoji="1" lang="ja-JP" altLang="en-US"/>
          </a:p>
        </p:txBody>
      </p:sp>
      <p:sp>
        <p:nvSpPr>
          <p:cNvPr id="6" name="フッター プレースホルダー 5">
            <a:extLst>
              <a:ext uri="{FF2B5EF4-FFF2-40B4-BE49-F238E27FC236}">
                <a16:creationId xmlns:a16="http://schemas.microsoft.com/office/drawing/2014/main" id="{8C5EF87A-E304-4856-B091-C51A7DB3C8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7B92A9-98AC-4724-B1E5-58F29C0053A9}"/>
              </a:ext>
            </a:extLst>
          </p:cNvPr>
          <p:cNvSpPr>
            <a:spLocks noGrp="1"/>
          </p:cNvSpPr>
          <p:nvPr>
            <p:ph type="sldNum" sz="quarter" idx="12"/>
          </p:nvPr>
        </p:nvSpPr>
        <p:spPr/>
        <p:txBody>
          <a:bodyPr/>
          <a:lstStyle/>
          <a:p>
            <a:fld id="{74366A89-5611-4FD5-9264-CD1FC61B882E}" type="slidenum">
              <a:rPr kumimoji="1" lang="ja-JP" altLang="en-US" smtClean="0"/>
              <a:t>‹#›</a:t>
            </a:fld>
            <a:endParaRPr kumimoji="1" lang="ja-JP" altLang="en-US"/>
          </a:p>
        </p:txBody>
      </p:sp>
    </p:spTree>
    <p:extLst>
      <p:ext uri="{BB962C8B-B14F-4D97-AF65-F5344CB8AC3E}">
        <p14:creationId xmlns:p14="http://schemas.microsoft.com/office/powerpoint/2010/main" val="686836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B2878C8-0B6D-4919-A2FA-988CB8D98C69}"/>
              </a:ext>
            </a:extLst>
          </p:cNvPr>
          <p:cNvSpPr>
            <a:spLocks noGrp="1"/>
          </p:cNvSpPr>
          <p:nvPr>
            <p:ph type="title"/>
          </p:nvPr>
        </p:nvSpPr>
        <p:spPr>
          <a:xfrm>
            <a:off x="838200" y="339488"/>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95F4155-2AE2-488A-82CE-B0E1FDE45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E176004-45C9-4142-B2D7-863A9B8DE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29D08-7C58-AE46-A233-7C01819339DF}" type="datetime1">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D00C0C3E-12AF-410D-9B7B-9AC23A730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84427EC-88CB-400B-BB55-96E292463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66A89-5611-4FD5-9264-CD1FC61B882E}" type="slidenum">
              <a:rPr kumimoji="1" lang="ja-JP" altLang="en-US" smtClean="0"/>
              <a:t>‹#›</a:t>
            </a:fld>
            <a:r>
              <a:rPr kumimoji="1" lang="en-US" altLang="ja-JP" dirty="0"/>
              <a:t>/23</a:t>
            </a:r>
            <a:endParaRPr kumimoji="1" lang="ja-JP" altLang="en-US"/>
          </a:p>
        </p:txBody>
      </p:sp>
    </p:spTree>
    <p:extLst>
      <p:ext uri="{BB962C8B-B14F-4D97-AF65-F5344CB8AC3E}">
        <p14:creationId xmlns:p14="http://schemas.microsoft.com/office/powerpoint/2010/main" val="116713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3400" kern="1200">
          <a:solidFill>
            <a:srgbClr val="356D64"/>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CA006-7574-420E-8825-09ABFC27C6E3}"/>
              </a:ext>
            </a:extLst>
          </p:cNvPr>
          <p:cNvSpPr>
            <a:spLocks noGrp="1"/>
          </p:cNvSpPr>
          <p:nvPr>
            <p:ph type="ctrTitle"/>
          </p:nvPr>
        </p:nvSpPr>
        <p:spPr/>
        <p:txBody>
          <a:bodyPr/>
          <a:lstStyle/>
          <a:p>
            <a:r>
              <a:rPr lang="ja-JP" altLang="en-US" dirty="0"/>
              <a:t>推薦システムのアルゴリズム</a:t>
            </a:r>
          </a:p>
        </p:txBody>
      </p:sp>
      <p:sp>
        <p:nvSpPr>
          <p:cNvPr id="3" name="字幕 2">
            <a:extLst>
              <a:ext uri="{FF2B5EF4-FFF2-40B4-BE49-F238E27FC236}">
                <a16:creationId xmlns:a16="http://schemas.microsoft.com/office/drawing/2014/main" id="{84191033-4F15-4990-8E51-448D736C6E99}"/>
              </a:ext>
            </a:extLst>
          </p:cNvPr>
          <p:cNvSpPr>
            <a:spLocks noGrp="1"/>
          </p:cNvSpPr>
          <p:nvPr>
            <p:ph type="subTitle" idx="1"/>
          </p:nvPr>
        </p:nvSpPr>
        <p:spPr/>
        <p:txBody>
          <a:bodyPr/>
          <a:lstStyle/>
          <a:p>
            <a:r>
              <a:rPr lang="ja-JP" altLang="en-US" dirty="0"/>
              <a:t>神嶌　敏弘</a:t>
            </a:r>
            <a:endParaRPr lang="en-US" altLang="ja-JP" dirty="0"/>
          </a:p>
          <a:p>
            <a:r>
              <a:rPr lang="ja-JP" altLang="en-US" dirty="0"/>
              <a:t>研究ゼミ第</a:t>
            </a:r>
            <a:r>
              <a:rPr lang="en-US" altLang="ja-JP" dirty="0"/>
              <a:t>2</a:t>
            </a:r>
            <a:r>
              <a:rPr lang="ja-JP" altLang="en-US" dirty="0"/>
              <a:t>回（</a:t>
            </a:r>
            <a:r>
              <a:rPr lang="en-US" altLang="ja-JP" dirty="0"/>
              <a:t>2022/5/9</a:t>
            </a:r>
            <a:r>
              <a:rPr lang="ja-JP" altLang="en-US" dirty="0"/>
              <a:t>）</a:t>
            </a:r>
            <a:endParaRPr lang="en-US" altLang="ja-JP" dirty="0"/>
          </a:p>
          <a:p>
            <a:r>
              <a:rPr lang="ja-JP" altLang="en-US" dirty="0"/>
              <a:t>担当者：柳　智也</a:t>
            </a:r>
            <a:endParaRPr lang="en-US" altLang="ja-JP" dirty="0"/>
          </a:p>
        </p:txBody>
      </p:sp>
      <p:sp>
        <p:nvSpPr>
          <p:cNvPr id="4" name="スライド番号プレースホルダー 3">
            <a:extLst>
              <a:ext uri="{FF2B5EF4-FFF2-40B4-BE49-F238E27FC236}">
                <a16:creationId xmlns:a16="http://schemas.microsoft.com/office/drawing/2014/main" id="{69FF67E7-A155-4298-B695-E2E572A94938}"/>
              </a:ext>
            </a:extLst>
          </p:cNvPr>
          <p:cNvSpPr>
            <a:spLocks noGrp="1"/>
          </p:cNvSpPr>
          <p:nvPr>
            <p:ph type="sldNum" sz="quarter" idx="12"/>
          </p:nvPr>
        </p:nvSpPr>
        <p:spPr/>
        <p:txBody>
          <a:bodyPr/>
          <a:lstStyle/>
          <a:p>
            <a:fld id="{74366A89-5611-4FD5-9264-CD1FC61B882E}" type="slidenum">
              <a:rPr lang="ja-JP" altLang="en-US" smtClean="0"/>
              <a:pPr/>
              <a:t>1</a:t>
            </a:fld>
            <a:r>
              <a:rPr lang="en-US" altLang="ja-JP" dirty="0"/>
              <a:t>/23</a:t>
            </a:r>
            <a:endParaRPr lang="ja-JP" altLang="en-US" dirty="0"/>
          </a:p>
        </p:txBody>
      </p:sp>
    </p:spTree>
    <p:extLst>
      <p:ext uri="{BB962C8B-B14F-4D97-AF65-F5344CB8AC3E}">
        <p14:creationId xmlns:p14="http://schemas.microsoft.com/office/powerpoint/2010/main" val="326721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BF38C-09A9-CFE5-2DC4-48712202F609}"/>
              </a:ext>
            </a:extLst>
          </p:cNvPr>
          <p:cNvSpPr>
            <a:spLocks noGrp="1"/>
          </p:cNvSpPr>
          <p:nvPr>
            <p:ph type="title"/>
          </p:nvPr>
        </p:nvSpPr>
        <p:spPr/>
        <p:txBody>
          <a:bodyPr/>
          <a:lstStyle/>
          <a:p>
            <a:r>
              <a:rPr kumimoji="1" lang="ja-JP" altLang="en-US"/>
              <a:t>メモリベース法：利用者間型</a:t>
            </a:r>
          </a:p>
        </p:txBody>
      </p:sp>
      <p:sp>
        <p:nvSpPr>
          <p:cNvPr id="3" name="コンテンツ プレースホルダー 2">
            <a:extLst>
              <a:ext uri="{FF2B5EF4-FFF2-40B4-BE49-F238E27FC236}">
                <a16:creationId xmlns:a16="http://schemas.microsoft.com/office/drawing/2014/main" id="{EBF49271-D7D2-223B-70DE-A7AC2094941B}"/>
              </a:ext>
            </a:extLst>
          </p:cNvPr>
          <p:cNvSpPr>
            <a:spLocks noGrp="1"/>
          </p:cNvSpPr>
          <p:nvPr>
            <p:ph idx="1"/>
          </p:nvPr>
        </p:nvSpPr>
        <p:spPr/>
        <p:txBody>
          <a:bodyPr/>
          <a:lstStyle/>
          <a:p>
            <a:pPr marL="0" indent="0">
              <a:lnSpc>
                <a:spcPct val="100000"/>
              </a:lnSpc>
              <a:buNone/>
            </a:pPr>
            <a:r>
              <a:rPr kumimoji="1" lang="ja-JP" altLang="en-US"/>
              <a:t>まず、活動利用者と嗜好パターンが似ている利用者を見つけ、彼らが好むものを推薦する「利用者間型メモリベース法」について、代表的な</a:t>
            </a:r>
            <a:r>
              <a:rPr kumimoji="1" lang="en-US" altLang="ja-JP" dirty="0" err="1"/>
              <a:t>GroupLens</a:t>
            </a:r>
            <a:r>
              <a:rPr lang="ja-JP" altLang="en-US"/>
              <a:t>の方法</a:t>
            </a:r>
            <a:r>
              <a:rPr lang="en-US" altLang="ja-JP" dirty="0"/>
              <a:t>[2]</a:t>
            </a:r>
            <a:r>
              <a:rPr lang="ja-JP" altLang="en-US"/>
              <a:t>を</a:t>
            </a:r>
            <a:r>
              <a:rPr kumimoji="1" lang="ja-JP" altLang="en-US"/>
              <a:t>説明する</a:t>
            </a:r>
          </a:p>
        </p:txBody>
      </p:sp>
      <p:sp>
        <p:nvSpPr>
          <p:cNvPr id="4" name="スライド番号プレースホルダー 3">
            <a:extLst>
              <a:ext uri="{FF2B5EF4-FFF2-40B4-BE49-F238E27FC236}">
                <a16:creationId xmlns:a16="http://schemas.microsoft.com/office/drawing/2014/main" id="{B77F7A25-C367-4256-AC72-B45CCE3E64A1}"/>
              </a:ext>
            </a:extLst>
          </p:cNvPr>
          <p:cNvSpPr>
            <a:spLocks noGrp="1"/>
          </p:cNvSpPr>
          <p:nvPr>
            <p:ph type="sldNum" sz="quarter" idx="12"/>
          </p:nvPr>
        </p:nvSpPr>
        <p:spPr/>
        <p:txBody>
          <a:bodyPr/>
          <a:lstStyle/>
          <a:p>
            <a:fld id="{74366A89-5611-4FD5-9264-CD1FC61B882E}" type="slidenum">
              <a:rPr kumimoji="1" lang="ja-JP" altLang="en-US" smtClean="0"/>
              <a:t>10</a:t>
            </a:fld>
            <a:r>
              <a:rPr kumimoji="1" lang="en-US" altLang="ja-JP" dirty="0"/>
              <a:t>/23</a:t>
            </a:r>
            <a:endParaRPr kumimoji="1" lang="ja-JP" altLang="en-US"/>
          </a:p>
        </p:txBody>
      </p:sp>
      <p:sp>
        <p:nvSpPr>
          <p:cNvPr id="5" name="テキスト ボックス 4">
            <a:extLst>
              <a:ext uri="{FF2B5EF4-FFF2-40B4-BE49-F238E27FC236}">
                <a16:creationId xmlns:a16="http://schemas.microsoft.com/office/drawing/2014/main" id="{259DB07C-F0A6-7024-AC6B-E83E28F03911}"/>
              </a:ext>
            </a:extLst>
          </p:cNvPr>
          <p:cNvSpPr txBox="1"/>
          <p:nvPr/>
        </p:nvSpPr>
        <p:spPr>
          <a:xfrm>
            <a:off x="838200" y="2634938"/>
            <a:ext cx="1467068" cy="40011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記号の定義</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74D051E-2C1B-E7A9-015D-0D630054F1FB}"/>
                  </a:ext>
                </a:extLst>
              </p:cNvPr>
              <p:cNvSpPr txBox="1"/>
              <p:nvPr/>
            </p:nvSpPr>
            <p:spPr>
              <a:xfrm>
                <a:off x="838200" y="3289963"/>
                <a:ext cx="9170716" cy="2507738"/>
              </a:xfrm>
              <a:prstGeom prst="rect">
                <a:avLst/>
              </a:prstGeom>
              <a:noFill/>
            </p:spPr>
            <p:txBody>
              <a:bodyPr wrap="none" rtlCol="0">
                <a:spAutoFit/>
              </a:bodyPr>
              <a:lstStyle/>
              <a:p>
                <a:pPr>
                  <a:lnSpc>
                    <a:spcPct val="110000"/>
                  </a:lnSpc>
                </a:pPr>
                <a:r>
                  <a:rPr lang="ja-JP" altLang="en-US" sz="2000" b="0">
                    <a:latin typeface="Meiryo" panose="020B0604030504040204" pitchFamily="34" charset="-128"/>
                    <a:ea typeface="Meiryo" panose="020B0604030504040204" pitchFamily="34" charset="-128"/>
                  </a:rPr>
                  <a:t>・</a:t>
                </a:r>
                <a14:m>
                  <m:oMath xmlns:m="http://schemas.openxmlformats.org/officeDocument/2006/math">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 </m:t>
                    </m:r>
                  </m:oMath>
                </a14:m>
                <a:r>
                  <a:rPr lang="ja-JP" altLang="en-US" sz="2000" b="0">
                    <a:latin typeface="Meiryo" panose="020B0604030504040204" pitchFamily="34" charset="-128"/>
                    <a:ea typeface="Meiryo" panose="020B0604030504040204" pitchFamily="34" charset="-128"/>
                  </a:rPr>
                  <a:t>人の利用者の集合：</a:t>
                </a:r>
                <a14:m>
                  <m:oMath xmlns:m="http://schemas.openxmlformats.org/officeDocument/2006/math">
                    <m:r>
                      <m:rPr>
                        <m:sty m:val="p"/>
                      </m:rPr>
                      <a:rPr lang="en-US" altLang="ja-JP" sz="2000" b="0" i="0" smtClean="0">
                        <a:latin typeface="Cambria Math" panose="02040503050406030204" pitchFamily="18" charset="0"/>
                      </a:rPr>
                      <m:t>X</m:t>
                    </m:r>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 </m:t>
                        </m:r>
                        <m:r>
                          <a:rPr lang="en-US" altLang="ja-JP" sz="2000" b="0" i="1" smtClean="0">
                            <a:latin typeface="Cambria Math" panose="02040503050406030204" pitchFamily="18" charset="0"/>
                          </a:rPr>
                          <m:t>𝑛</m:t>
                        </m:r>
                      </m:e>
                    </m:d>
                  </m:oMath>
                </a14:m>
                <a:br>
                  <a:rPr kumimoji="1" lang="en-US" altLang="ja-JP" sz="2000" dirty="0">
                    <a:latin typeface="Meiryo" panose="020B0604030504040204" pitchFamily="34" charset="-128"/>
                    <a:ea typeface="Meiryo" panose="020B0604030504040204" pitchFamily="34" charset="-128"/>
                  </a:rPr>
                </a:br>
                <a:r>
                  <a:rPr kumimoji="1" lang="ja-JP" altLang="en-US" sz="2000" dirty="0">
                    <a:latin typeface="Meiryo" panose="020B0604030504040204" pitchFamily="34" charset="-128"/>
                    <a:ea typeface="Meiryo" panose="020B0604030504040204" pitchFamily="34" charset="-128"/>
                  </a:rPr>
                  <a:t>・</a:t>
                </a:r>
                <a14:m>
                  <m:oMath xmlns:m="http://schemas.openxmlformats.org/officeDocument/2006/math">
                    <m:r>
                      <a:rPr kumimoji="1" lang="en-US" altLang="ja-JP" sz="2000" b="0" i="1" smtClean="0">
                        <a:latin typeface="Cambria Math" panose="02040503050406030204" pitchFamily="18" charset="0"/>
                      </a:rPr>
                      <m:t>𝑚</m:t>
                    </m:r>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種類の全アイテムの集合：</a:t>
                </a:r>
                <a14:m>
                  <m:oMath xmlns:m="http://schemas.openxmlformats.org/officeDocument/2006/math">
                    <m:r>
                      <a:rPr kumimoji="1" lang="en-US" altLang="ja-JP" sz="2000" b="0" i="1" smtClean="0">
                        <a:latin typeface="Cambria Math" panose="02040503050406030204" pitchFamily="18" charset="0"/>
                      </a:rPr>
                      <m:t>𝑌</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𝑚</m:t>
                        </m:r>
                      </m:e>
                    </m:d>
                  </m:oMath>
                </a14:m>
                <a:br>
                  <a:rPr kumimoji="1" lang="en-US" altLang="ja-JP" sz="2000" b="0" dirty="0">
                    <a:latin typeface="Meiryo" panose="020B0604030504040204" pitchFamily="34" charset="-128"/>
                    <a:ea typeface="Meiryo" panose="020B0604030504040204" pitchFamily="34" charset="-128"/>
                  </a:rPr>
                </a:br>
                <a:r>
                  <a:rPr kumimoji="1" lang="ja-JP" altLang="en-US" sz="2000" b="0" dirty="0">
                    <a:latin typeface="Meiryo" panose="020B0604030504040204" pitchFamily="34" charset="-128"/>
                    <a:ea typeface="Meiryo" panose="020B0604030504040204" pitchFamily="34" charset="-128"/>
                  </a:rPr>
                  <a:t>・利用者</a:t>
                </a:r>
                <a14:m>
                  <m:oMath xmlns:m="http://schemas.openxmlformats.org/officeDocument/2006/math">
                    <m:r>
                      <a:rPr kumimoji="1" lang="en-US" altLang="ja-JP" sz="2000" b="0" i="0" smtClean="0">
                        <a:latin typeface="Cambria Math" panose="02040503050406030204" pitchFamily="18" charset="0"/>
                      </a:rPr>
                      <m:t> </m:t>
                    </m:r>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𝑋</m:t>
                    </m:r>
                    <m:r>
                      <a:rPr kumimoji="1" lang="ja-JP" altLang="en-US"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の、アイテム</a:t>
                </a: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𝑌</m:t>
                    </m:r>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への評価値</a:t>
                </a:r>
                <a14:m>
                  <m:oMath xmlns:m="http://schemas.openxmlformats.org/officeDocument/2006/math">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𝑥𝑦</m:t>
                        </m:r>
                      </m:sub>
                    </m:sSub>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を要素とする評価値行列：</a:t>
                </a:r>
                <a14:m>
                  <m:oMath xmlns:m="http://schemas.openxmlformats.org/officeDocument/2006/math">
                    <m:r>
                      <a:rPr kumimoji="1" lang="en-US" altLang="ja-JP" sz="2000" b="0" i="1" smtClean="0">
                        <a:latin typeface="Cambria Math" panose="02040503050406030204" pitchFamily="18" charset="0"/>
                        <a:ea typeface="Meiryo" panose="020B0604030504040204" pitchFamily="34" charset="-128"/>
                      </a:rPr>
                      <m:t>𝑅</m:t>
                    </m:r>
                  </m:oMath>
                </a14:m>
                <a:endParaRPr kumimoji="1" lang="en-US" altLang="ja-JP" sz="2000" dirty="0">
                  <a:latin typeface="Meiryo" panose="020B0604030504040204" pitchFamily="34" charset="-128"/>
                  <a:ea typeface="Meiryo" panose="020B0604030504040204" pitchFamily="34" charset="-128"/>
                </a:endParaRPr>
              </a:p>
              <a:p>
                <a:pPr>
                  <a:lnSpc>
                    <a:spcPct val="110000"/>
                  </a:lnSpc>
                </a:pPr>
                <a:r>
                  <a:rPr kumimoji="1" lang="ja-JP" altLang="en-US" sz="2000" b="0">
                    <a:latin typeface="Meiryo" panose="020B0604030504040204" pitchFamily="34" charset="-128"/>
                    <a:ea typeface="Meiryo" panose="020B0604030504040204" pitchFamily="34" charset="-128"/>
                  </a:rPr>
                  <a:t>・評価値行列における欠損：</a:t>
                </a:r>
                <a14:m>
                  <m:oMath xmlns:m="http://schemas.openxmlformats.org/officeDocument/2006/math">
                    <m:r>
                      <a:rPr kumimoji="1" lang="en-US" altLang="ja-JP" sz="2000" b="0" i="1" smtClean="0">
                        <a:latin typeface="Cambria Math" panose="02040503050406030204" pitchFamily="18" charset="0"/>
                        <a:ea typeface="Meiryo" panose="020B0604030504040204" pitchFamily="34" charset="-128"/>
                      </a:rPr>
                      <m:t>⊥</m:t>
                    </m:r>
                  </m:oMath>
                </a14:m>
                <a:endParaRPr kumimoji="1" lang="en-US" altLang="ja-JP" sz="2000" b="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・活動利用者（推薦を行う対象）：添字</a:t>
                </a:r>
                <a14:m>
                  <m:oMath xmlns:m="http://schemas.openxmlformats.org/officeDocument/2006/math">
                    <m:r>
                      <a:rPr lang="en-US" altLang="ja-JP" sz="2000" b="0" i="0" smtClean="0">
                        <a:latin typeface="Cambria Math" panose="02040503050406030204" pitchFamily="18" charset="0"/>
                      </a:rPr>
                      <m:t> </m:t>
                    </m:r>
                    <m:r>
                      <a:rPr lang="en-US" altLang="ja-JP" sz="2000" b="0" i="1" smtClean="0">
                        <a:latin typeface="Cambria Math" panose="02040503050406030204" pitchFamily="18" charset="0"/>
                      </a:rPr>
                      <m:t>𝑎</m:t>
                    </m:r>
                  </m:oMath>
                </a14:m>
                <a:endParaRPr kumimoji="1"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・利用者</a:t>
                </a:r>
                <a14:m>
                  <m:oMath xmlns:m="http://schemas.openxmlformats.org/officeDocument/2006/math">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 </m:t>
                    </m:r>
                  </m:oMath>
                </a14:m>
                <a:r>
                  <a:rPr kumimoji="1" lang="ja-JP" altLang="en-US" sz="2000" dirty="0">
                    <a:latin typeface="Meiryo" panose="020B0604030504040204" pitchFamily="34" charset="-128"/>
                    <a:ea typeface="Meiryo" panose="020B0604030504040204" pitchFamily="34" charset="-128"/>
                  </a:rPr>
                  <a:t>が</a:t>
                </a:r>
                <a:r>
                  <a:rPr kumimoji="1" lang="ja-JP" altLang="en-US" sz="2000">
                    <a:latin typeface="Meiryo" panose="020B0604030504040204" pitchFamily="34" charset="-128"/>
                    <a:ea typeface="Meiryo" panose="020B0604030504040204" pitchFamily="34" charset="-128"/>
                  </a:rPr>
                  <a:t>評価済みのアイテムの集合：</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𝑌</m:t>
                        </m:r>
                      </m:e>
                      <m:sub>
                        <m:r>
                          <a:rPr kumimoji="1" lang="en-US" altLang="ja-JP" sz="2000" b="0" i="1" smtClean="0">
                            <a:latin typeface="Cambria Math" panose="02040503050406030204" pitchFamily="18" charset="0"/>
                          </a:rPr>
                          <m:t>𝑥</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𝑌</m:t>
                    </m:r>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𝑥𝑦</m:t>
                        </m:r>
                      </m:sub>
                    </m:sSub>
                    <m:r>
                      <a:rPr kumimoji="1" lang="en-US" altLang="ja-JP" sz="2000" b="0" i="1" smtClean="0">
                        <a:latin typeface="Cambria Math" panose="02040503050406030204" pitchFamily="18" charset="0"/>
                      </a:rPr>
                      <m:t>≠⊥}</m:t>
                    </m:r>
                  </m:oMath>
                </a14:m>
                <a:endParaRPr kumimoji="1"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・利用者</a:t>
                </a:r>
                <a14:m>
                  <m:oMath xmlns:m="http://schemas.openxmlformats.org/officeDocument/2006/math">
                    <m:r>
                      <a:rPr lang="en-US" altLang="ja-JP" sz="2000" b="0" i="1"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𝑎</m:t>
                    </m:r>
                    <m:r>
                      <a:rPr lang="en-US" altLang="ja-JP" sz="2000" b="0" i="1" smtClean="0">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と</a:t>
                </a:r>
                <a14:m>
                  <m:oMath xmlns:m="http://schemas.openxmlformats.org/officeDocument/2006/math">
                    <m:r>
                      <a:rPr lang="en-US" altLang="ja-JP" sz="2000" b="0" i="0"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𝑥</m:t>
                    </m:r>
                    <m:r>
                      <a:rPr lang="en-US" altLang="ja-JP" sz="2000" i="1">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が</a:t>
                </a:r>
                <a:r>
                  <a:rPr lang="ja-JP" altLang="en-US" sz="2000">
                    <a:latin typeface="Meiryo" panose="020B0604030504040204" pitchFamily="34" charset="-128"/>
                    <a:ea typeface="Meiryo" panose="020B0604030504040204" pitchFamily="34" charset="-128"/>
                  </a:rPr>
                  <a:t>共通に評価したアイテムの集合：</a:t>
                </a:r>
                <a14:m>
                  <m:oMath xmlns:m="http://schemas.openxmlformats.org/officeDocument/2006/math">
                    <m:sSub>
                      <m:sSubPr>
                        <m:ctrlPr>
                          <a:rPr lang="en-US" altLang="ja-JP" sz="2000" b="0" i="1" smtClean="0">
                            <a:latin typeface="Cambria Math" panose="02040503050406030204" pitchFamily="18" charset="0"/>
                            <a:ea typeface="Meiryo" panose="020B0604030504040204" pitchFamily="34" charset="-128"/>
                          </a:rPr>
                        </m:ctrlPr>
                      </m:sSubPr>
                      <m:e>
                        <m:r>
                          <a:rPr lang="en-US" altLang="ja-JP" sz="2000" b="0" i="1" smtClean="0">
                            <a:latin typeface="Cambria Math" panose="02040503050406030204" pitchFamily="18" charset="0"/>
                            <a:ea typeface="Meiryo" panose="020B0604030504040204" pitchFamily="34" charset="-128"/>
                          </a:rPr>
                          <m:t>𝑌</m:t>
                        </m:r>
                      </m:e>
                      <m:sub>
                        <m:r>
                          <a:rPr lang="en-US" altLang="ja-JP" sz="2000" b="0" i="1" smtClean="0">
                            <a:latin typeface="Cambria Math" panose="02040503050406030204" pitchFamily="18" charset="0"/>
                            <a:ea typeface="Meiryo" panose="020B0604030504040204" pitchFamily="34" charset="-128"/>
                          </a:rPr>
                          <m:t>𝑎𝑥</m:t>
                        </m:r>
                      </m:sub>
                    </m:sSub>
                    <m:r>
                      <a:rPr lang="en-US" altLang="ja-JP" sz="2000" b="0" i="1" smtClean="0">
                        <a:latin typeface="Cambria Math" panose="02040503050406030204" pitchFamily="18" charset="0"/>
                        <a:ea typeface="Meiryo" panose="020B0604030504040204" pitchFamily="34" charset="-128"/>
                      </a:rPr>
                      <m:t>(=</m:t>
                    </m:r>
                    <m:sSub>
                      <m:sSubPr>
                        <m:ctrlPr>
                          <a:rPr lang="en-US" altLang="ja-JP" sz="2000" b="0" i="1" smtClean="0">
                            <a:latin typeface="Cambria Math" panose="02040503050406030204" pitchFamily="18" charset="0"/>
                            <a:ea typeface="Meiryo" panose="020B0604030504040204" pitchFamily="34" charset="-128"/>
                          </a:rPr>
                        </m:ctrlPr>
                      </m:sSubPr>
                      <m:e>
                        <m:r>
                          <a:rPr lang="en-US" altLang="ja-JP" sz="2000" b="0" i="1" smtClean="0">
                            <a:latin typeface="Cambria Math" panose="02040503050406030204" pitchFamily="18" charset="0"/>
                            <a:ea typeface="Meiryo" panose="020B0604030504040204" pitchFamily="34" charset="-128"/>
                          </a:rPr>
                          <m:t>𝑌</m:t>
                        </m:r>
                      </m:e>
                      <m:sub>
                        <m:r>
                          <a:rPr lang="en-US" altLang="ja-JP" sz="2000" b="0" i="1" smtClean="0">
                            <a:latin typeface="Cambria Math" panose="02040503050406030204" pitchFamily="18" charset="0"/>
                            <a:ea typeface="Meiryo" panose="020B0604030504040204" pitchFamily="34" charset="-128"/>
                          </a:rPr>
                          <m:t>𝑎</m:t>
                        </m:r>
                      </m:sub>
                    </m:sSub>
                    <m:r>
                      <a:rPr lang="en-US" altLang="ja-JP" sz="2000" b="0" i="1" smtClean="0">
                        <a:latin typeface="Cambria Math" panose="02040503050406030204" pitchFamily="18" charset="0"/>
                        <a:ea typeface="Meiryo" panose="020B0604030504040204" pitchFamily="34" charset="-128"/>
                      </a:rPr>
                      <m:t>∩</m:t>
                    </m:r>
                    <m:sSub>
                      <m:sSubPr>
                        <m:ctrlPr>
                          <a:rPr lang="en-US" altLang="ja-JP" sz="2000" b="0" i="1" smtClean="0">
                            <a:latin typeface="Cambria Math" panose="02040503050406030204" pitchFamily="18" charset="0"/>
                            <a:ea typeface="Meiryo" panose="020B0604030504040204" pitchFamily="34" charset="-128"/>
                          </a:rPr>
                        </m:ctrlPr>
                      </m:sSubPr>
                      <m:e>
                        <m:r>
                          <a:rPr lang="en-US" altLang="ja-JP" sz="2000" b="0" i="1" smtClean="0">
                            <a:latin typeface="Cambria Math" panose="02040503050406030204" pitchFamily="18" charset="0"/>
                            <a:ea typeface="Meiryo" panose="020B0604030504040204" pitchFamily="34" charset="-128"/>
                          </a:rPr>
                          <m:t>𝑌</m:t>
                        </m:r>
                      </m:e>
                      <m:sub>
                        <m:r>
                          <a:rPr lang="en-US" altLang="ja-JP" sz="2000" b="0" i="1" smtClean="0">
                            <a:latin typeface="Cambria Math" panose="02040503050406030204" pitchFamily="18" charset="0"/>
                            <a:ea typeface="Meiryo" panose="020B0604030504040204" pitchFamily="34" charset="-128"/>
                          </a:rPr>
                          <m:t>𝑥</m:t>
                        </m:r>
                      </m:sub>
                    </m:sSub>
                    <m:r>
                      <a:rPr lang="en-US" altLang="ja-JP" sz="2000" b="0" i="1" smtClean="0">
                        <a:latin typeface="Cambria Math" panose="02040503050406030204" pitchFamily="18" charset="0"/>
                        <a:ea typeface="Meiryo" panose="020B0604030504040204" pitchFamily="34" charset="-128"/>
                      </a:rPr>
                      <m:t>)</m:t>
                    </m:r>
                  </m:oMath>
                </a14:m>
                <a:endParaRPr lang="en-US" altLang="ja-JP" sz="2000" dirty="0">
                  <a:latin typeface="Meiryo" panose="020B0604030504040204" pitchFamily="34" charset="-128"/>
                  <a:ea typeface="Meiryo" panose="020B0604030504040204" pitchFamily="34" charset="-128"/>
                </a:endParaRPr>
              </a:p>
            </p:txBody>
          </p:sp>
        </mc:Choice>
        <mc:Fallback xmlns="">
          <p:sp>
            <p:nvSpPr>
              <p:cNvPr id="6" name="テキスト ボックス 5">
                <a:extLst>
                  <a:ext uri="{FF2B5EF4-FFF2-40B4-BE49-F238E27FC236}">
                    <a16:creationId xmlns:a16="http://schemas.microsoft.com/office/drawing/2014/main" id="{674D051E-2C1B-E7A9-015D-0D630054F1FB}"/>
                  </a:ext>
                </a:extLst>
              </p:cNvPr>
              <p:cNvSpPr txBox="1">
                <a:spLocks noRot="1" noChangeAspect="1" noMove="1" noResize="1" noEditPoints="1" noAdjustHandles="1" noChangeArrowheads="1" noChangeShapeType="1" noTextEdit="1"/>
              </p:cNvSpPr>
              <p:nvPr/>
            </p:nvSpPr>
            <p:spPr>
              <a:xfrm>
                <a:off x="838200" y="3289963"/>
                <a:ext cx="9170716" cy="2507738"/>
              </a:xfrm>
              <a:prstGeom prst="rect">
                <a:avLst/>
              </a:prstGeom>
              <a:blipFill>
                <a:blip r:embed="rId2"/>
                <a:stretch>
                  <a:fillRect l="-830" t="-505" b="-35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508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855FE-5EA3-8A10-1387-F7DB60E20100}"/>
              </a:ext>
            </a:extLst>
          </p:cNvPr>
          <p:cNvSpPr>
            <a:spLocks noGrp="1"/>
          </p:cNvSpPr>
          <p:nvPr>
            <p:ph type="title"/>
          </p:nvPr>
        </p:nvSpPr>
        <p:spPr/>
        <p:txBody>
          <a:bodyPr/>
          <a:lstStyle/>
          <a:p>
            <a:r>
              <a:rPr kumimoji="1" lang="ja-JP" altLang="en-US"/>
              <a:t>利用者間型メモリベース法：類似度の計算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9F7B8E-9B68-6D37-6031-C79753621907}"/>
                  </a:ext>
                </a:extLst>
              </p:cNvPr>
              <p:cNvSpPr>
                <a:spLocks noGrp="1"/>
              </p:cNvSpPr>
              <p:nvPr>
                <p:ph idx="1"/>
              </p:nvPr>
            </p:nvSpPr>
            <p:spPr>
              <a:xfrm>
                <a:off x="838200" y="1509430"/>
                <a:ext cx="10515600" cy="1107328"/>
              </a:xfrm>
            </p:spPr>
            <p:txBody>
              <a:bodyPr>
                <a:normAutofit/>
              </a:bodyPr>
              <a:lstStyle/>
              <a:p>
                <a:pPr marL="0" indent="0">
                  <a:lnSpc>
                    <a:spcPct val="110000"/>
                  </a:lnSpc>
                  <a:buNone/>
                </a:pPr>
                <a:r>
                  <a:rPr lang="ja-JP" altLang="en-US">
                    <a:latin typeface="Meiryo" panose="020B0604030504040204" pitchFamily="34" charset="-128"/>
                    <a:ea typeface="Meiryo" panose="020B0604030504040204" pitchFamily="34" charset="-128"/>
                  </a:rPr>
                  <a:t>活動利用者</a:t>
                </a:r>
                <a14:m>
                  <m:oMath xmlns:m="http://schemas.openxmlformats.org/officeDocument/2006/math">
                    <m:r>
                      <a:rPr lang="en-US" altLang="ja-JP" b="0" i="1" smtClean="0">
                        <a:latin typeface="Cambria Math" panose="02040503050406030204" pitchFamily="18" charset="0"/>
                      </a:rPr>
                      <m:t> </m:t>
                    </m:r>
                    <m:r>
                      <a:rPr lang="en-US" altLang="ja-JP" b="0" i="1" smtClean="0">
                        <a:latin typeface="Cambria Math" panose="02040503050406030204" pitchFamily="18" charset="0"/>
                      </a:rPr>
                      <m:t>𝑎</m:t>
                    </m:r>
                    <m:r>
                      <a:rPr lang="en-US" altLang="ja-JP" b="0" i="1" smtClean="0">
                        <a:latin typeface="Cambria Math" panose="02040503050406030204" pitchFamily="18" charset="0"/>
                      </a:rPr>
                      <m:t> </m:t>
                    </m:r>
                  </m:oMath>
                </a14:m>
                <a:r>
                  <a:rPr lang="ja-JP" altLang="en-US">
                    <a:latin typeface="Meiryo" panose="020B0604030504040204" pitchFamily="34" charset="-128"/>
                    <a:ea typeface="Meiryo" panose="020B0604030504040204" pitchFamily="34" charset="-128"/>
                  </a:rPr>
                  <a:t>と標本利用者</a:t>
                </a:r>
                <a14:m>
                  <m:oMath xmlns:m="http://schemas.openxmlformats.org/officeDocument/2006/math">
                    <m:r>
                      <a:rPr lang="en-US" altLang="ja-JP" b="0" i="1" smtClean="0">
                        <a:latin typeface="Cambria Math" panose="02040503050406030204" pitchFamily="18" charset="0"/>
                      </a:rPr>
                      <m:t> </m:t>
                    </m:r>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kumimoji="1" lang="ja-JP" altLang="en-US">
                    <a:latin typeface="Meiryo" panose="020B0604030504040204" pitchFamily="34" charset="-128"/>
                    <a:ea typeface="Meiryo" panose="020B0604030504040204" pitchFamily="34" charset="-128"/>
                  </a:rPr>
                  <a:t>の類似度は、共通に評価しているアイテムについての</a:t>
                </a:r>
                <a:r>
                  <a:rPr kumimoji="1" lang="en-US" altLang="ja-JP" dirty="0">
                    <a:latin typeface="Meiryo" panose="020B0604030504040204" pitchFamily="34" charset="-128"/>
                    <a:ea typeface="Meiryo" panose="020B0604030504040204" pitchFamily="34" charset="-128"/>
                  </a:rPr>
                  <a:t>Pearson</a:t>
                </a:r>
                <a:r>
                  <a:rPr kumimoji="1" lang="ja-JP" altLang="en-US">
                    <a:latin typeface="Meiryo" panose="020B0604030504040204" pitchFamily="34" charset="-128"/>
                    <a:ea typeface="Meiryo" panose="020B0604030504040204" pitchFamily="34" charset="-128"/>
                  </a:rPr>
                  <a:t>相関係数で測る</a:t>
                </a:r>
              </a:p>
            </p:txBody>
          </p:sp>
        </mc:Choice>
        <mc:Fallback xmlns="">
          <p:sp>
            <p:nvSpPr>
              <p:cNvPr id="3" name="コンテンツ プレースホルダー 2">
                <a:extLst>
                  <a:ext uri="{FF2B5EF4-FFF2-40B4-BE49-F238E27FC236}">
                    <a16:creationId xmlns:a16="http://schemas.microsoft.com/office/drawing/2014/main" id="{699F7B8E-9B68-6D37-6031-C79753621907}"/>
                  </a:ext>
                </a:extLst>
              </p:cNvPr>
              <p:cNvSpPr>
                <a:spLocks noGrp="1" noRot="1" noChangeAspect="1" noMove="1" noResize="1" noEditPoints="1" noAdjustHandles="1" noChangeArrowheads="1" noChangeShapeType="1" noTextEdit="1"/>
              </p:cNvSpPr>
              <p:nvPr>
                <p:ph idx="1"/>
              </p:nvPr>
            </p:nvSpPr>
            <p:spPr>
              <a:xfrm>
                <a:off x="838200" y="1509430"/>
                <a:ext cx="10515600" cy="1107328"/>
              </a:xfrm>
              <a:blipFill>
                <a:blip r:embed="rId2"/>
                <a:stretch>
                  <a:fillRect l="-724" t="-114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3B2A07A-B5E0-2BA2-6042-8377E91E456C}"/>
              </a:ext>
            </a:extLst>
          </p:cNvPr>
          <p:cNvSpPr>
            <a:spLocks noGrp="1"/>
          </p:cNvSpPr>
          <p:nvPr>
            <p:ph type="sldNum" sz="quarter" idx="12"/>
          </p:nvPr>
        </p:nvSpPr>
        <p:spPr/>
        <p:txBody>
          <a:bodyPr/>
          <a:lstStyle/>
          <a:p>
            <a:fld id="{74366A89-5611-4FD5-9264-CD1FC61B882E}" type="slidenum">
              <a:rPr kumimoji="1" lang="ja-JP" altLang="en-US" smtClean="0"/>
              <a:t>11</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FFF1313-A227-311B-D0BB-3C555B5E48FE}"/>
                  </a:ext>
                </a:extLst>
              </p:cNvPr>
              <p:cNvSpPr txBox="1"/>
              <p:nvPr/>
            </p:nvSpPr>
            <p:spPr>
              <a:xfrm>
                <a:off x="1796201" y="2748621"/>
                <a:ext cx="8645828" cy="1303177"/>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𝑎𝑥</m:t>
                        </m:r>
                      </m:sub>
                    </m:sSub>
                    <m:r>
                      <a:rPr kumimoji="1" lang="en-US" altLang="ja-JP" sz="2400" b="0" i="1" smtClean="0">
                        <a:latin typeface="Cambria Math" panose="02040503050406030204" pitchFamily="18" charset="0"/>
                      </a:rPr>
                      <m:t>=</m:t>
                    </m:r>
                    <m:f>
                      <m:fPr>
                        <m:ctrlPr>
                          <a:rPr kumimoji="1" lang="en-US" altLang="ja-JP" sz="2400" b="0" i="1" smtClean="0">
                            <a:solidFill>
                              <a:schemeClr val="tx1"/>
                            </a:solidFill>
                            <a:latin typeface="Cambria Math" panose="02040503050406030204" pitchFamily="18" charset="0"/>
                          </a:rPr>
                        </m:ctrlPr>
                      </m:fPr>
                      <m:num>
                        <m:nary>
                          <m:naryPr>
                            <m:chr m:val="∑"/>
                            <m:limLoc m:val="subSup"/>
                            <m:supHide m:val="on"/>
                            <m:ctrlPr>
                              <a:rPr kumimoji="1" lang="en-US" altLang="ja-JP" sz="2400" b="0" i="1" smtClean="0">
                                <a:solidFill>
                                  <a:schemeClr val="tx1"/>
                                </a:solidFill>
                                <a:latin typeface="Cambria Math" panose="02040503050406030204" pitchFamily="18" charset="0"/>
                              </a:rPr>
                            </m:ctrlPr>
                          </m:naryPr>
                          <m:sub>
                            <m:r>
                              <m:rPr>
                                <m:brk m:alnAt="9"/>
                              </m:rPr>
                              <a:rPr kumimoji="1" lang="en-US" altLang="ja-JP" sz="2400" b="0" i="1" smtClean="0">
                                <a:solidFill>
                                  <a:schemeClr val="tx1"/>
                                </a:solidFill>
                                <a:latin typeface="Cambria Math" panose="02040503050406030204" pitchFamily="18" charset="0"/>
                              </a:rPr>
                              <m:t>𝑦</m:t>
                            </m:r>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𝑌</m:t>
                                </m:r>
                              </m:e>
                              <m:sub>
                                <m:r>
                                  <a:rPr kumimoji="1" lang="en-US" altLang="ja-JP" sz="2400" b="0" i="1" smtClean="0">
                                    <a:solidFill>
                                      <a:schemeClr val="tx1"/>
                                    </a:solidFill>
                                    <a:latin typeface="Cambria Math" panose="02040503050406030204" pitchFamily="18" charset="0"/>
                                  </a:rPr>
                                  <m:t>𝑎𝑥</m:t>
                                </m:r>
                              </m:sub>
                            </m:sSub>
                          </m:sub>
                          <m:sup/>
                          <m:e>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𝑎𝑦</m:t>
                                    </m:r>
                                  </m:sub>
                                </m:sSub>
                                <m:r>
                                  <a:rPr kumimoji="1" lang="en-US" altLang="ja-JP" sz="2400" b="0" i="1" smtClean="0">
                                    <a:solidFill>
                                      <a:schemeClr val="tx1"/>
                                    </a:solidFill>
                                    <a:latin typeface="Cambria Math" panose="02040503050406030204" pitchFamily="18" charset="0"/>
                                  </a:rPr>
                                  <m:t>−</m:t>
                                </m:r>
                                <m:sSup>
                                  <m:sSupPr>
                                    <m:ctrlPr>
                                      <a:rPr lang="en-US" altLang="ja-JP" sz="2400" i="1">
                                        <a:latin typeface="Cambria Math" panose="02040503050406030204" pitchFamily="18" charset="0"/>
                                      </a:rPr>
                                    </m:ctrlPr>
                                  </m:sSup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𝑟</m:t>
                                            </m:r>
                                          </m:e>
                                        </m:acc>
                                      </m:e>
                                      <m:sub>
                                        <m:r>
                                          <a:rPr lang="en-US" altLang="ja-JP" sz="2400" b="0" i="1" smtClean="0">
                                            <a:latin typeface="Cambria Math" panose="02040503050406030204" pitchFamily="18" charset="0"/>
                                          </a:rPr>
                                          <m:t>𝑎</m:t>
                                        </m:r>
                                      </m:sub>
                                    </m:sSub>
                                  </m:e>
                                  <m:sup>
                                    <m:r>
                                      <a:rPr lang="en-US" altLang="ja-JP" sz="2400" i="1">
                                        <a:latin typeface="Cambria Math" panose="02040503050406030204" pitchFamily="18" charset="0"/>
                                      </a:rPr>
                                      <m:t>′</m:t>
                                    </m:r>
                                  </m:sup>
                                </m:sSup>
                              </m:e>
                            </m:d>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𝑥𝑦</m:t>
                                    </m:r>
                                  </m:sub>
                                </m:sSub>
                                <m:r>
                                  <a:rPr kumimoji="1" lang="en-US" altLang="ja-JP" sz="2400" b="0" i="1" smtClean="0">
                                    <a:solidFill>
                                      <a:schemeClr val="tx1"/>
                                    </a:solidFill>
                                    <a:latin typeface="Cambria Math" panose="02040503050406030204" pitchFamily="18" charset="0"/>
                                  </a:rPr>
                                  <m:t>−</m:t>
                                </m:r>
                                <m:sSup>
                                  <m:sSupPr>
                                    <m:ctrlPr>
                                      <a:rPr lang="en-US" altLang="ja-JP" sz="2400" i="1">
                                        <a:latin typeface="Cambria Math" panose="02040503050406030204" pitchFamily="18" charset="0"/>
                                      </a:rPr>
                                    </m:ctrlPr>
                                  </m:sSup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𝑟</m:t>
                                            </m:r>
                                          </m:e>
                                        </m:acc>
                                      </m:e>
                                      <m:sub>
                                        <m:r>
                                          <a:rPr kumimoji="1" lang="en-US" altLang="ja-JP" sz="2400" b="0" i="1" smtClean="0">
                                            <a:latin typeface="Cambria Math" panose="02040503050406030204" pitchFamily="18" charset="0"/>
                                          </a:rPr>
                                          <m:t>𝑥</m:t>
                                        </m:r>
                                      </m:sub>
                                    </m:sSub>
                                  </m:e>
                                  <m:sup>
                                    <m:r>
                                      <a:rPr lang="en-US" altLang="ja-JP" sz="2400" i="1">
                                        <a:latin typeface="Cambria Math" panose="02040503050406030204" pitchFamily="18" charset="0"/>
                                      </a:rPr>
                                      <m:t>′</m:t>
                                    </m:r>
                                  </m:sup>
                                </m:sSup>
                              </m:e>
                            </m:d>
                          </m:e>
                        </m:nary>
                      </m:num>
                      <m:den>
                        <m:rad>
                          <m:radPr>
                            <m:degHide m:val="on"/>
                            <m:ctrlPr>
                              <a:rPr kumimoji="1" lang="en-US" altLang="ja-JP" sz="2400" b="0" i="1" smtClean="0">
                                <a:solidFill>
                                  <a:schemeClr val="tx1"/>
                                </a:solidFill>
                                <a:latin typeface="Cambria Math" panose="02040503050406030204" pitchFamily="18" charset="0"/>
                              </a:rPr>
                            </m:ctrlPr>
                          </m:radPr>
                          <m:deg/>
                          <m:e>
                            <m:nary>
                              <m:naryPr>
                                <m:chr m:val="∑"/>
                                <m:limLoc m:val="subSup"/>
                                <m:supHide m:val="on"/>
                                <m:ctrlPr>
                                  <a:rPr kumimoji="1" lang="en-US" altLang="ja-JP" sz="2400" b="0" i="1" smtClean="0">
                                    <a:solidFill>
                                      <a:schemeClr val="tx1"/>
                                    </a:solidFill>
                                    <a:latin typeface="Cambria Math" panose="02040503050406030204" pitchFamily="18" charset="0"/>
                                  </a:rPr>
                                </m:ctrlPr>
                              </m:naryPr>
                              <m:sub>
                                <m:r>
                                  <m:rPr>
                                    <m:brk m:alnAt="9"/>
                                  </m:rPr>
                                  <a:rPr kumimoji="1" lang="en-US" altLang="ja-JP" sz="2400" b="0" i="1" smtClean="0">
                                    <a:solidFill>
                                      <a:schemeClr val="tx1"/>
                                    </a:solidFill>
                                    <a:latin typeface="Cambria Math" panose="02040503050406030204" pitchFamily="18" charset="0"/>
                                  </a:rPr>
                                  <m:t>𝑦</m:t>
                                </m:r>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𝑌</m:t>
                                    </m:r>
                                  </m:e>
                                  <m:sub>
                                    <m:r>
                                      <a:rPr kumimoji="1" lang="en-US" altLang="ja-JP" sz="2400" b="0" i="1" smtClean="0">
                                        <a:solidFill>
                                          <a:schemeClr val="tx1"/>
                                        </a:solidFill>
                                        <a:latin typeface="Cambria Math" panose="02040503050406030204" pitchFamily="18" charset="0"/>
                                      </a:rPr>
                                      <m:t>𝑎𝑥</m:t>
                                    </m:r>
                                  </m:sub>
                                </m:sSub>
                              </m:sub>
                              <m:sup/>
                              <m:e>
                                <m:sSup>
                                  <m:sSupPr>
                                    <m:ctrlPr>
                                      <a:rPr kumimoji="1" lang="en-US" altLang="ja-JP" sz="2400" b="0" i="1" smtClean="0">
                                        <a:solidFill>
                                          <a:schemeClr val="tx1"/>
                                        </a:solidFill>
                                        <a:latin typeface="Cambria Math" panose="02040503050406030204" pitchFamily="18" charset="0"/>
                                      </a:rPr>
                                    </m:ctrlPr>
                                  </m:sSupPr>
                                  <m:e>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𝑎𝑦</m:t>
                                            </m:r>
                                          </m:sub>
                                        </m:sSub>
                                        <m:r>
                                          <a:rPr kumimoji="1" lang="en-US" altLang="ja-JP" sz="2400" b="0" i="1" smtClean="0">
                                            <a:solidFill>
                                              <a:schemeClr val="tx1"/>
                                            </a:solidFill>
                                            <a:latin typeface="Cambria Math" panose="02040503050406030204" pitchFamily="18" charset="0"/>
                                          </a:rPr>
                                          <m:t>−</m:t>
                                        </m:r>
                                        <m:sSup>
                                          <m:sSupPr>
                                            <m:ctrlPr>
                                              <a:rPr kumimoji="1" lang="en-US" altLang="ja-JP" sz="2400" b="0" i="1" smtClean="0">
                                                <a:solidFill>
                                                  <a:schemeClr val="tx1"/>
                                                </a:solidFill>
                                                <a:latin typeface="Cambria Math" panose="02040503050406030204" pitchFamily="18" charset="0"/>
                                              </a:rPr>
                                            </m:ctrlPr>
                                          </m:sSupPr>
                                          <m:e>
                                            <m:sSub>
                                              <m:sSubPr>
                                                <m:ctrlPr>
                                                  <a:rPr kumimoji="1" lang="en-US" altLang="ja-JP" sz="2400" b="0" i="1" smtClean="0">
                                                    <a:solidFill>
                                                      <a:schemeClr val="tx1"/>
                                                    </a:solidFill>
                                                    <a:latin typeface="Cambria Math" panose="02040503050406030204" pitchFamily="18" charset="0"/>
                                                  </a:rPr>
                                                </m:ctrlPr>
                                              </m:sSubPr>
                                              <m:e>
                                                <m:acc>
                                                  <m:accPr>
                                                    <m:chr m:val="̅"/>
                                                    <m:ctrlPr>
                                                      <a:rPr kumimoji="1" lang="en-US" altLang="ja-JP" sz="2400" b="0" i="1" smtClean="0">
                                                        <a:solidFill>
                                                          <a:schemeClr val="tx1"/>
                                                        </a:solidFill>
                                                        <a:latin typeface="Cambria Math" panose="02040503050406030204" pitchFamily="18" charset="0"/>
                                                      </a:rPr>
                                                    </m:ctrlPr>
                                                  </m:accPr>
                                                  <m:e>
                                                    <m:r>
                                                      <a:rPr kumimoji="1" lang="en-US" altLang="ja-JP" sz="2400" b="0" i="1" smtClean="0">
                                                        <a:solidFill>
                                                          <a:schemeClr val="tx1"/>
                                                        </a:solidFill>
                                                        <a:latin typeface="Cambria Math" panose="02040503050406030204" pitchFamily="18" charset="0"/>
                                                      </a:rPr>
                                                      <m:t>𝑟</m:t>
                                                    </m:r>
                                                  </m:e>
                                                </m:acc>
                                              </m:e>
                                              <m:sub>
                                                <m:r>
                                                  <a:rPr kumimoji="1" lang="en-US" altLang="ja-JP" sz="2400" b="0" i="1" smtClean="0">
                                                    <a:solidFill>
                                                      <a:schemeClr val="tx1"/>
                                                    </a:solidFill>
                                                    <a:latin typeface="Cambria Math" panose="02040503050406030204" pitchFamily="18" charset="0"/>
                                                  </a:rPr>
                                                  <m:t>𝑎</m:t>
                                                </m:r>
                                              </m:sub>
                                            </m:sSub>
                                          </m:e>
                                          <m:sup>
                                            <m:r>
                                              <a:rPr kumimoji="1" lang="en-US" altLang="ja-JP" sz="2400" b="0" i="1" smtClean="0">
                                                <a:solidFill>
                                                  <a:schemeClr val="tx1"/>
                                                </a:solidFill>
                                                <a:latin typeface="Cambria Math" panose="02040503050406030204" pitchFamily="18" charset="0"/>
                                              </a:rPr>
                                              <m:t>′</m:t>
                                            </m:r>
                                          </m:sup>
                                        </m:sSup>
                                      </m:e>
                                    </m:d>
                                  </m:e>
                                  <m:sup>
                                    <m:r>
                                      <a:rPr kumimoji="1" lang="en-US" altLang="ja-JP" sz="2400" b="0" i="1" smtClean="0">
                                        <a:solidFill>
                                          <a:schemeClr val="tx1"/>
                                        </a:solidFill>
                                        <a:latin typeface="Cambria Math" panose="02040503050406030204" pitchFamily="18" charset="0"/>
                                      </a:rPr>
                                      <m:t>2</m:t>
                                    </m:r>
                                  </m:sup>
                                </m:sSup>
                              </m:e>
                            </m:nary>
                          </m:e>
                        </m:rad>
                        <m:rad>
                          <m:radPr>
                            <m:degHide m:val="on"/>
                            <m:ctrlPr>
                              <a:rPr lang="en-US" altLang="ja-JP" sz="2400" i="1">
                                <a:latin typeface="Cambria Math" panose="02040503050406030204" pitchFamily="18" charset="0"/>
                              </a:rPr>
                            </m:ctrlPr>
                          </m:radPr>
                          <m:deg/>
                          <m:e>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𝑦</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𝑌</m:t>
                                    </m:r>
                                  </m:e>
                                  <m:sub>
                                    <m:r>
                                      <a:rPr lang="en-US" altLang="ja-JP" sz="2400" i="1">
                                        <a:latin typeface="Cambria Math" panose="02040503050406030204" pitchFamily="18" charset="0"/>
                                      </a:rPr>
                                      <m:t>𝑎</m:t>
                                    </m:r>
                                    <m:r>
                                      <a:rPr lang="en-US" altLang="ja-JP" sz="2400" b="0" i="1" smtClean="0">
                                        <a:latin typeface="Cambria Math" panose="02040503050406030204" pitchFamily="18" charset="0"/>
                                      </a:rPr>
                                      <m:t>𝑥</m:t>
                                    </m:r>
                                  </m:sub>
                                </m:sSub>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𝑥</m:t>
                                            </m:r>
                                            <m:r>
                                              <a:rPr lang="en-US" altLang="ja-JP" sz="2400" i="1">
                                                <a:latin typeface="Cambria Math" panose="02040503050406030204" pitchFamily="18" charset="0"/>
                                              </a:rPr>
                                              <m:t>𝑦</m:t>
                                            </m:r>
                                          </m:sub>
                                        </m:sSub>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𝑟</m:t>
                                                    </m:r>
                                                  </m:e>
                                                </m:acc>
                                              </m:e>
                                              <m:sub>
                                                <m:r>
                                                  <a:rPr lang="en-US" altLang="ja-JP" sz="2400" b="0" i="1" smtClean="0">
                                                    <a:latin typeface="Cambria Math" panose="02040503050406030204" pitchFamily="18" charset="0"/>
                                                  </a:rPr>
                                                  <m:t>𝑥</m:t>
                                                </m:r>
                                              </m:sub>
                                            </m:sSub>
                                          </m:e>
                                          <m:sup>
                                            <m:r>
                                              <a:rPr lang="en-US" altLang="ja-JP" sz="2400" b="0" i="1" smtClean="0">
                                                <a:latin typeface="Cambria Math" panose="02040503050406030204" pitchFamily="18" charset="0"/>
                                              </a:rPr>
                                              <m:t>′</m:t>
                                            </m:r>
                                          </m:sup>
                                        </m:sSup>
                                      </m:e>
                                    </m:d>
                                  </m:e>
                                  <m:sup>
                                    <m:r>
                                      <a:rPr lang="en-US" altLang="ja-JP" sz="2400" i="1">
                                        <a:latin typeface="Cambria Math" panose="02040503050406030204" pitchFamily="18" charset="0"/>
                                      </a:rPr>
                                      <m:t>2</m:t>
                                    </m:r>
                                  </m:sup>
                                </m:sSup>
                              </m:e>
                            </m:nary>
                          </m:e>
                        </m:rad>
                      </m:den>
                    </m:f>
                  </m:oMath>
                </a14:m>
                <a:r>
                  <a:rPr lang="ja-JP" altLang="en-US" sz="2000">
                    <a:latin typeface="Meiryo" panose="020B0604030504040204" pitchFamily="34" charset="-128"/>
                    <a:ea typeface="Meiryo" panose="020B0604030504040204" pitchFamily="34" charset="-128"/>
                  </a:rPr>
                  <a:t>（ただし、</a:t>
                </a:r>
                <a14:m>
                  <m:oMath xmlns:m="http://schemas.openxmlformats.org/officeDocument/2006/math">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𝑥</m:t>
                                </m:r>
                              </m:sub>
                            </m:sSub>
                          </m:e>
                        </m:acc>
                      </m:e>
                      <m:sup>
                        <m:r>
                          <a:rPr lang="en-US" altLang="ja-JP" sz="2400" b="0" i="1" smtClean="0">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𝑦</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𝑌</m:t>
                                </m:r>
                              </m:e>
                              <m:sub>
                                <m:r>
                                  <a:rPr lang="en-US" altLang="ja-JP" sz="2400" i="1">
                                    <a:latin typeface="Cambria Math" panose="02040503050406030204" pitchFamily="18" charset="0"/>
                                  </a:rPr>
                                  <m:t>𝑎𝑥</m:t>
                                </m:r>
                              </m:sub>
                            </m:sSub>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𝑥𝑦</m:t>
                                </m:r>
                              </m:sub>
                            </m:sSub>
                          </m:e>
                        </m:nary>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𝑌</m:t>
                            </m:r>
                          </m:e>
                          <m:sub>
                            <m:r>
                              <a:rPr lang="en-US" altLang="ja-JP" sz="2400" i="1">
                                <a:latin typeface="Cambria Math" panose="02040503050406030204" pitchFamily="18" charset="0"/>
                              </a:rPr>
                              <m:t>𝑎𝑥</m:t>
                            </m:r>
                          </m:sub>
                        </m:sSub>
                        <m:r>
                          <a:rPr lang="en-US" altLang="ja-JP" sz="2400" i="1">
                            <a:latin typeface="Cambria Math" panose="02040503050406030204" pitchFamily="18" charset="0"/>
                          </a:rPr>
                          <m:t>|</m:t>
                        </m:r>
                      </m:den>
                    </m:f>
                  </m:oMath>
                </a14:m>
                <a:r>
                  <a:rPr lang="ja-JP" altLang="en-US" sz="2000">
                    <a:latin typeface="Meiryo" panose="020B0604030504040204" pitchFamily="34" charset="-128"/>
                    <a:ea typeface="Meiryo" panose="020B0604030504040204" pitchFamily="34" charset="-128"/>
                  </a:rPr>
                  <a:t>）</a:t>
                </a:r>
              </a:p>
              <a:p>
                <a:endParaRPr kumimoji="1" lang="ja-JP" altLang="en-US" sz="2400"/>
              </a:p>
            </p:txBody>
          </p:sp>
        </mc:Choice>
        <mc:Fallback xmlns="">
          <p:sp>
            <p:nvSpPr>
              <p:cNvPr id="5" name="テキスト ボックス 4">
                <a:extLst>
                  <a:ext uri="{FF2B5EF4-FFF2-40B4-BE49-F238E27FC236}">
                    <a16:creationId xmlns:a16="http://schemas.microsoft.com/office/drawing/2014/main" id="{2FFF1313-A227-311B-D0BB-3C555B5E48FE}"/>
                  </a:ext>
                </a:extLst>
              </p:cNvPr>
              <p:cNvSpPr txBox="1">
                <a:spLocks noRot="1" noChangeAspect="1" noMove="1" noResize="1" noEditPoints="1" noAdjustHandles="1" noChangeArrowheads="1" noChangeShapeType="1" noTextEdit="1"/>
              </p:cNvSpPr>
              <p:nvPr/>
            </p:nvSpPr>
            <p:spPr>
              <a:xfrm>
                <a:off x="1796201" y="2748621"/>
                <a:ext cx="8645828" cy="1303177"/>
              </a:xfrm>
              <a:prstGeom prst="rect">
                <a:avLst/>
              </a:prstGeom>
              <a:blipFill>
                <a:blip r:embed="rId3"/>
                <a:stretch>
                  <a:fillRect l="-1320" t="-32692" b="-15385"/>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DC5FF68A-4526-FC01-39D4-3E362AF7256F}"/>
              </a:ext>
            </a:extLst>
          </p:cNvPr>
          <p:cNvCxnSpPr>
            <a:cxnSpLocks/>
          </p:cNvCxnSpPr>
          <p:nvPr/>
        </p:nvCxnSpPr>
        <p:spPr>
          <a:xfrm>
            <a:off x="2698045" y="3807251"/>
            <a:ext cx="3860799"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FDCBF1-51B9-752D-7689-058ED10B2D2B}"/>
                  </a:ext>
                </a:extLst>
              </p:cNvPr>
              <p:cNvSpPr txBox="1"/>
              <p:nvPr/>
            </p:nvSpPr>
            <p:spPr>
              <a:xfrm>
                <a:off x="1313043" y="3913804"/>
                <a:ext cx="7354001" cy="40011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共通で評価したアイテムでの、</a:t>
                </a: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それぞれの評価の標準偏差</a:t>
                </a:r>
              </a:p>
            </p:txBody>
          </p:sp>
        </mc:Choice>
        <mc:Fallback xmlns="">
          <p:sp>
            <p:nvSpPr>
              <p:cNvPr id="9" name="テキスト ボックス 8">
                <a:extLst>
                  <a:ext uri="{FF2B5EF4-FFF2-40B4-BE49-F238E27FC236}">
                    <a16:creationId xmlns:a16="http://schemas.microsoft.com/office/drawing/2014/main" id="{3EFDCBF1-51B9-752D-7689-058ED10B2D2B}"/>
                  </a:ext>
                </a:extLst>
              </p:cNvPr>
              <p:cNvSpPr txBox="1">
                <a:spLocks noRot="1" noChangeAspect="1" noMove="1" noResize="1" noEditPoints="1" noAdjustHandles="1" noChangeArrowheads="1" noChangeShapeType="1" noTextEdit="1"/>
              </p:cNvSpPr>
              <p:nvPr/>
            </p:nvSpPr>
            <p:spPr>
              <a:xfrm>
                <a:off x="1313043" y="3913804"/>
                <a:ext cx="7354001" cy="400110"/>
              </a:xfrm>
              <a:prstGeom prst="rect">
                <a:avLst/>
              </a:prstGeom>
              <a:blipFill>
                <a:blip r:embed="rId4"/>
                <a:stretch>
                  <a:fillRect l="-862"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ED3C799-9C49-A500-29B5-EFF3806DE1DE}"/>
                  </a:ext>
                </a:extLst>
              </p:cNvPr>
              <p:cNvSpPr txBox="1"/>
              <p:nvPr/>
            </p:nvSpPr>
            <p:spPr>
              <a:xfrm>
                <a:off x="925689" y="4865511"/>
                <a:ext cx="10212539" cy="707886"/>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なお、</a:t>
                </a:r>
                <a14:m>
                  <m:oMath xmlns:m="http://schemas.openxmlformats.org/officeDocument/2006/math">
                    <m:d>
                      <m:dPr>
                        <m:begChr m:val="|"/>
                        <m:endChr m:val="|"/>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𝑌</m:t>
                            </m:r>
                          </m:e>
                          <m:sub>
                            <m:r>
                              <a:rPr kumimoji="1" lang="en-US" altLang="ja-JP" sz="2000" b="0" i="1" smtClean="0">
                                <a:latin typeface="Cambria Math" panose="02040503050406030204" pitchFamily="18" charset="0"/>
                              </a:rPr>
                              <m:t>𝑎𝑥</m:t>
                            </m:r>
                          </m:sub>
                        </m:sSub>
                      </m:e>
                    </m:d>
                    <m:r>
                      <a:rPr kumimoji="1" lang="en-US" altLang="ja-JP" sz="2000" b="0" i="1" smtClean="0">
                        <a:latin typeface="Cambria Math" panose="02040503050406030204" pitchFamily="18" charset="0"/>
                      </a:rPr>
                      <m:t>≤1 </m:t>
                    </m:r>
                  </m:oMath>
                </a14:m>
                <a:r>
                  <a:rPr kumimoji="1" lang="ja-JP" altLang="en-US" sz="2000">
                    <a:latin typeface="Meiryo" panose="020B0604030504040204" pitchFamily="34" charset="-128"/>
                    <a:ea typeface="Meiryo" panose="020B0604030504040204" pitchFamily="34" charset="-128"/>
                  </a:rPr>
                  <a:t>、すなわち共通で評価したアイテムが</a:t>
                </a: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つ以下である時、上の式は計算</a:t>
                </a:r>
                <a:endParaRPr kumimoji="1" lang="en-US" altLang="ja-JP" sz="2000" dirty="0">
                  <a:latin typeface="Meiryo" panose="020B0604030504040204" pitchFamily="34" charset="-128"/>
                  <a:ea typeface="Meiryo" panose="020B0604030504040204" pitchFamily="34" charset="-128"/>
                </a:endParaRPr>
              </a:p>
              <a:p>
                <a:r>
                  <a:rPr kumimoji="1" lang="ja-JP" altLang="en-US" sz="2000">
                    <a:latin typeface="Meiryo" panose="020B0604030504040204" pitchFamily="34" charset="-128"/>
                    <a:ea typeface="Meiryo" panose="020B0604030504040204" pitchFamily="34" charset="-128"/>
                  </a:rPr>
                  <a:t>できないので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ja-JP" altLang="en-US" sz="2000" b="0" i="1" smtClean="0">
                            <a:latin typeface="Cambria Math" panose="02040503050406030204" pitchFamily="18" charset="0"/>
                          </a:rPr>
                          <m:t> </m:t>
                        </m:r>
                        <m:r>
                          <a:rPr kumimoji="1" lang="en-US" altLang="ja-JP" sz="2000" b="0" i="1" smtClean="0">
                            <a:latin typeface="Cambria Math" panose="02040503050406030204" pitchFamily="18" charset="0"/>
                          </a:rPr>
                          <m:t>𝜌</m:t>
                        </m:r>
                      </m:e>
                      <m:sub>
                        <m:r>
                          <a:rPr kumimoji="1" lang="en-US" altLang="ja-JP" sz="2000" b="0" i="1" smtClean="0">
                            <a:latin typeface="Cambria Math" panose="02040503050406030204" pitchFamily="18" charset="0"/>
                          </a:rPr>
                          <m:t>𝑎𝑥</m:t>
                        </m:r>
                        <m:r>
                          <a:rPr kumimoji="1" lang="en-US" altLang="ja-JP" sz="2000" b="0" i="1" smtClean="0">
                            <a:latin typeface="Cambria Math" panose="02040503050406030204" pitchFamily="18" charset="0"/>
                          </a:rPr>
                          <m:t> </m:t>
                        </m:r>
                      </m:sub>
                    </m:sSub>
                    <m:r>
                      <a:rPr kumimoji="1" lang="en-US" altLang="ja-JP" sz="2000" b="0" i="1" smtClean="0">
                        <a:latin typeface="Cambria Math" panose="02040503050406030204" pitchFamily="18" charset="0"/>
                      </a:rPr>
                      <m:t>=0 </m:t>
                    </m:r>
                  </m:oMath>
                </a14:m>
                <a:r>
                  <a:rPr kumimoji="1" lang="ja-JP" altLang="en-US" sz="2000">
                    <a:latin typeface="Meiryo" panose="020B0604030504040204" pitchFamily="34" charset="-128"/>
                    <a:ea typeface="Meiryo" panose="020B0604030504040204" pitchFamily="34" charset="-128"/>
                  </a:rPr>
                  <a:t>とする</a:t>
                </a:r>
                <a:endParaRPr kumimoji="1" lang="en-US" altLang="ja-JP" sz="2000" dirty="0">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AED3C799-9C49-A500-29B5-EFF3806DE1DE}"/>
                  </a:ext>
                </a:extLst>
              </p:cNvPr>
              <p:cNvSpPr txBox="1">
                <a:spLocks noRot="1" noChangeAspect="1" noMove="1" noResize="1" noEditPoints="1" noAdjustHandles="1" noChangeArrowheads="1" noChangeShapeType="1" noTextEdit="1"/>
              </p:cNvSpPr>
              <p:nvPr/>
            </p:nvSpPr>
            <p:spPr>
              <a:xfrm>
                <a:off x="925689" y="4865511"/>
                <a:ext cx="10212539" cy="707886"/>
              </a:xfrm>
              <a:prstGeom prst="rect">
                <a:avLst/>
              </a:prstGeom>
              <a:blipFill>
                <a:blip r:embed="rId5"/>
                <a:stretch>
                  <a:fillRect l="-621" t="-3571" b="-16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0473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5F0FF-B072-6B21-3613-9D533FC55499}"/>
              </a:ext>
            </a:extLst>
          </p:cNvPr>
          <p:cNvSpPr>
            <a:spLocks noGrp="1"/>
          </p:cNvSpPr>
          <p:nvPr>
            <p:ph type="title"/>
          </p:nvPr>
        </p:nvSpPr>
        <p:spPr/>
        <p:txBody>
          <a:bodyPr/>
          <a:lstStyle/>
          <a:p>
            <a:r>
              <a:rPr lang="ja-JP" altLang="en-US"/>
              <a:t>利用者間型メモリベース法</a:t>
            </a:r>
            <a:r>
              <a:rPr kumimoji="1" lang="ja-JP" altLang="en-US"/>
              <a:t>：アイテムの評価値予測</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D4C533-EE78-7B85-C230-900F09165CAF}"/>
                  </a:ext>
                </a:extLst>
              </p:cNvPr>
              <p:cNvSpPr>
                <a:spLocks noGrp="1"/>
              </p:cNvSpPr>
              <p:nvPr>
                <p:ph idx="1"/>
              </p:nvPr>
            </p:nvSpPr>
            <p:spPr/>
            <p:txBody>
              <a:bodyPr/>
              <a:lstStyle/>
              <a:p>
                <a:pPr marL="0" indent="0">
                  <a:buNone/>
                </a:pPr>
                <a:r>
                  <a:rPr kumimoji="1" lang="ja-JP" altLang="en-US"/>
                  <a:t>活動利用者</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oMath>
                </a14:m>
                <a:r>
                  <a:rPr kumimoji="1" lang="ja-JP" altLang="en-US"/>
                  <a:t>のアイテム</a:t>
                </a:r>
                <a14:m>
                  <m:oMath xmlns:m="http://schemas.openxmlformats.org/officeDocument/2006/math">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𝑎</m:t>
                        </m:r>
                      </m:sub>
                    </m:sSub>
                    <m:r>
                      <a:rPr kumimoji="1" lang="en-US" altLang="ja-JP" b="0" i="1" smtClean="0">
                        <a:latin typeface="Cambria Math" panose="02040503050406030204" pitchFamily="18" charset="0"/>
                      </a:rPr>
                      <m:t> </m:t>
                    </m:r>
                  </m:oMath>
                </a14:m>
                <a:r>
                  <a:rPr kumimoji="1" lang="ja-JP" altLang="en-US"/>
                  <a:t>の評価値</a:t>
                </a:r>
                <a14:m>
                  <m:oMath xmlns:m="http://schemas.openxmlformats.org/officeDocument/2006/math">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𝑟</m:t>
                            </m:r>
                          </m:e>
                        </m:acc>
                      </m:e>
                      <m:sub>
                        <m:r>
                          <a:rPr kumimoji="1" lang="en-US" altLang="ja-JP" b="0" i="1" smtClean="0">
                            <a:latin typeface="Cambria Math" panose="02040503050406030204" pitchFamily="18" charset="0"/>
                          </a:rPr>
                          <m:t>𝑎𝑦</m:t>
                        </m:r>
                      </m:sub>
                    </m:sSub>
                  </m:oMath>
                </a14:m>
                <a:r>
                  <a:rPr kumimoji="1" lang="ja-JP" altLang="en-US"/>
                  <a:t>は、類似度で重みづけを行った、各標本利用者のアイテム</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oMath>
                </a14:m>
                <a:r>
                  <a:rPr kumimoji="1" lang="ja-JP" altLang="en-US"/>
                  <a:t>への評価値の加重平均で予測する</a:t>
                </a:r>
              </a:p>
            </p:txBody>
          </p:sp>
        </mc:Choice>
        <mc:Fallback xmlns="">
          <p:sp>
            <p:nvSpPr>
              <p:cNvPr id="3" name="コンテンツ プレースホルダー 2">
                <a:extLst>
                  <a:ext uri="{FF2B5EF4-FFF2-40B4-BE49-F238E27FC236}">
                    <a16:creationId xmlns:a16="http://schemas.microsoft.com/office/drawing/2014/main" id="{01D4C533-EE78-7B85-C230-900F09165CAF}"/>
                  </a:ext>
                </a:extLst>
              </p:cNvPr>
              <p:cNvSpPr>
                <a:spLocks noGrp="1" noRot="1" noChangeAspect="1" noMove="1" noResize="1" noEditPoints="1" noAdjustHandles="1" noChangeArrowheads="1" noChangeShapeType="1" noTextEdit="1"/>
              </p:cNvSpPr>
              <p:nvPr>
                <p:ph idx="1"/>
              </p:nvPr>
            </p:nvSpPr>
            <p:spPr>
              <a:blipFill>
                <a:blip r:embed="rId2"/>
                <a:stretch>
                  <a:fillRect l="-72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FFF4067-6AD3-D77C-725C-E29D073FAD45}"/>
              </a:ext>
            </a:extLst>
          </p:cNvPr>
          <p:cNvSpPr>
            <a:spLocks noGrp="1"/>
          </p:cNvSpPr>
          <p:nvPr>
            <p:ph type="sldNum" sz="quarter" idx="12"/>
          </p:nvPr>
        </p:nvSpPr>
        <p:spPr/>
        <p:txBody>
          <a:bodyPr/>
          <a:lstStyle/>
          <a:p>
            <a:fld id="{74366A89-5611-4FD5-9264-CD1FC61B882E}" type="slidenum">
              <a:rPr kumimoji="1" lang="ja-JP" altLang="en-US" smtClean="0"/>
              <a:t>12</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459B843-A193-94CE-E021-A53AD1D37F26}"/>
                  </a:ext>
                </a:extLst>
              </p:cNvPr>
              <p:cNvSpPr txBox="1"/>
              <p:nvPr/>
            </p:nvSpPr>
            <p:spPr>
              <a:xfrm>
                <a:off x="3993084" y="2449949"/>
                <a:ext cx="4324645" cy="979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𝑟</m:t>
                              </m:r>
                            </m:e>
                          </m:acc>
                        </m:e>
                        <m:sub>
                          <m:r>
                            <a:rPr kumimoji="1" lang="en-US" altLang="ja-JP" sz="2400" b="0" i="1" smtClean="0">
                              <a:latin typeface="Cambria Math" panose="02040503050406030204" pitchFamily="18" charset="0"/>
                            </a:rPr>
                            <m:t>𝑎𝑦</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𝑟</m:t>
                              </m:r>
                            </m:e>
                          </m:acc>
                        </m:e>
                        <m:sub>
                          <m:r>
                            <a:rPr kumimoji="1" lang="en-US" altLang="ja-JP" sz="2400" b="0" i="1" smtClean="0">
                              <a:latin typeface="Cambria Math" panose="02040503050406030204" pitchFamily="18" charset="0"/>
                            </a:rPr>
                            <m:t>𝑎</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nary>
                            <m:naryPr>
                              <m:chr m:val="∑"/>
                              <m:limLoc m:val="subSup"/>
                              <m:supHide m:val="on"/>
                              <m:ctrlPr>
                                <a:rPr kumimoji="1" lang="en-US" altLang="ja-JP" sz="2400" b="0" i="1" smtClean="0">
                                  <a:latin typeface="Cambria Math" panose="02040503050406030204" pitchFamily="18" charset="0"/>
                                </a:rPr>
                              </m:ctrlPr>
                            </m:naryPr>
                            <m:sub>
                              <m:r>
                                <m:rPr>
                                  <m:brk m:alnAt="9"/>
                                </m:rP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𝑦</m:t>
                                  </m:r>
                                </m:sub>
                              </m:sSub>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𝑎𝑥</m:t>
                                  </m:r>
                                </m:sub>
                              </m:sSub>
                            </m:e>
                          </m:nary>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𝑥𝑦</m:t>
                                  </m:r>
                                </m:sub>
                              </m:sSub>
                              <m:r>
                                <a:rPr kumimoji="1"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𝑟</m:t>
                                          </m:r>
                                        </m:e>
                                      </m:acc>
                                    </m:e>
                                    <m:sub>
                                      <m:r>
                                        <a:rPr lang="en-US" altLang="ja-JP" sz="2400" b="0" i="1" smtClean="0">
                                          <a:latin typeface="Cambria Math" panose="02040503050406030204" pitchFamily="18" charset="0"/>
                                        </a:rPr>
                                        <m:t>𝑥</m:t>
                                      </m:r>
                                    </m:sub>
                                  </m:sSub>
                                </m:e>
                                <m:sup>
                                  <m:r>
                                    <a:rPr lang="en-US" altLang="ja-JP" sz="2400" i="1">
                                      <a:latin typeface="Cambria Math" panose="02040503050406030204" pitchFamily="18" charset="0"/>
                                    </a:rPr>
                                    <m:t>′</m:t>
                                  </m:r>
                                </m:sup>
                              </m:sSup>
                            </m:e>
                          </m:d>
                        </m:num>
                        <m:den>
                          <m:nary>
                            <m:naryPr>
                              <m:chr m:val="∑"/>
                              <m:limLoc m:val="subSup"/>
                              <m:supHide m:val="on"/>
                              <m:ctrlPr>
                                <a:rPr kumimoji="1" lang="en-US" altLang="ja-JP" sz="2400" b="0" i="1" smtClean="0">
                                  <a:latin typeface="Cambria Math" panose="02040503050406030204" pitchFamily="18" charset="0"/>
                                </a:rPr>
                              </m:ctrlPr>
                            </m:naryPr>
                            <m:sub>
                              <m:r>
                                <m:rPr>
                                  <m:brk m:alnAt="9"/>
                                </m:rP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𝑦</m:t>
                                  </m:r>
                                </m:sub>
                              </m:sSub>
                            </m:sub>
                            <m:sup/>
                            <m:e>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𝑎𝑥</m:t>
                                  </m:r>
                                </m:sub>
                              </m:sSub>
                              <m:r>
                                <a:rPr kumimoji="1" lang="en-US" altLang="ja-JP" sz="2400" b="0" i="1" smtClean="0">
                                  <a:latin typeface="Cambria Math" panose="02040503050406030204" pitchFamily="18" charset="0"/>
                                </a:rPr>
                                <m:t>|</m:t>
                              </m:r>
                            </m:e>
                          </m:nary>
                        </m:den>
                      </m:f>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9459B843-A193-94CE-E021-A53AD1D37F26}"/>
                  </a:ext>
                </a:extLst>
              </p:cNvPr>
              <p:cNvSpPr txBox="1">
                <a:spLocks noRot="1" noChangeAspect="1" noMove="1" noResize="1" noEditPoints="1" noAdjustHandles="1" noChangeArrowheads="1" noChangeShapeType="1" noTextEdit="1"/>
              </p:cNvSpPr>
              <p:nvPr/>
            </p:nvSpPr>
            <p:spPr>
              <a:xfrm>
                <a:off x="3993084" y="2449949"/>
                <a:ext cx="4324645" cy="979051"/>
              </a:xfrm>
              <a:prstGeom prst="rect">
                <a:avLst/>
              </a:prstGeom>
              <a:blipFill>
                <a:blip r:embed="rId3"/>
                <a:stretch>
                  <a:fillRect t="-60759" b="-860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DD68D1F-AC9F-FBE3-59C4-D60A2335A740}"/>
                  </a:ext>
                </a:extLst>
              </p:cNvPr>
              <p:cNvSpPr txBox="1"/>
              <p:nvPr/>
            </p:nvSpPr>
            <p:spPr>
              <a:xfrm>
                <a:off x="838200" y="4030133"/>
                <a:ext cx="6345070" cy="73206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𝑋</m:t>
                        </m:r>
                      </m:e>
                      <m:sub>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：アイテム</a:t>
                </a: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を評価済み</a:t>
                </a:r>
                <a:r>
                  <a:rPr lang="ja-JP" altLang="en-US" sz="2000">
                    <a:latin typeface="Meiryo" panose="020B0604030504040204" pitchFamily="34" charset="-128"/>
                    <a:ea typeface="Meiryo" panose="020B0604030504040204" pitchFamily="34" charset="-128"/>
                  </a:rPr>
                  <a:t>の利用者の集合</a:t>
                </a:r>
                <a:endParaRPr lang="en-US" altLang="ja-JP" sz="2000" dirty="0">
                  <a:latin typeface="Meiryo" panose="020B0604030504040204" pitchFamily="34" charset="-128"/>
                  <a:ea typeface="Meiryo" panose="020B0604030504040204" pitchFamily="34" charset="-128"/>
                </a:endParaRPr>
              </a:p>
              <a:p>
                <a:r>
                  <a:rPr lang="ja-JP" altLang="en-US" sz="2000">
                    <a:latin typeface="Meiryo" panose="020B0604030504040204" pitchFamily="34" charset="-128"/>
                    <a:ea typeface="Meiryo" panose="020B0604030504040204" pitchFamily="34" charset="-128"/>
                  </a:rPr>
                  <a:t>・</a:t>
                </a:r>
                <a14:m>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𝑟</m:t>
                            </m:r>
                          </m:e>
                        </m:acc>
                      </m:e>
                      <m:sub>
                        <m:r>
                          <a:rPr kumimoji="1" lang="en-US" altLang="ja-JP" sz="2000" b="0" i="1" smtClean="0">
                            <a:latin typeface="Cambria Math" panose="02040503050406030204" pitchFamily="18" charset="0"/>
                          </a:rPr>
                          <m:t>𝑥</m:t>
                        </m:r>
                      </m:sub>
                    </m:sSub>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：利用者</a:t>
                </a: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の全評価アイテムに対する平均評価値</a:t>
                </a:r>
                <a:endParaRPr kumimoji="1" lang="en-US" altLang="ja-JP" sz="2000" dirty="0">
                  <a:latin typeface="Meiryo" panose="020B0604030504040204" pitchFamily="34" charset="-128"/>
                  <a:ea typeface="Meiryo" panose="020B0604030504040204" pitchFamily="34" charset="-128"/>
                </a:endParaRPr>
              </a:p>
            </p:txBody>
          </p:sp>
        </mc:Choice>
        <mc:Fallback xmlns="">
          <p:sp>
            <p:nvSpPr>
              <p:cNvPr id="6" name="テキスト ボックス 5">
                <a:extLst>
                  <a:ext uri="{FF2B5EF4-FFF2-40B4-BE49-F238E27FC236}">
                    <a16:creationId xmlns:a16="http://schemas.microsoft.com/office/drawing/2014/main" id="{8DD68D1F-AC9F-FBE3-59C4-D60A2335A740}"/>
                  </a:ext>
                </a:extLst>
              </p:cNvPr>
              <p:cNvSpPr txBox="1">
                <a:spLocks noRot="1" noChangeAspect="1" noMove="1" noResize="1" noEditPoints="1" noAdjustHandles="1" noChangeArrowheads="1" noChangeShapeType="1" noTextEdit="1"/>
              </p:cNvSpPr>
              <p:nvPr/>
            </p:nvSpPr>
            <p:spPr>
              <a:xfrm>
                <a:off x="838200" y="4030133"/>
                <a:ext cx="6345070" cy="732060"/>
              </a:xfrm>
              <a:prstGeom prst="rect">
                <a:avLst/>
              </a:prstGeom>
              <a:blipFill>
                <a:blip r:embed="rId4"/>
                <a:stretch>
                  <a:fillRect l="-1200" t="-1724" b="-155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97145E-8F49-256C-4D36-13F0573E2924}"/>
                  </a:ext>
                </a:extLst>
              </p:cNvPr>
              <p:cNvSpPr txBox="1"/>
              <p:nvPr/>
            </p:nvSpPr>
            <p:spPr>
              <a:xfrm>
                <a:off x="5140641" y="5063819"/>
                <a:ext cx="1910716" cy="796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𝑟</m:t>
                              </m:r>
                            </m:e>
                          </m:acc>
                        </m:e>
                        <m:sub>
                          <m:r>
                            <a:rPr kumimoji="1" lang="en-US" altLang="ja-JP" sz="2400" b="0" i="1" smtClean="0">
                              <a:latin typeface="Cambria Math" panose="02040503050406030204" pitchFamily="18" charset="0"/>
                            </a:rPr>
                            <m:t>𝑥</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nary>
                            <m:naryPr>
                              <m:chr m:val="∑"/>
                              <m:limLoc m:val="subSup"/>
                              <m:supHide m:val="on"/>
                              <m:ctrlPr>
                                <a:rPr kumimoji="1" lang="en-US" altLang="ja-JP" sz="2400" b="0" i="1" smtClean="0">
                                  <a:latin typeface="Cambria Math" panose="02040503050406030204" pitchFamily="18" charset="0"/>
                                </a:rPr>
                              </m:ctrlPr>
                            </m:naryPr>
                            <m:sub>
                              <m:r>
                                <m:rPr>
                                  <m:brk m:alnAt="9"/>
                                </m:rP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𝑥</m:t>
                                  </m:r>
                                </m:sub>
                              </m:sSub>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𝑥𝑦</m:t>
                                  </m:r>
                                </m:sub>
                              </m:sSub>
                            </m:e>
                          </m:nary>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𝑥</m:t>
                              </m:r>
                            </m:sub>
                          </m:sSub>
                          <m:r>
                            <a:rPr kumimoji="1" lang="en-US" altLang="ja-JP" sz="2400" b="0" i="1" smtClean="0">
                              <a:latin typeface="Cambria Math" panose="02040503050406030204" pitchFamily="18" charset="0"/>
                            </a:rPr>
                            <m:t>|</m:t>
                          </m:r>
                        </m:den>
                      </m:f>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2497145E-8F49-256C-4D36-13F0573E2924}"/>
                  </a:ext>
                </a:extLst>
              </p:cNvPr>
              <p:cNvSpPr txBox="1">
                <a:spLocks noRot="1" noChangeAspect="1" noMove="1" noResize="1" noEditPoints="1" noAdjustHandles="1" noChangeArrowheads="1" noChangeShapeType="1" noTextEdit="1"/>
              </p:cNvSpPr>
              <p:nvPr/>
            </p:nvSpPr>
            <p:spPr>
              <a:xfrm>
                <a:off x="5140641" y="5063819"/>
                <a:ext cx="1910716" cy="796949"/>
              </a:xfrm>
              <a:prstGeom prst="rect">
                <a:avLst/>
              </a:prstGeom>
              <a:blipFill>
                <a:blip r:embed="rId5"/>
                <a:stretch>
                  <a:fillRect l="-658" t="-81250" b="-6250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8D6AC9F2-7575-9D85-FAE5-3E0C5437C922}"/>
              </a:ext>
            </a:extLst>
          </p:cNvPr>
          <p:cNvCxnSpPr>
            <a:cxnSpLocks/>
          </p:cNvCxnSpPr>
          <p:nvPr/>
        </p:nvCxnSpPr>
        <p:spPr>
          <a:xfrm>
            <a:off x="3993084" y="3525029"/>
            <a:ext cx="4304249"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86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C3B28-67C4-70D1-4AA7-6CC7B0B16D96}"/>
              </a:ext>
            </a:extLst>
          </p:cNvPr>
          <p:cNvSpPr>
            <a:spLocks noGrp="1"/>
          </p:cNvSpPr>
          <p:nvPr>
            <p:ph type="title"/>
          </p:nvPr>
        </p:nvSpPr>
        <p:spPr/>
        <p:txBody>
          <a:bodyPr/>
          <a:lstStyle/>
          <a:p>
            <a:r>
              <a:rPr lang="ja-JP" altLang="en-US"/>
              <a:t>利用者間型メモリベース法：例題</a:t>
            </a:r>
            <a:endParaRPr kumimoji="1" lang="ja-JP" altLang="en-US"/>
          </a:p>
        </p:txBody>
      </p:sp>
      <p:sp>
        <p:nvSpPr>
          <p:cNvPr id="3" name="コンテンツ プレースホルダー 2">
            <a:extLst>
              <a:ext uri="{FF2B5EF4-FFF2-40B4-BE49-F238E27FC236}">
                <a16:creationId xmlns:a16="http://schemas.microsoft.com/office/drawing/2014/main" id="{C2A83B62-84D9-E663-FE23-FC45A5E5A2AF}"/>
              </a:ext>
            </a:extLst>
          </p:cNvPr>
          <p:cNvSpPr>
            <a:spLocks noGrp="1"/>
          </p:cNvSpPr>
          <p:nvPr>
            <p:ph idx="1"/>
          </p:nvPr>
        </p:nvSpPr>
        <p:spPr/>
        <p:txBody>
          <a:bodyPr/>
          <a:lstStyle/>
          <a:p>
            <a:pPr marL="0" indent="0">
              <a:buNone/>
            </a:pPr>
            <a:r>
              <a:rPr lang="ja-JP" altLang="en-US"/>
              <a:t>・あるどんぶり専門店の評価値行列が表</a:t>
            </a:r>
            <a:r>
              <a:rPr lang="en-US" altLang="ja-JP" dirty="0"/>
              <a:t>1</a:t>
            </a:r>
            <a:r>
              <a:rPr lang="ja-JP" altLang="en-US"/>
              <a:t>で与えられている</a:t>
            </a:r>
            <a:endParaRPr lang="en-US" altLang="ja-JP" dirty="0"/>
          </a:p>
          <a:p>
            <a:pPr marL="0" indent="0">
              <a:buNone/>
            </a:pPr>
            <a:r>
              <a:rPr lang="ja-JP" altLang="en-US"/>
              <a:t>・</a:t>
            </a:r>
            <a:r>
              <a:rPr lang="en-US" altLang="ja-JP" dirty="0"/>
              <a:t>1</a:t>
            </a:r>
            <a:r>
              <a:rPr lang="ja-JP" altLang="en-US"/>
              <a:t>は嫌い、</a:t>
            </a:r>
            <a:r>
              <a:rPr lang="en-US" altLang="ja-JP" dirty="0"/>
              <a:t>2</a:t>
            </a:r>
            <a:r>
              <a:rPr lang="ja-JP" altLang="en-US"/>
              <a:t>は普通、</a:t>
            </a:r>
            <a:r>
              <a:rPr lang="en-US" altLang="ja-JP" dirty="0"/>
              <a:t>3</a:t>
            </a:r>
            <a:r>
              <a:rPr lang="ja-JP" altLang="en-US"/>
              <a:t>は好きと数字が大きくなるにつれ評価が高いと考える</a:t>
            </a:r>
            <a:endParaRPr lang="en-US" altLang="ja-JP" dirty="0"/>
          </a:p>
          <a:p>
            <a:pPr marL="0" indent="0">
              <a:buNone/>
            </a:pPr>
            <a:r>
              <a:rPr kumimoji="1" lang="ja-JP" altLang="en-US"/>
              <a:t>・この時、活動利用者を</a:t>
            </a:r>
            <a:r>
              <a:rPr kumimoji="1" lang="en-US" altLang="ja-JP" dirty="0"/>
              <a:t>2.</a:t>
            </a:r>
            <a:r>
              <a:rPr kumimoji="1" lang="ja-JP" altLang="en-US"/>
              <a:t>田中さんとして、親子丼への評価推定値を予測してみよう</a:t>
            </a:r>
          </a:p>
        </p:txBody>
      </p:sp>
      <p:sp>
        <p:nvSpPr>
          <p:cNvPr id="4" name="スライド番号プレースホルダー 3">
            <a:extLst>
              <a:ext uri="{FF2B5EF4-FFF2-40B4-BE49-F238E27FC236}">
                <a16:creationId xmlns:a16="http://schemas.microsoft.com/office/drawing/2014/main" id="{9266D19A-82EF-B9DA-976C-ABB4D139B79F}"/>
              </a:ext>
            </a:extLst>
          </p:cNvPr>
          <p:cNvSpPr>
            <a:spLocks noGrp="1"/>
          </p:cNvSpPr>
          <p:nvPr>
            <p:ph type="sldNum" sz="quarter" idx="12"/>
          </p:nvPr>
        </p:nvSpPr>
        <p:spPr/>
        <p:txBody>
          <a:bodyPr/>
          <a:lstStyle/>
          <a:p>
            <a:fld id="{74366A89-5611-4FD5-9264-CD1FC61B882E}" type="slidenum">
              <a:rPr kumimoji="1" lang="ja-JP" altLang="en-US" smtClean="0"/>
              <a:t>13</a:t>
            </a:fld>
            <a:r>
              <a:rPr kumimoji="1" lang="en-US" altLang="ja-JP" dirty="0"/>
              <a:t>/23</a:t>
            </a:r>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0BB0D9D-19C4-6FB8-57C4-57DA602AFEBB}"/>
                  </a:ext>
                </a:extLst>
              </p:cNvPr>
              <p:cNvGraphicFramePr>
                <a:graphicFrameLocks noGrp="1"/>
              </p:cNvGraphicFramePr>
              <p:nvPr>
                <p:extLst>
                  <p:ext uri="{D42A27DB-BD31-4B8C-83A1-F6EECF244321}">
                    <p14:modId xmlns:p14="http://schemas.microsoft.com/office/powerpoint/2010/main" val="28013894"/>
                  </p:ext>
                </p:extLst>
              </p:nvPr>
            </p:nvGraphicFramePr>
            <p:xfrm>
              <a:off x="2291647" y="3429000"/>
              <a:ext cx="7608705" cy="2531535"/>
            </p:xfrm>
            <a:graphic>
              <a:graphicData uri="http://schemas.openxmlformats.org/drawingml/2006/table">
                <a:tbl>
                  <a:tblPr firstRow="1" bandRow="1">
                    <a:tableStyleId>{F5AB1C69-6EDB-4FF4-983F-18BD219EF322}</a:tableStyleId>
                  </a:tblPr>
                  <a:tblGrid>
                    <a:gridCol w="1521741">
                      <a:extLst>
                        <a:ext uri="{9D8B030D-6E8A-4147-A177-3AD203B41FA5}">
                          <a16:colId xmlns:a16="http://schemas.microsoft.com/office/drawing/2014/main" val="4266915354"/>
                        </a:ext>
                      </a:extLst>
                    </a:gridCol>
                    <a:gridCol w="1521741">
                      <a:extLst>
                        <a:ext uri="{9D8B030D-6E8A-4147-A177-3AD203B41FA5}">
                          <a16:colId xmlns:a16="http://schemas.microsoft.com/office/drawing/2014/main" val="1815465554"/>
                        </a:ext>
                      </a:extLst>
                    </a:gridCol>
                    <a:gridCol w="1521741">
                      <a:extLst>
                        <a:ext uri="{9D8B030D-6E8A-4147-A177-3AD203B41FA5}">
                          <a16:colId xmlns:a16="http://schemas.microsoft.com/office/drawing/2014/main" val="1188568983"/>
                        </a:ext>
                      </a:extLst>
                    </a:gridCol>
                    <a:gridCol w="1521741">
                      <a:extLst>
                        <a:ext uri="{9D8B030D-6E8A-4147-A177-3AD203B41FA5}">
                          <a16:colId xmlns:a16="http://schemas.microsoft.com/office/drawing/2014/main" val="3811970542"/>
                        </a:ext>
                      </a:extLst>
                    </a:gridCol>
                    <a:gridCol w="1521741">
                      <a:extLst>
                        <a:ext uri="{9D8B030D-6E8A-4147-A177-3AD203B41FA5}">
                          <a16:colId xmlns:a16="http://schemas.microsoft.com/office/drawing/2014/main" val="1083130793"/>
                        </a:ext>
                      </a:extLst>
                    </a:gridCol>
                  </a:tblGrid>
                  <a:tr h="506307">
                    <a:tc>
                      <a:txBody>
                        <a:bodyPr/>
                        <a:lstStyle/>
                        <a:p>
                          <a:pPr algn="ctr"/>
                          <a:endParaRPr kumimoji="1" lang="ja-JP" altLang="en-US" sz="2000">
                            <a:latin typeface="Meiryo" panose="020B0604030504040204" pitchFamily="34" charset="-128"/>
                            <a:ea typeface="Meiryo" panose="020B0604030504040204" pitchFamily="34" charset="-128"/>
                          </a:endParaRP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親子丼</a:t>
                          </a: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2.</a:t>
                          </a:r>
                          <a:r>
                            <a:rPr kumimoji="1" lang="ja-JP" altLang="en-US" sz="2000">
                              <a:latin typeface="Meiryo" panose="020B0604030504040204" pitchFamily="34" charset="-128"/>
                              <a:ea typeface="Meiryo" panose="020B0604030504040204" pitchFamily="34" charset="-128"/>
                            </a:rPr>
                            <a:t>牛丼</a:t>
                          </a: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3.</a:t>
                          </a:r>
                          <a:r>
                            <a:rPr kumimoji="1" lang="ja-JP" altLang="en-US" sz="2000">
                              <a:latin typeface="Meiryo" panose="020B0604030504040204" pitchFamily="34" charset="-128"/>
                              <a:ea typeface="Meiryo" panose="020B0604030504040204" pitchFamily="34" charset="-128"/>
                            </a:rPr>
                            <a:t>海鮮丼</a:t>
                          </a: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4.</a:t>
                          </a:r>
                          <a:r>
                            <a:rPr kumimoji="1" lang="ja-JP" altLang="en-US" sz="2000">
                              <a:latin typeface="Meiryo" panose="020B0604030504040204" pitchFamily="34" charset="-128"/>
                              <a:ea typeface="Meiryo" panose="020B0604030504040204" pitchFamily="34" charset="-128"/>
                            </a:rPr>
                            <a:t>カツ丼</a:t>
                          </a:r>
                        </a:p>
                      </a:txBody>
                      <a:tcPr anchor="ctr">
                        <a:solidFill>
                          <a:srgbClr val="356D64"/>
                        </a:solidFill>
                      </a:tcPr>
                    </a:tc>
                    <a:extLst>
                      <a:ext uri="{0D108BD9-81ED-4DB2-BD59-A6C34878D82A}">
                        <a16:rowId xmlns:a16="http://schemas.microsoft.com/office/drawing/2014/main" val="2873475483"/>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山田</a:t>
                          </a: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 ⊥</m:t>
                                </m:r>
                              </m:oMath>
                            </m:oMathPara>
                          </a14:m>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1692129423"/>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2.</a:t>
                          </a:r>
                          <a:r>
                            <a:rPr kumimoji="1" lang="ja-JP" altLang="en-US" sz="2000">
                              <a:latin typeface="Meiryo" panose="020B0604030504040204" pitchFamily="34" charset="-128"/>
                              <a:ea typeface="Meiryo" panose="020B0604030504040204" pitchFamily="34" charset="-128"/>
                            </a:rPr>
                            <a:t>田中</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 ⊥</m:t>
                                </m:r>
                              </m:oMath>
                            </m:oMathPara>
                          </a14:m>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 ⊥</m:t>
                                </m:r>
                              </m:oMath>
                            </m:oMathPara>
                          </a14:m>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1275171121"/>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3.</a:t>
                          </a:r>
                          <a:r>
                            <a:rPr kumimoji="1" lang="ja-JP" altLang="en-US" sz="2000">
                              <a:latin typeface="Meiryo" panose="020B0604030504040204" pitchFamily="34" charset="-128"/>
                              <a:ea typeface="Meiryo" panose="020B0604030504040204" pitchFamily="34" charset="-128"/>
                            </a:rPr>
                            <a:t>佐藤</a:t>
                          </a: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2</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2524577688"/>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4.</a:t>
                          </a:r>
                          <a:r>
                            <a:rPr kumimoji="1" lang="ja-JP" altLang="en-US" sz="2000">
                              <a:latin typeface="Meiryo" panose="020B0604030504040204" pitchFamily="34" charset="-128"/>
                              <a:ea typeface="Meiryo" panose="020B0604030504040204" pitchFamily="34" charset="-128"/>
                            </a:rPr>
                            <a:t>鈴木</a:t>
                          </a: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2</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 ⊥</m:t>
                                </m:r>
                              </m:oMath>
                            </m:oMathPara>
                          </a14:m>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1067968683"/>
                      </a:ext>
                    </a:extLst>
                  </a:tr>
                </a:tbl>
              </a:graphicData>
            </a:graphic>
          </p:graphicFrame>
        </mc:Choice>
        <mc:Fallback xmlns="">
          <p:graphicFrame>
            <p:nvGraphicFramePr>
              <p:cNvPr id="5" name="表 5">
                <a:extLst>
                  <a:ext uri="{FF2B5EF4-FFF2-40B4-BE49-F238E27FC236}">
                    <a16:creationId xmlns:a16="http://schemas.microsoft.com/office/drawing/2014/main" id="{00BB0D9D-19C4-6FB8-57C4-57DA602AFEBB}"/>
                  </a:ext>
                </a:extLst>
              </p:cNvPr>
              <p:cNvGraphicFramePr>
                <a:graphicFrameLocks noGrp="1"/>
              </p:cNvGraphicFramePr>
              <p:nvPr>
                <p:extLst>
                  <p:ext uri="{D42A27DB-BD31-4B8C-83A1-F6EECF244321}">
                    <p14:modId xmlns:p14="http://schemas.microsoft.com/office/powerpoint/2010/main" val="28013894"/>
                  </p:ext>
                </p:extLst>
              </p:nvPr>
            </p:nvGraphicFramePr>
            <p:xfrm>
              <a:off x="2291647" y="3429000"/>
              <a:ext cx="7608705" cy="2531535"/>
            </p:xfrm>
            <a:graphic>
              <a:graphicData uri="http://schemas.openxmlformats.org/drawingml/2006/table">
                <a:tbl>
                  <a:tblPr firstRow="1" bandRow="1">
                    <a:tableStyleId>{F5AB1C69-6EDB-4FF4-983F-18BD219EF322}</a:tableStyleId>
                  </a:tblPr>
                  <a:tblGrid>
                    <a:gridCol w="1521741">
                      <a:extLst>
                        <a:ext uri="{9D8B030D-6E8A-4147-A177-3AD203B41FA5}">
                          <a16:colId xmlns:a16="http://schemas.microsoft.com/office/drawing/2014/main" val="4266915354"/>
                        </a:ext>
                      </a:extLst>
                    </a:gridCol>
                    <a:gridCol w="1521741">
                      <a:extLst>
                        <a:ext uri="{9D8B030D-6E8A-4147-A177-3AD203B41FA5}">
                          <a16:colId xmlns:a16="http://schemas.microsoft.com/office/drawing/2014/main" val="1815465554"/>
                        </a:ext>
                      </a:extLst>
                    </a:gridCol>
                    <a:gridCol w="1521741">
                      <a:extLst>
                        <a:ext uri="{9D8B030D-6E8A-4147-A177-3AD203B41FA5}">
                          <a16:colId xmlns:a16="http://schemas.microsoft.com/office/drawing/2014/main" val="1188568983"/>
                        </a:ext>
                      </a:extLst>
                    </a:gridCol>
                    <a:gridCol w="1521741">
                      <a:extLst>
                        <a:ext uri="{9D8B030D-6E8A-4147-A177-3AD203B41FA5}">
                          <a16:colId xmlns:a16="http://schemas.microsoft.com/office/drawing/2014/main" val="3811970542"/>
                        </a:ext>
                      </a:extLst>
                    </a:gridCol>
                    <a:gridCol w="1521741">
                      <a:extLst>
                        <a:ext uri="{9D8B030D-6E8A-4147-A177-3AD203B41FA5}">
                          <a16:colId xmlns:a16="http://schemas.microsoft.com/office/drawing/2014/main" val="1083130793"/>
                        </a:ext>
                      </a:extLst>
                    </a:gridCol>
                  </a:tblGrid>
                  <a:tr h="506307">
                    <a:tc>
                      <a:txBody>
                        <a:bodyPr/>
                        <a:lstStyle/>
                        <a:p>
                          <a:pPr algn="ctr"/>
                          <a:endParaRPr kumimoji="1" lang="ja-JP" altLang="en-US" sz="2000">
                            <a:latin typeface="Meiryo" panose="020B0604030504040204" pitchFamily="34" charset="-128"/>
                            <a:ea typeface="Meiryo" panose="020B0604030504040204" pitchFamily="34" charset="-128"/>
                          </a:endParaRP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親子丼</a:t>
                          </a: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2.</a:t>
                          </a:r>
                          <a:r>
                            <a:rPr kumimoji="1" lang="ja-JP" altLang="en-US" sz="2000">
                              <a:latin typeface="Meiryo" panose="020B0604030504040204" pitchFamily="34" charset="-128"/>
                              <a:ea typeface="Meiryo" panose="020B0604030504040204" pitchFamily="34" charset="-128"/>
                            </a:rPr>
                            <a:t>牛丼</a:t>
                          </a: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3.</a:t>
                          </a:r>
                          <a:r>
                            <a:rPr kumimoji="1" lang="ja-JP" altLang="en-US" sz="2000">
                              <a:latin typeface="Meiryo" panose="020B0604030504040204" pitchFamily="34" charset="-128"/>
                              <a:ea typeface="Meiryo" panose="020B0604030504040204" pitchFamily="34" charset="-128"/>
                            </a:rPr>
                            <a:t>海鮮丼</a:t>
                          </a:r>
                        </a:p>
                      </a:txBody>
                      <a:tcPr anchor="ctr">
                        <a:solidFill>
                          <a:srgbClr val="356D64"/>
                        </a:solidFill>
                      </a:tcPr>
                    </a:tc>
                    <a:tc>
                      <a:txBody>
                        <a:bodyPr/>
                        <a:lstStyle/>
                        <a:p>
                          <a:pPr algn="ctr"/>
                          <a:r>
                            <a:rPr kumimoji="1" lang="en-US" altLang="ja-JP" sz="2000" dirty="0">
                              <a:latin typeface="Meiryo" panose="020B0604030504040204" pitchFamily="34" charset="-128"/>
                              <a:ea typeface="Meiryo" panose="020B0604030504040204" pitchFamily="34" charset="-128"/>
                            </a:rPr>
                            <a:t>4.</a:t>
                          </a:r>
                          <a:r>
                            <a:rPr kumimoji="1" lang="ja-JP" altLang="en-US" sz="2000">
                              <a:latin typeface="Meiryo" panose="020B0604030504040204" pitchFamily="34" charset="-128"/>
                              <a:ea typeface="Meiryo" panose="020B0604030504040204" pitchFamily="34" charset="-128"/>
                            </a:rPr>
                            <a:t>カツ丼</a:t>
                          </a:r>
                        </a:p>
                      </a:txBody>
                      <a:tcPr anchor="ctr">
                        <a:solidFill>
                          <a:srgbClr val="356D64"/>
                        </a:solidFill>
                      </a:tcPr>
                    </a:tc>
                    <a:extLst>
                      <a:ext uri="{0D108BD9-81ED-4DB2-BD59-A6C34878D82A}">
                        <a16:rowId xmlns:a16="http://schemas.microsoft.com/office/drawing/2014/main" val="2873475483"/>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山田</a:t>
                          </a: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endParaRPr lang="ja-JP"/>
                        </a:p>
                      </a:txBody>
                      <a:tcPr anchor="ctr">
                        <a:blipFill>
                          <a:blip r:embed="rId2"/>
                          <a:stretch>
                            <a:fillRect l="-300833" t="-102500" r="-101667" b="-310000"/>
                          </a:stretch>
                        </a:blipFill>
                      </a:tcP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1692129423"/>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2.</a:t>
                          </a:r>
                          <a:r>
                            <a:rPr kumimoji="1" lang="ja-JP" altLang="en-US" sz="2000">
                              <a:latin typeface="Meiryo" panose="020B0604030504040204" pitchFamily="34" charset="-128"/>
                              <a:ea typeface="Meiryo" panose="020B0604030504040204" pitchFamily="34" charset="-128"/>
                            </a:rPr>
                            <a:t>田中</a:t>
                          </a:r>
                        </a:p>
                      </a:txBody>
                      <a:tcPr anchor="ctr"/>
                    </a:tc>
                    <a:tc>
                      <a:txBody>
                        <a:bodyPr/>
                        <a:lstStyle/>
                        <a:p>
                          <a:endParaRPr lang="ja-JP"/>
                        </a:p>
                      </a:txBody>
                      <a:tcPr anchor="ctr">
                        <a:blipFill>
                          <a:blip r:embed="rId2"/>
                          <a:stretch>
                            <a:fillRect l="-100833" t="-202500" r="-301667" b="-210000"/>
                          </a:stretch>
                        </a:blipFill>
                      </a:tcP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endParaRPr lang="ja-JP"/>
                        </a:p>
                      </a:txBody>
                      <a:tcPr anchor="ctr">
                        <a:blipFill>
                          <a:blip r:embed="rId2"/>
                          <a:stretch>
                            <a:fillRect l="-400833" t="-202500" r="-1667" b="-210000"/>
                          </a:stretch>
                        </a:blipFill>
                      </a:tcPr>
                    </a:tc>
                    <a:extLst>
                      <a:ext uri="{0D108BD9-81ED-4DB2-BD59-A6C34878D82A}">
                        <a16:rowId xmlns:a16="http://schemas.microsoft.com/office/drawing/2014/main" val="1275171121"/>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3.</a:t>
                          </a:r>
                          <a:r>
                            <a:rPr kumimoji="1" lang="ja-JP" altLang="en-US" sz="2000">
                              <a:latin typeface="Meiryo" panose="020B0604030504040204" pitchFamily="34" charset="-128"/>
                              <a:ea typeface="Meiryo" panose="020B0604030504040204" pitchFamily="34" charset="-128"/>
                            </a:rPr>
                            <a:t>佐藤</a:t>
                          </a: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2</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2524577688"/>
                      </a:ext>
                    </a:extLst>
                  </a:tr>
                  <a:tr h="506307">
                    <a:tc>
                      <a:txBody>
                        <a:bodyPr/>
                        <a:lstStyle/>
                        <a:p>
                          <a:pPr algn="ctr"/>
                          <a:r>
                            <a:rPr kumimoji="1" lang="en-US" altLang="ja-JP" sz="2000" dirty="0">
                              <a:latin typeface="Meiryo" panose="020B0604030504040204" pitchFamily="34" charset="-128"/>
                              <a:ea typeface="Meiryo" panose="020B0604030504040204" pitchFamily="34" charset="-128"/>
                            </a:rPr>
                            <a:t>4.</a:t>
                          </a:r>
                          <a:r>
                            <a:rPr kumimoji="1" lang="ja-JP" altLang="en-US" sz="2000">
                              <a:latin typeface="Meiryo" panose="020B0604030504040204" pitchFamily="34" charset="-128"/>
                              <a:ea typeface="Meiryo" panose="020B0604030504040204" pitchFamily="34" charset="-128"/>
                            </a:rPr>
                            <a:t>鈴木</a:t>
                          </a: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1</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3</a:t>
                          </a:r>
                          <a:endParaRPr kumimoji="1" lang="ja-JP" altLang="en-US" sz="2000">
                            <a:latin typeface="Meiryo" panose="020B0604030504040204" pitchFamily="34" charset="-128"/>
                            <a:ea typeface="Meiryo" panose="020B0604030504040204" pitchFamily="34" charset="-128"/>
                          </a:endParaRPr>
                        </a:p>
                      </a:txBody>
                      <a:tcPr anchor="ctr"/>
                    </a:tc>
                    <a:tc>
                      <a:txBody>
                        <a:bodyPr/>
                        <a:lstStyle/>
                        <a:p>
                          <a:pPr algn="ctr"/>
                          <a:r>
                            <a:rPr kumimoji="1" lang="en-US" altLang="ja-JP" sz="2000" dirty="0">
                              <a:latin typeface="Meiryo" panose="020B0604030504040204" pitchFamily="34" charset="-128"/>
                              <a:ea typeface="Meiryo" panose="020B0604030504040204" pitchFamily="34" charset="-128"/>
                            </a:rPr>
                            <a:t>2</a:t>
                          </a:r>
                          <a:endParaRPr kumimoji="1" lang="ja-JP" altLang="en-US" sz="2000">
                            <a:latin typeface="Meiryo" panose="020B0604030504040204" pitchFamily="34" charset="-128"/>
                            <a:ea typeface="Meiryo" panose="020B0604030504040204" pitchFamily="34" charset="-128"/>
                          </a:endParaRPr>
                        </a:p>
                      </a:txBody>
                      <a:tcPr anchor="ctr"/>
                    </a:tc>
                    <a:tc>
                      <a:txBody>
                        <a:bodyPr/>
                        <a:lstStyle/>
                        <a:p>
                          <a:endParaRPr lang="ja-JP"/>
                        </a:p>
                      </a:txBody>
                      <a:tcPr anchor="ctr">
                        <a:blipFill>
                          <a:blip r:embed="rId2"/>
                          <a:stretch>
                            <a:fillRect l="-400833" t="-402500" r="-1667" b="-10000"/>
                          </a:stretch>
                        </a:blipFill>
                      </a:tcPr>
                    </a:tc>
                    <a:extLst>
                      <a:ext uri="{0D108BD9-81ED-4DB2-BD59-A6C34878D82A}">
                        <a16:rowId xmlns:a16="http://schemas.microsoft.com/office/drawing/2014/main" val="1067968683"/>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2A13D11-0990-BD1F-92A7-1DA288972BC7}"/>
                  </a:ext>
                </a:extLst>
              </p:cNvPr>
              <p:cNvSpPr txBox="1"/>
              <p:nvPr/>
            </p:nvSpPr>
            <p:spPr>
              <a:xfrm>
                <a:off x="4628546" y="6156295"/>
                <a:ext cx="2934906" cy="40011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表</a:t>
                </a: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：評価値行列</a:t>
                </a: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𝑅</m:t>
                    </m:r>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の例</a:t>
                </a:r>
              </a:p>
            </p:txBody>
          </p:sp>
        </mc:Choice>
        <mc:Fallback xmlns="">
          <p:sp>
            <p:nvSpPr>
              <p:cNvPr id="6" name="テキスト ボックス 5">
                <a:extLst>
                  <a:ext uri="{FF2B5EF4-FFF2-40B4-BE49-F238E27FC236}">
                    <a16:creationId xmlns:a16="http://schemas.microsoft.com/office/drawing/2014/main" id="{52A13D11-0990-BD1F-92A7-1DA288972BC7}"/>
                  </a:ext>
                </a:extLst>
              </p:cNvPr>
              <p:cNvSpPr txBox="1">
                <a:spLocks noRot="1" noChangeAspect="1" noMove="1" noResize="1" noEditPoints="1" noAdjustHandles="1" noChangeArrowheads="1" noChangeShapeType="1" noTextEdit="1"/>
              </p:cNvSpPr>
              <p:nvPr/>
            </p:nvSpPr>
            <p:spPr>
              <a:xfrm>
                <a:off x="4628546" y="6156295"/>
                <a:ext cx="2934906" cy="400110"/>
              </a:xfrm>
              <a:prstGeom prst="rect">
                <a:avLst/>
              </a:prstGeom>
              <a:blipFill>
                <a:blip r:embed="rId3"/>
                <a:stretch>
                  <a:fillRect l="-2155" t="-6061" r="-1293"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498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C3B28-67C4-70D1-4AA7-6CC7B0B16D96}"/>
              </a:ext>
            </a:extLst>
          </p:cNvPr>
          <p:cNvSpPr>
            <a:spLocks noGrp="1"/>
          </p:cNvSpPr>
          <p:nvPr>
            <p:ph type="title"/>
          </p:nvPr>
        </p:nvSpPr>
        <p:spPr/>
        <p:txBody>
          <a:bodyPr/>
          <a:lstStyle/>
          <a:p>
            <a:r>
              <a:rPr lang="ja-JP" altLang="en-US"/>
              <a:t>利用者間型メモリベース法：例題</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A83B62-84D9-E663-FE23-FC45A5E5A2AF}"/>
                  </a:ext>
                </a:extLst>
              </p:cNvPr>
              <p:cNvSpPr>
                <a:spLocks noGrp="1"/>
              </p:cNvSpPr>
              <p:nvPr>
                <p:ph idx="1"/>
              </p:nvPr>
            </p:nvSpPr>
            <p:spPr>
              <a:xfrm>
                <a:off x="838200" y="1509430"/>
                <a:ext cx="10515600" cy="901261"/>
              </a:xfrm>
            </p:spPr>
            <p:txBody>
              <a:bodyPr/>
              <a:lstStyle/>
              <a:p>
                <a:pPr marL="0" indent="0">
                  <a:buNone/>
                </a:pPr>
                <a:r>
                  <a:rPr lang="en-US" altLang="ja-JP" dirty="0"/>
                  <a:t>1.</a:t>
                </a:r>
                <a:r>
                  <a:rPr lang="ja-JP" altLang="en-US"/>
                  <a:t>山田、</a:t>
                </a:r>
                <a:r>
                  <a:rPr lang="en-US" altLang="ja-JP" dirty="0"/>
                  <a:t>3.</a:t>
                </a:r>
                <a:r>
                  <a:rPr lang="ja-JP" altLang="en-US"/>
                  <a:t>佐藤、</a:t>
                </a:r>
                <a:r>
                  <a:rPr lang="en-US" altLang="ja-JP" dirty="0"/>
                  <a:t>4,</a:t>
                </a:r>
                <a:r>
                  <a:rPr lang="ja-JP" altLang="en-US"/>
                  <a:t>鈴木の</a:t>
                </a:r>
                <a:r>
                  <a:rPr lang="en-US" altLang="ja-JP" dirty="0"/>
                  <a:t>3</a:t>
                </a:r>
                <a:r>
                  <a:rPr lang="ja-JP" altLang="en-US"/>
                  <a:t>人とも親子丼を評価済みなので</a:t>
                </a:r>
                <a14:m>
                  <m:oMath xmlns:m="http://schemas.openxmlformats.org/officeDocument/2006/math">
                    <m:r>
                      <a:rPr lang="ja-JP" altLang="en-US"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1, 3, 4</m:t>
                        </m:r>
                      </m:e>
                    </m:d>
                    <m:r>
                      <a:rPr lang="en-US" altLang="ja-JP" b="0" i="1" smtClean="0">
                        <a:latin typeface="Cambria Math" panose="02040503050406030204" pitchFamily="18" charset="0"/>
                      </a:rPr>
                      <m:t> </m:t>
                    </m:r>
                  </m:oMath>
                </a14:m>
                <a:r>
                  <a:rPr lang="ja-JP" altLang="en-US" dirty="0"/>
                  <a:t>の各利用者</a:t>
                </a:r>
                <a:r>
                  <a:rPr lang="ja-JP" altLang="en-US"/>
                  <a:t>との相関係数を求める</a:t>
                </a:r>
                <a:endParaRPr lang="en-US" altLang="ja-JP" dirty="0"/>
              </a:p>
            </p:txBody>
          </p:sp>
        </mc:Choice>
        <mc:Fallback xmlns="">
          <p:sp>
            <p:nvSpPr>
              <p:cNvPr id="3" name="コンテンツ プレースホルダー 2">
                <a:extLst>
                  <a:ext uri="{FF2B5EF4-FFF2-40B4-BE49-F238E27FC236}">
                    <a16:creationId xmlns:a16="http://schemas.microsoft.com/office/drawing/2014/main" id="{C2A83B62-84D9-E663-FE23-FC45A5E5A2AF}"/>
                  </a:ext>
                </a:extLst>
              </p:cNvPr>
              <p:cNvSpPr>
                <a:spLocks noGrp="1" noRot="1" noChangeAspect="1" noMove="1" noResize="1" noEditPoints="1" noAdjustHandles="1" noChangeArrowheads="1" noChangeShapeType="1" noTextEdit="1"/>
              </p:cNvSpPr>
              <p:nvPr>
                <p:ph idx="1"/>
              </p:nvPr>
            </p:nvSpPr>
            <p:spPr>
              <a:xfrm>
                <a:off x="838200" y="1509430"/>
                <a:ext cx="10515600" cy="901261"/>
              </a:xfrm>
              <a:blipFill>
                <a:blip r:embed="rId2"/>
                <a:stretch>
                  <a:fillRect l="-724" t="-1408" r="-12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266D19A-82EF-B9DA-976C-ABB4D139B79F}"/>
              </a:ext>
            </a:extLst>
          </p:cNvPr>
          <p:cNvSpPr>
            <a:spLocks noGrp="1"/>
          </p:cNvSpPr>
          <p:nvPr>
            <p:ph type="sldNum" sz="quarter" idx="12"/>
          </p:nvPr>
        </p:nvSpPr>
        <p:spPr/>
        <p:txBody>
          <a:bodyPr/>
          <a:lstStyle/>
          <a:p>
            <a:fld id="{74366A89-5611-4FD5-9264-CD1FC61B882E}" type="slidenum">
              <a:rPr kumimoji="1" lang="ja-JP" altLang="en-US" smtClean="0"/>
              <a:t>14</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82A6D11-4FF7-FF96-5ABB-69BB5612618B}"/>
                  </a:ext>
                </a:extLst>
              </p:cNvPr>
              <p:cNvSpPr txBox="1"/>
              <p:nvPr/>
            </p:nvSpPr>
            <p:spPr>
              <a:xfrm>
                <a:off x="838200" y="2600695"/>
                <a:ext cx="10693568" cy="2242793"/>
              </a:xfrm>
              <a:prstGeom prst="rect">
                <a:avLst/>
              </a:prstGeom>
              <a:noFill/>
            </p:spPr>
            <p:txBody>
              <a:bodyPr wrap="none" rtlCol="0">
                <a:spAutoFit/>
              </a:bodyPr>
              <a:lstStyle/>
              <a:p>
                <a:r>
                  <a:rPr lang="ja-JP" altLang="en-US" sz="2000">
                    <a:latin typeface="Meiryo" panose="020B0604030504040204" pitchFamily="34" charset="-128"/>
                    <a:ea typeface="Meiryo" panose="020B0604030504040204" pitchFamily="34" charset="-128"/>
                  </a:rPr>
                  <a:t>・</a:t>
                </a:r>
                <a:r>
                  <a:rPr kumimoji="1" lang="en-US" altLang="ja-JP" sz="2000" dirty="0">
                    <a:latin typeface="Meiryo" panose="020B0604030504040204" pitchFamily="34" charset="-128"/>
                    <a:ea typeface="Meiryo" panose="020B0604030504040204" pitchFamily="34" charset="-128"/>
                  </a:rPr>
                  <a:t>1.</a:t>
                </a:r>
                <a:r>
                  <a:rPr kumimoji="1" lang="ja-JP" altLang="en-US" sz="2000">
                    <a:latin typeface="Meiryo" panose="020B0604030504040204" pitchFamily="34" charset="-128"/>
                    <a:ea typeface="Meiryo" panose="020B0604030504040204" pitchFamily="34" charset="-128"/>
                  </a:rPr>
                  <a:t>山田との相関係数</a:t>
                </a:r>
                <a:endParaRPr kumimoji="1" lang="en-US" altLang="ja-JP" sz="2000" dirty="0">
                  <a:latin typeface="Meiryo" panose="020B0604030504040204" pitchFamily="34" charset="-128"/>
                  <a:ea typeface="Meiryo" panose="020B0604030504040204" pitchFamily="34" charset="-128"/>
                </a:endParaRPr>
              </a:p>
              <a:p>
                <a:r>
                  <a:rPr lang="ja-JP" altLang="en-US" sz="200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2.</a:t>
                </a:r>
                <a:r>
                  <a:rPr lang="ja-JP" altLang="en-US" sz="2000">
                    <a:latin typeface="Meiryo" panose="020B0604030504040204" pitchFamily="34" charset="-128"/>
                    <a:ea typeface="Meiryo" panose="020B0604030504040204" pitchFamily="34" charset="-128"/>
                  </a:rPr>
                  <a:t>田中と</a:t>
                </a:r>
                <a:r>
                  <a:rPr lang="en-US" altLang="ja-JP" sz="2000" dirty="0">
                    <a:latin typeface="Meiryo" panose="020B0604030504040204" pitchFamily="34" charset="-128"/>
                    <a:ea typeface="Meiryo" panose="020B0604030504040204" pitchFamily="34" charset="-128"/>
                  </a:rPr>
                  <a:t>1.</a:t>
                </a:r>
                <a:r>
                  <a:rPr lang="ja-JP" altLang="en-US" sz="2000">
                    <a:latin typeface="Meiryo" panose="020B0604030504040204" pitchFamily="34" charset="-128"/>
                    <a:ea typeface="Meiryo" panose="020B0604030504040204" pitchFamily="34" charset="-128"/>
                  </a:rPr>
                  <a:t>山田が共通に評価しているアイテムは</a:t>
                </a:r>
                <a:r>
                  <a:rPr lang="en-US" altLang="ja-JP" sz="2000" dirty="0">
                    <a:latin typeface="Meiryo" panose="020B0604030504040204" pitchFamily="34" charset="-128"/>
                    <a:ea typeface="Meiryo" panose="020B0604030504040204" pitchFamily="34" charset="-128"/>
                  </a:rPr>
                  <a:t>1</a:t>
                </a:r>
                <a:r>
                  <a:rPr lang="ja-JP" altLang="en-US" sz="2000">
                    <a:latin typeface="Meiryo" panose="020B0604030504040204" pitchFamily="34" charset="-128"/>
                    <a:ea typeface="Meiryo" panose="020B0604030504040204" pitchFamily="34" charset="-128"/>
                  </a:rPr>
                  <a:t>つだけなので、</a:t>
                </a:r>
                <a14:m>
                  <m:oMath xmlns:m="http://schemas.openxmlformats.org/officeDocument/2006/math">
                    <m:sSub>
                      <m:sSubPr>
                        <m:ctrlPr>
                          <a:rPr lang="en-US" altLang="ja-JP" sz="2000" b="0" i="1" smtClean="0">
                            <a:solidFill>
                              <a:srgbClr val="F30100"/>
                            </a:solidFill>
                            <a:latin typeface="Cambria Math" panose="02040503050406030204" pitchFamily="18" charset="0"/>
                          </a:rPr>
                        </m:ctrlPr>
                      </m:sSubPr>
                      <m:e>
                        <m:r>
                          <a:rPr lang="en-US" altLang="ja-JP" sz="2000" b="0" i="1" smtClean="0">
                            <a:solidFill>
                              <a:srgbClr val="F30100"/>
                            </a:solidFill>
                            <a:latin typeface="Cambria Math" panose="02040503050406030204" pitchFamily="18" charset="0"/>
                          </a:rPr>
                          <m:t>𝜌</m:t>
                        </m:r>
                      </m:e>
                      <m:sub>
                        <m:r>
                          <a:rPr lang="en-US" altLang="ja-JP" sz="2000" b="0" i="1" smtClean="0">
                            <a:solidFill>
                              <a:srgbClr val="F30100"/>
                            </a:solidFill>
                            <a:latin typeface="Cambria Math" panose="02040503050406030204" pitchFamily="18" charset="0"/>
                          </a:rPr>
                          <m:t>2,1</m:t>
                        </m:r>
                      </m:sub>
                    </m:sSub>
                    <m:r>
                      <a:rPr lang="en-US" altLang="ja-JP" sz="2000" b="0" i="1" smtClean="0">
                        <a:solidFill>
                          <a:srgbClr val="F30100"/>
                        </a:solidFill>
                        <a:latin typeface="Cambria Math" panose="02040503050406030204" pitchFamily="18" charset="0"/>
                      </a:rPr>
                      <m:t>=0 </m:t>
                    </m:r>
                  </m:oMath>
                </a14:m>
                <a:endParaRPr kumimoji="1" lang="en-US" altLang="ja-JP" sz="2000" dirty="0">
                  <a:latin typeface="Meiryo" panose="020B0604030504040204" pitchFamily="34" charset="-128"/>
                  <a:ea typeface="Meiryo" panose="020B0604030504040204" pitchFamily="34" charset="-128"/>
                </a:endParaRPr>
              </a:p>
              <a:p>
                <a:endParaRPr lang="en-US" altLang="ja-JP" sz="2000" dirty="0">
                  <a:latin typeface="Meiryo" panose="020B0604030504040204" pitchFamily="34" charset="-128"/>
                  <a:ea typeface="Meiryo" panose="020B0604030504040204" pitchFamily="34" charset="-128"/>
                </a:endParaRPr>
              </a:p>
              <a:p>
                <a:r>
                  <a:rPr kumimoji="1" lang="ja-JP" altLang="en-US" sz="2000">
                    <a:latin typeface="Meiryo" panose="020B0604030504040204" pitchFamily="34" charset="-128"/>
                    <a:ea typeface="Meiryo" panose="020B0604030504040204" pitchFamily="34" charset="-128"/>
                  </a:rPr>
                  <a:t>・</a:t>
                </a:r>
                <a:r>
                  <a:rPr kumimoji="1" lang="en-US" altLang="ja-JP" sz="2000" dirty="0">
                    <a:latin typeface="Meiryo" panose="020B0604030504040204" pitchFamily="34" charset="-128"/>
                    <a:ea typeface="Meiryo" panose="020B0604030504040204" pitchFamily="34" charset="-128"/>
                  </a:rPr>
                  <a:t>3.</a:t>
                </a:r>
                <a:r>
                  <a:rPr kumimoji="1" lang="ja-JP" altLang="en-US" sz="2000">
                    <a:latin typeface="Meiryo" panose="020B0604030504040204" pitchFamily="34" charset="-128"/>
                    <a:ea typeface="Meiryo" panose="020B0604030504040204" pitchFamily="34" charset="-128"/>
                  </a:rPr>
                  <a:t>佐藤との相関係数</a:t>
                </a:r>
                <a:endParaRPr kumimoji="1" lang="en-US" altLang="ja-JP" sz="2000" dirty="0">
                  <a:latin typeface="Meiryo" panose="020B0604030504040204" pitchFamily="34" charset="-128"/>
                  <a:ea typeface="Meiryo" panose="020B0604030504040204" pitchFamily="34" charset="-128"/>
                </a:endParaRPr>
              </a:p>
              <a:p>
                <a:r>
                  <a:rPr lang="ja-JP" altLang="en-US" sz="2000">
                    <a:latin typeface="Meiryo" panose="020B0604030504040204" pitchFamily="34" charset="-128"/>
                    <a:ea typeface="Meiryo" panose="020B0604030504040204" pitchFamily="34" charset="-128"/>
                  </a:rPr>
                  <a:t>　共通に評価しているのは</a:t>
                </a:r>
                <a:r>
                  <a:rPr lang="en-US" altLang="ja-JP" sz="2000" dirty="0">
                    <a:latin typeface="Meiryo" panose="020B0604030504040204" pitchFamily="34" charset="-128"/>
                    <a:ea typeface="Meiryo" panose="020B0604030504040204" pitchFamily="34" charset="-128"/>
                  </a:rPr>
                  <a:t>2.</a:t>
                </a:r>
                <a:r>
                  <a:rPr lang="ja-JP" altLang="en-US" sz="2000">
                    <a:latin typeface="Meiryo" panose="020B0604030504040204" pitchFamily="34" charset="-128"/>
                    <a:ea typeface="Meiryo" panose="020B0604030504040204" pitchFamily="34" charset="-128"/>
                  </a:rPr>
                  <a:t>牛丼と</a:t>
                </a:r>
                <a:r>
                  <a:rPr lang="en-US" altLang="ja-JP" sz="2000" dirty="0">
                    <a:latin typeface="Meiryo" panose="020B0604030504040204" pitchFamily="34" charset="-128"/>
                    <a:ea typeface="Meiryo" panose="020B0604030504040204" pitchFamily="34" charset="-128"/>
                  </a:rPr>
                  <a:t>3.</a:t>
                </a:r>
                <a:r>
                  <a:rPr lang="ja-JP" altLang="en-US" sz="2000">
                    <a:latin typeface="Meiryo" panose="020B0604030504040204" pitchFamily="34" charset="-128"/>
                    <a:ea typeface="Meiryo" panose="020B0604030504040204" pitchFamily="34" charset="-128"/>
                  </a:rPr>
                  <a:t>海鮮丼なので</a:t>
                </a:r>
                <a14:m>
                  <m:oMath xmlns:m="http://schemas.openxmlformats.org/officeDocument/2006/math">
                    <m:sSub>
                      <m:sSubPr>
                        <m:ctrlPr>
                          <a:rPr lang="en-US" altLang="ja-JP" sz="2000" b="0" i="1" smtClean="0">
                            <a:latin typeface="Cambria Math" panose="02040503050406030204" pitchFamily="18" charset="0"/>
                            <a:ea typeface="Meiryo" panose="020B0604030504040204" pitchFamily="34" charset="-128"/>
                          </a:rPr>
                        </m:ctrlPr>
                      </m:sSubPr>
                      <m:e>
                        <m:r>
                          <a:rPr lang="en-US" altLang="ja-JP" sz="2000" b="0" i="1"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𝑌</m:t>
                        </m:r>
                      </m:e>
                      <m:sub>
                        <m:r>
                          <a:rPr lang="en-US" altLang="ja-JP" sz="2000" b="0" i="1" smtClean="0">
                            <a:latin typeface="Cambria Math" panose="02040503050406030204" pitchFamily="18" charset="0"/>
                            <a:ea typeface="Meiryo" panose="020B0604030504040204" pitchFamily="34" charset="-128"/>
                          </a:rPr>
                          <m:t>2, 3</m:t>
                        </m:r>
                      </m:sub>
                    </m:sSub>
                    <m:r>
                      <a:rPr lang="en-US" altLang="ja-JP" sz="2000" b="0" i="1" smtClean="0">
                        <a:latin typeface="Cambria Math" panose="02040503050406030204" pitchFamily="18" charset="0"/>
                        <a:ea typeface="Meiryo" panose="020B0604030504040204" pitchFamily="34" charset="-128"/>
                      </a:rPr>
                      <m:t>=</m:t>
                    </m:r>
                    <m:d>
                      <m:dPr>
                        <m:begChr m:val="{"/>
                        <m:endChr m:val="}"/>
                        <m:ctrlPr>
                          <a:rPr lang="en-US" altLang="ja-JP" sz="2000" b="0" i="1" smtClean="0">
                            <a:latin typeface="Cambria Math" panose="02040503050406030204" pitchFamily="18" charset="0"/>
                            <a:ea typeface="Meiryo" panose="020B0604030504040204" pitchFamily="34" charset="-128"/>
                          </a:rPr>
                        </m:ctrlPr>
                      </m:dPr>
                      <m:e>
                        <m:r>
                          <a:rPr lang="en-US" altLang="ja-JP" sz="2000" b="0" i="1" smtClean="0">
                            <a:latin typeface="Cambria Math" panose="02040503050406030204" pitchFamily="18" charset="0"/>
                            <a:ea typeface="Meiryo" panose="020B0604030504040204" pitchFamily="34" charset="-128"/>
                          </a:rPr>
                          <m:t>2,3</m:t>
                        </m:r>
                      </m:e>
                    </m:d>
                    <m:r>
                      <a:rPr lang="en-US" altLang="ja-JP" sz="2000" b="0" i="1" smtClean="0">
                        <a:latin typeface="Cambria Math" panose="02040503050406030204" pitchFamily="18" charset="0"/>
                        <a:ea typeface="Meiryo" panose="020B0604030504040204" pitchFamily="34" charset="-128"/>
                      </a:rPr>
                      <m:t> </m:t>
                    </m:r>
                  </m:oMath>
                </a14:m>
                <a:r>
                  <a:rPr kumimoji="1" lang="ja-JP" altLang="en-US" sz="2000">
                    <a:latin typeface="Meiryo" panose="020B0604030504040204" pitchFamily="34" charset="-128"/>
                    <a:ea typeface="Meiryo" panose="020B0604030504040204" pitchFamily="34" charset="-128"/>
                  </a:rPr>
                  <a:t>となる</a:t>
                </a:r>
                <a:r>
                  <a:rPr lang="ja-JP" altLang="en-US" sz="2000">
                    <a:latin typeface="Meiryo" panose="020B0604030504040204" pitchFamily="34" charset="-128"/>
                    <a:ea typeface="Meiryo" panose="020B0604030504040204" pitchFamily="34" charset="-128"/>
                  </a:rPr>
                  <a:t>。</a:t>
                </a:r>
                <a:r>
                  <a:rPr kumimoji="1" lang="ja-JP" altLang="en-US" sz="2000">
                    <a:latin typeface="Meiryo" panose="020B0604030504040204" pitchFamily="34" charset="-128"/>
                    <a:ea typeface="Meiryo" panose="020B0604030504040204" pitchFamily="34" charset="-128"/>
                  </a:rPr>
                  <a:t>これらのアイテムに</a:t>
                </a:r>
                <a:endParaRPr kumimoji="1" lang="en-US" altLang="ja-JP" sz="2000" dirty="0">
                  <a:latin typeface="Meiryo" panose="020B0604030504040204" pitchFamily="34" charset="-128"/>
                  <a:ea typeface="Meiryo" panose="020B0604030504040204" pitchFamily="34" charset="-128"/>
                </a:endParaRPr>
              </a:p>
              <a:p>
                <a:r>
                  <a:rPr lang="ja-JP" altLang="en-US" sz="200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ついて、人物ごと平均評価値を算出すると、</a:t>
                </a:r>
                <a:endParaRPr kumimoji="1" lang="en-US" altLang="ja-JP" sz="2000" dirty="0">
                  <a:latin typeface="Meiryo" panose="020B0604030504040204" pitchFamily="34" charset="-128"/>
                  <a:ea typeface="Meiryo" panose="020B0604030504040204" pitchFamily="34" charset="-128"/>
                </a:endParaRPr>
              </a:p>
              <a:p>
                <a:endParaRPr kumimoji="1" lang="ja-JP" altLang="en-US"/>
              </a:p>
            </p:txBody>
          </p:sp>
        </mc:Choice>
        <mc:Fallback xmlns="">
          <p:sp>
            <p:nvSpPr>
              <p:cNvPr id="7" name="テキスト ボックス 6">
                <a:extLst>
                  <a:ext uri="{FF2B5EF4-FFF2-40B4-BE49-F238E27FC236}">
                    <a16:creationId xmlns:a16="http://schemas.microsoft.com/office/drawing/2014/main" id="{F82A6D11-4FF7-FF96-5ABB-69BB5612618B}"/>
                  </a:ext>
                </a:extLst>
              </p:cNvPr>
              <p:cNvSpPr txBox="1">
                <a:spLocks noRot="1" noChangeAspect="1" noMove="1" noResize="1" noEditPoints="1" noAdjustHandles="1" noChangeArrowheads="1" noChangeShapeType="1" noTextEdit="1"/>
              </p:cNvSpPr>
              <p:nvPr/>
            </p:nvSpPr>
            <p:spPr>
              <a:xfrm>
                <a:off x="838200" y="2600695"/>
                <a:ext cx="10693568" cy="2242793"/>
              </a:xfrm>
              <a:prstGeom prst="rect">
                <a:avLst/>
              </a:prstGeom>
              <a:blipFill>
                <a:blip r:embed="rId3"/>
                <a:stretch>
                  <a:fillRect l="-712" t="-11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AF8280F-6429-A9FF-2C9E-9827E25EB6C7}"/>
                  </a:ext>
                </a:extLst>
              </p:cNvPr>
              <p:cNvSpPr txBox="1"/>
              <p:nvPr/>
            </p:nvSpPr>
            <p:spPr>
              <a:xfrm>
                <a:off x="2719644" y="4843488"/>
                <a:ext cx="7353873" cy="60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2</m:t>
                              </m:r>
                            </m:sub>
                          </m:sSub>
                        </m:e>
                        <m:sup>
                          <m:r>
                            <a:rPr lang="en-US" altLang="ja-JP" sz="2000" i="1">
                              <a:latin typeface="Cambria Math" panose="02040503050406030204" pitchFamily="18" charset="0"/>
                            </a:rPr>
                            <m:t>′</m:t>
                          </m:r>
                        </m:sup>
                      </m:sSup>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 3</m:t>
                              </m:r>
                            </m:sub>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2, </m:t>
                                  </m:r>
                                  <m:r>
                                    <a:rPr kumimoji="1" lang="en-US" altLang="ja-JP" sz="2000" b="0" i="1" smtClean="0">
                                      <a:latin typeface="Cambria Math" panose="02040503050406030204" pitchFamily="18" charset="0"/>
                                    </a:rPr>
                                    <m:t>𝑦</m:t>
                                  </m:r>
                                </m:sub>
                              </m:sSub>
                            </m:e>
                          </m:nary>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2</m:t>
                          </m:r>
                        </m:den>
                      </m:f>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1+3</m:t>
                          </m:r>
                        </m:num>
                        <m:den>
                          <m:r>
                            <a:rPr kumimoji="1" lang="en-US" altLang="ja-JP" sz="2000" b="0" i="1" smtClean="0">
                              <a:latin typeface="Cambria Math" panose="02040503050406030204" pitchFamily="18" charset="0"/>
                            </a:rPr>
                            <m:t>2</m:t>
                          </m:r>
                        </m:den>
                      </m:f>
                      <m:r>
                        <a:rPr kumimoji="1" lang="en-US" altLang="ja-JP" sz="2000" b="0" i="1" smtClean="0">
                          <a:latin typeface="Cambria Math" panose="02040503050406030204" pitchFamily="18" charset="0"/>
                        </a:rPr>
                        <m:t>=2,  </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3</m:t>
                              </m:r>
                            </m:sub>
                          </m:sSub>
                        </m:e>
                        <m:sup>
                          <m:r>
                            <a:rPr lang="en-US" altLang="ja-JP" sz="2000" i="1">
                              <a:latin typeface="Cambria Math" panose="02040503050406030204" pitchFamily="18" charset="0"/>
                            </a:rPr>
                            <m:t>′</m:t>
                          </m:r>
                        </m:sup>
                      </m:sSup>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𝑦</m:t>
                              </m:r>
                              <m:r>
                                <a:rPr lang="en-US" altLang="ja-JP" sz="2000" i="1">
                                  <a:latin typeface="Cambria Math" panose="02040503050406030204" pitchFamily="18" charset="0"/>
                                </a:rPr>
                                <m:t>=2, 3</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b="0" i="1" smtClean="0">
                                      <a:latin typeface="Cambria Math" panose="02040503050406030204" pitchFamily="18" charset="0"/>
                                    </a:rPr>
                                    <m:t>3</m:t>
                                  </m:r>
                                  <m:r>
                                    <a:rPr lang="en-US" altLang="ja-JP" sz="2000" i="1">
                                      <a:latin typeface="Cambria Math" panose="02040503050406030204" pitchFamily="18" charset="0"/>
                                    </a:rPr>
                                    <m:t>, </m:t>
                                  </m:r>
                                  <m:r>
                                    <a:rPr lang="en-US" altLang="ja-JP" sz="2000" i="1">
                                      <a:latin typeface="Cambria Math" panose="02040503050406030204" pitchFamily="18" charset="0"/>
                                    </a:rPr>
                                    <m:t>𝑦</m:t>
                                  </m:r>
                                </m:sub>
                              </m:sSub>
                              <m:r>
                                <a:rPr lang="en-US" altLang="ja-JP" sz="2000" b="0" i="1" smtClean="0">
                                  <a:latin typeface="Cambria Math" panose="02040503050406030204" pitchFamily="18" charset="0"/>
                                </a:rPr>
                                <m:t>)</m:t>
                              </m:r>
                            </m:e>
                          </m:nary>
                        </m:num>
                        <m:den>
                          <m:r>
                            <a:rPr lang="en-US" altLang="ja-JP" sz="2000" i="1">
                              <a:latin typeface="Cambria Math" panose="02040503050406030204" pitchFamily="18" charset="0"/>
                            </a:rPr>
                            <m:t>2</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1+3</m:t>
                          </m:r>
                        </m:num>
                        <m:den>
                          <m:r>
                            <a:rPr lang="en-US" altLang="ja-JP" sz="2000" i="1">
                              <a:latin typeface="Cambria Math" panose="02040503050406030204" pitchFamily="18" charset="0"/>
                            </a:rPr>
                            <m:t>2</m:t>
                          </m:r>
                        </m:den>
                      </m:f>
                      <m:r>
                        <a:rPr lang="en-US" altLang="ja-JP" sz="2000" i="1">
                          <a:latin typeface="Cambria Math" panose="02040503050406030204" pitchFamily="18" charset="0"/>
                        </a:rPr>
                        <m:t>=2</m:t>
                      </m:r>
                    </m:oMath>
                  </m:oMathPara>
                </a14:m>
                <a:endParaRPr kumimoji="1" lang="ja-JP" altLang="en-US" sz="2000"/>
              </a:p>
            </p:txBody>
          </p:sp>
        </mc:Choice>
        <mc:Fallback xmlns="">
          <p:sp>
            <p:nvSpPr>
              <p:cNvPr id="8" name="テキスト ボックス 7">
                <a:extLst>
                  <a:ext uri="{FF2B5EF4-FFF2-40B4-BE49-F238E27FC236}">
                    <a16:creationId xmlns:a16="http://schemas.microsoft.com/office/drawing/2014/main" id="{EAF8280F-6429-A9FF-2C9E-9827E25EB6C7}"/>
                  </a:ext>
                </a:extLst>
              </p:cNvPr>
              <p:cNvSpPr txBox="1">
                <a:spLocks noRot="1" noChangeAspect="1" noMove="1" noResize="1" noEditPoints="1" noAdjustHandles="1" noChangeArrowheads="1" noChangeShapeType="1" noTextEdit="1"/>
              </p:cNvSpPr>
              <p:nvPr/>
            </p:nvSpPr>
            <p:spPr>
              <a:xfrm>
                <a:off x="2719644" y="4843488"/>
                <a:ext cx="7353873" cy="606320"/>
              </a:xfrm>
              <a:prstGeom prst="rect">
                <a:avLst/>
              </a:prstGeom>
              <a:blipFill>
                <a:blip r:embed="rId4"/>
                <a:stretch>
                  <a:fillRect t="-85714" r="-345" b="-734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178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C3B28-67C4-70D1-4AA7-6CC7B0B16D96}"/>
              </a:ext>
            </a:extLst>
          </p:cNvPr>
          <p:cNvSpPr>
            <a:spLocks noGrp="1"/>
          </p:cNvSpPr>
          <p:nvPr>
            <p:ph type="title"/>
          </p:nvPr>
        </p:nvSpPr>
        <p:spPr/>
        <p:txBody>
          <a:bodyPr/>
          <a:lstStyle/>
          <a:p>
            <a:r>
              <a:rPr lang="ja-JP" altLang="en-US"/>
              <a:t>利用者間型メモリベース法：例題</a:t>
            </a:r>
            <a:endParaRPr kumimoji="1" lang="ja-JP" altLang="en-US"/>
          </a:p>
        </p:txBody>
      </p:sp>
      <p:sp>
        <p:nvSpPr>
          <p:cNvPr id="3" name="コンテンツ プレースホルダー 2">
            <a:extLst>
              <a:ext uri="{FF2B5EF4-FFF2-40B4-BE49-F238E27FC236}">
                <a16:creationId xmlns:a16="http://schemas.microsoft.com/office/drawing/2014/main" id="{C2A83B62-84D9-E663-FE23-FC45A5E5A2AF}"/>
              </a:ext>
            </a:extLst>
          </p:cNvPr>
          <p:cNvSpPr>
            <a:spLocks noGrp="1"/>
          </p:cNvSpPr>
          <p:nvPr>
            <p:ph idx="1"/>
          </p:nvPr>
        </p:nvSpPr>
        <p:spPr>
          <a:xfrm>
            <a:off x="447750" y="1509430"/>
            <a:ext cx="5158836" cy="901261"/>
          </a:xfrm>
        </p:spPr>
        <p:txBody>
          <a:bodyPr/>
          <a:lstStyle/>
          <a:p>
            <a:pPr marL="0" indent="0">
              <a:buNone/>
            </a:pPr>
            <a:r>
              <a:rPr lang="en-US" altLang="ja-JP" dirty="0"/>
              <a:t>2.</a:t>
            </a:r>
            <a:r>
              <a:rPr lang="ja-JP" altLang="en-US"/>
              <a:t>田中と</a:t>
            </a:r>
            <a:r>
              <a:rPr lang="en-US" altLang="ja-JP" dirty="0"/>
              <a:t>3.</a:t>
            </a:r>
            <a:r>
              <a:rPr lang="ja-JP" altLang="en-US"/>
              <a:t>佐藤の相関係数は、</a:t>
            </a:r>
            <a:endParaRPr lang="en-US" altLang="ja-JP" dirty="0"/>
          </a:p>
        </p:txBody>
      </p:sp>
      <p:sp>
        <p:nvSpPr>
          <p:cNvPr id="4" name="スライド番号プレースホルダー 3">
            <a:extLst>
              <a:ext uri="{FF2B5EF4-FFF2-40B4-BE49-F238E27FC236}">
                <a16:creationId xmlns:a16="http://schemas.microsoft.com/office/drawing/2014/main" id="{9266D19A-82EF-B9DA-976C-ABB4D139B79F}"/>
              </a:ext>
            </a:extLst>
          </p:cNvPr>
          <p:cNvSpPr>
            <a:spLocks noGrp="1"/>
          </p:cNvSpPr>
          <p:nvPr>
            <p:ph type="sldNum" sz="quarter" idx="12"/>
          </p:nvPr>
        </p:nvSpPr>
        <p:spPr/>
        <p:txBody>
          <a:bodyPr/>
          <a:lstStyle/>
          <a:p>
            <a:fld id="{74366A89-5611-4FD5-9264-CD1FC61B882E}" type="slidenum">
              <a:rPr kumimoji="1" lang="ja-JP" altLang="en-US" smtClean="0"/>
              <a:t>15</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AF8280F-6429-A9FF-2C9E-9827E25EB6C7}"/>
                  </a:ext>
                </a:extLst>
              </p:cNvPr>
              <p:cNvSpPr txBox="1"/>
              <p:nvPr/>
            </p:nvSpPr>
            <p:spPr>
              <a:xfrm>
                <a:off x="283276" y="1841308"/>
                <a:ext cx="5809411" cy="2476512"/>
              </a:xfrm>
              <a:prstGeom prst="rect">
                <a:avLst/>
              </a:prstGeom>
              <a:noFill/>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𝜌</m:t>
                          </m:r>
                        </m:e>
                        <m:sub>
                          <m:r>
                            <a:rPr kumimoji="1" lang="en-US" altLang="ja-JP" sz="2000" b="0" i="1" smtClean="0">
                              <a:latin typeface="Cambria Math" panose="02040503050406030204" pitchFamily="18" charset="0"/>
                            </a:rPr>
                            <m:t>2, 3</m:t>
                          </m:r>
                        </m:sub>
                      </m:sSub>
                      <m:r>
                        <m:rPr>
                          <m:aln/>
                        </m:rP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nary>
                            <m:naryPr>
                              <m:chr m:val="∑"/>
                              <m:limLoc m:val="subSup"/>
                              <m:supHide m:val="on"/>
                              <m:ctrlPr>
                                <a:rPr kumimoji="1" lang="en-US" altLang="ja-JP" sz="2000" b="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 3</m:t>
                              </m:r>
                            </m:sub>
                            <m:sup/>
                            <m:e>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2, 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i="1">
                                              <a:latin typeface="Cambria Math" panose="02040503050406030204" pitchFamily="18" charset="0"/>
                                            </a:rPr>
                                            <m:t>2</m:t>
                                          </m:r>
                                        </m:sub>
                                      </m:sSub>
                                    </m:e>
                                    <m:sup>
                                      <m:r>
                                        <a:rPr lang="en-US" altLang="ja-JP" sz="2000" i="1">
                                          <a:latin typeface="Cambria Math" panose="02040503050406030204" pitchFamily="18" charset="0"/>
                                        </a:rPr>
                                        <m:t>′</m:t>
                                      </m:r>
                                    </m:sup>
                                  </m:sSup>
                                </m:e>
                              </m:d>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3, 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3</m:t>
                                          </m:r>
                                        </m:sub>
                                      </m:sSub>
                                    </m:e>
                                    <m:sup>
                                      <m:r>
                                        <a:rPr lang="en-US" altLang="ja-JP" sz="2000" i="1">
                                          <a:latin typeface="Cambria Math" panose="02040503050406030204" pitchFamily="18" charset="0"/>
                                        </a:rPr>
                                        <m:t>′</m:t>
                                      </m:r>
                                    </m:sup>
                                  </m:sSup>
                                </m:e>
                              </m:d>
                            </m:e>
                          </m:nary>
                        </m:num>
                        <m:den>
                          <m:rad>
                            <m:radPr>
                              <m:degHide m:val="on"/>
                              <m:ctrlPr>
                                <a:rPr kumimoji="1" lang="en-US" altLang="ja-JP" sz="2000" b="0" i="1" smtClean="0">
                                  <a:latin typeface="Cambria Math" panose="02040503050406030204" pitchFamily="18" charset="0"/>
                                </a:rPr>
                              </m:ctrlPr>
                            </m:radPr>
                            <m:deg/>
                            <m:e>
                              <m:nary>
                                <m:naryPr>
                                  <m:chr m:val="∑"/>
                                  <m:limLoc m:val="subSup"/>
                                  <m:supHide m:val="on"/>
                                  <m:ctrlPr>
                                    <a:rPr kumimoji="1" lang="en-US" altLang="ja-JP" sz="2000" b="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 3</m:t>
                                  </m:r>
                                </m:sub>
                                <m:sup/>
                                <m:e>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2, 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i="1">
                                                      <a:latin typeface="Cambria Math" panose="02040503050406030204" pitchFamily="18" charset="0"/>
                                                    </a:rPr>
                                                    <m:t>2</m:t>
                                                  </m:r>
                                                </m:sub>
                                              </m:sSub>
                                            </m:e>
                                            <m:sup>
                                              <m:r>
                                                <a:rPr lang="en-US" altLang="ja-JP" sz="2000" i="1">
                                                  <a:latin typeface="Cambria Math" panose="02040503050406030204" pitchFamily="18" charset="0"/>
                                                </a:rPr>
                                                <m:t>′</m:t>
                                              </m:r>
                                            </m:sup>
                                          </m:sSup>
                                        </m:e>
                                      </m:d>
                                    </m:e>
                                    <m:sup>
                                      <m:r>
                                        <a:rPr kumimoji="1" lang="en-US" altLang="ja-JP" sz="2000" b="0" i="1" smtClean="0">
                                          <a:latin typeface="Cambria Math" panose="02040503050406030204" pitchFamily="18" charset="0"/>
                                        </a:rPr>
                                        <m:t>2</m:t>
                                      </m:r>
                                    </m:sup>
                                  </m:sSup>
                                </m:e>
                              </m:nary>
                            </m:e>
                          </m:rad>
                          <m:rad>
                            <m:radPr>
                              <m:degHide m:val="on"/>
                              <m:ctrlPr>
                                <a:rPr lang="en-US" altLang="ja-JP" sz="2000" i="1">
                                  <a:latin typeface="Cambria Math" panose="02040503050406030204" pitchFamily="18" charset="0"/>
                                </a:rPr>
                              </m:ctrlPr>
                            </m:radPr>
                            <m:deg/>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𝑦</m:t>
                                  </m:r>
                                  <m:r>
                                    <a:rPr lang="en-US" altLang="ja-JP" sz="2000" i="1">
                                      <a:latin typeface="Cambria Math" panose="02040503050406030204" pitchFamily="18" charset="0"/>
                                    </a:rPr>
                                    <m:t>=2, 3</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b="0" i="1" smtClean="0">
                                                  <a:latin typeface="Cambria Math" panose="02040503050406030204" pitchFamily="18" charset="0"/>
                                                </a:rPr>
                                                <m:t>3</m:t>
                                              </m:r>
                                              <m:r>
                                                <a:rPr lang="en-US" altLang="ja-JP" sz="2000" i="1">
                                                  <a:latin typeface="Cambria Math" panose="02040503050406030204" pitchFamily="18" charset="0"/>
                                                </a:rPr>
                                                <m:t>, </m:t>
                                              </m:r>
                                              <m:r>
                                                <a:rPr lang="en-US" altLang="ja-JP" sz="2000" i="1">
                                                  <a:latin typeface="Cambria Math" panose="02040503050406030204" pitchFamily="18" charset="0"/>
                                                </a:rPr>
                                                <m:t>𝑦</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smtClean="0">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3</m:t>
                                                  </m:r>
                                                </m:sub>
                                              </m:sSub>
                                            </m:e>
                                            <m:sup>
                                              <m:r>
                                                <a:rPr lang="en-US" altLang="ja-JP" sz="2000" i="1">
                                                  <a:latin typeface="Cambria Math" panose="02040503050406030204" pitchFamily="18" charset="0"/>
                                                </a:rPr>
                                                <m:t>′</m:t>
                                              </m:r>
                                            </m:sup>
                                          </m:sSup>
                                        </m:e>
                                      </m:d>
                                    </m:e>
                                    <m:sup>
                                      <m:r>
                                        <a:rPr lang="en-US" altLang="ja-JP" sz="2000" i="1">
                                          <a:latin typeface="Cambria Math" panose="02040503050406030204" pitchFamily="18" charset="0"/>
                                        </a:rPr>
                                        <m:t>2</m:t>
                                      </m:r>
                                    </m:sup>
                                  </m:sSup>
                                </m:e>
                              </m:nary>
                            </m:e>
                          </m:rad>
                        </m:den>
                      </m:f>
                    </m:oMath>
                    <m:oMath xmlns:m="http://schemas.openxmlformats.org/officeDocument/2006/math">
                      <m:r>
                        <m:rPr>
                          <m:aln/>
                        </m:rP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d>
                            <m:dPr>
                              <m:ctrlPr>
                                <a:rPr lang="en-US" altLang="ja-JP" sz="2000" i="1">
                                  <a:latin typeface="Cambria Math" panose="02040503050406030204" pitchFamily="18" charset="0"/>
                                </a:rPr>
                              </m:ctrlPr>
                            </m:dPr>
                            <m:e>
                              <m:r>
                                <a:rPr lang="en-US" altLang="ja-JP" sz="2000" i="1">
                                  <a:latin typeface="Cambria Math" panose="02040503050406030204" pitchFamily="18" charset="0"/>
                                </a:rPr>
                                <m:t>1−2</m:t>
                              </m:r>
                            </m:e>
                          </m:d>
                          <m:d>
                            <m:dPr>
                              <m:ctrlPr>
                                <a:rPr lang="en-US" altLang="ja-JP" sz="2000" i="1">
                                  <a:latin typeface="Cambria Math" panose="02040503050406030204" pitchFamily="18" charset="0"/>
                                </a:rPr>
                              </m:ctrlPr>
                            </m:dPr>
                            <m:e>
                              <m:r>
                                <a:rPr lang="en-US" altLang="ja-JP" sz="2000" i="1">
                                  <a:latin typeface="Cambria Math" panose="02040503050406030204" pitchFamily="18" charset="0"/>
                                </a:rPr>
                                <m:t>1−2</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3−2</m:t>
                              </m:r>
                            </m:e>
                          </m:d>
                          <m:d>
                            <m:dPr>
                              <m:ctrlPr>
                                <a:rPr lang="en-US" altLang="ja-JP" sz="2000" i="1">
                                  <a:latin typeface="Cambria Math" panose="02040503050406030204" pitchFamily="18" charset="0"/>
                                </a:rPr>
                              </m:ctrlPr>
                            </m:dPr>
                            <m:e>
                              <m:r>
                                <a:rPr lang="en-US" altLang="ja-JP" sz="2000" i="1">
                                  <a:latin typeface="Cambria Math" panose="02040503050406030204" pitchFamily="18" charset="0"/>
                                </a:rPr>
                                <m:t>3−2</m:t>
                              </m:r>
                            </m:e>
                          </m:d>
                        </m:num>
                        <m:den>
                          <m:rad>
                            <m:radPr>
                              <m:degHide m:val="on"/>
                              <m:ctrlPr>
                                <a:rPr kumimoji="1" lang="en-US" altLang="ja-JP" sz="2000" b="0" i="1" smtClean="0">
                                  <a:latin typeface="Cambria Math" panose="02040503050406030204" pitchFamily="18" charset="0"/>
                                </a:rPr>
                              </m:ctrlPr>
                            </m:radPr>
                            <m:deg/>
                            <m:e>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1−2</m:t>
                                      </m:r>
                                    </m:e>
                                  </m:d>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3−2</m:t>
                                      </m:r>
                                    </m:e>
                                  </m:d>
                                </m:e>
                                <m:sup>
                                  <m:r>
                                    <a:rPr kumimoji="1" lang="en-US" altLang="ja-JP" sz="2000" b="0" i="1" smtClean="0">
                                      <a:latin typeface="Cambria Math" panose="02040503050406030204" pitchFamily="18" charset="0"/>
                                    </a:rPr>
                                    <m:t>2</m:t>
                                  </m:r>
                                </m:sup>
                              </m:sSup>
                            </m:e>
                          </m:rad>
                          <m:rad>
                            <m:radPr>
                              <m:degHide m:val="on"/>
                              <m:ctrlPr>
                                <a:rPr lang="en-US" altLang="ja-JP" sz="2000" i="1">
                                  <a:latin typeface="Cambria Math" panose="02040503050406030204" pitchFamily="18" charset="0"/>
                                </a:rPr>
                              </m:ctrlPr>
                            </m:radPr>
                            <m:deg/>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1−2</m:t>
                                      </m:r>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3−2</m:t>
                                      </m:r>
                                    </m:e>
                                  </m:d>
                                </m:e>
                                <m:sup>
                                  <m:r>
                                    <a:rPr lang="en-US" altLang="ja-JP" sz="2000" i="1">
                                      <a:latin typeface="Cambria Math" panose="02040503050406030204" pitchFamily="18" charset="0"/>
                                    </a:rPr>
                                    <m:t>2</m:t>
                                  </m:r>
                                </m:sup>
                              </m:sSup>
                            </m:e>
                          </m:rad>
                        </m:den>
                      </m:f>
                    </m:oMath>
                    <m:oMath xmlns:m="http://schemas.openxmlformats.org/officeDocument/2006/math">
                      <m:r>
                        <m:rPr>
                          <m:aln/>
                        </m:rP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1</m:t>
                      </m:r>
                    </m:oMath>
                  </m:oMathPara>
                </a14:m>
                <a:br>
                  <a:rPr kumimoji="1" lang="en-US" altLang="ja-JP" sz="2000" b="0" dirty="0"/>
                </a:br>
                <a:endParaRPr kumimoji="1" lang="ja-JP" altLang="en-US" sz="2000"/>
              </a:p>
            </p:txBody>
          </p:sp>
        </mc:Choice>
        <mc:Fallback xmlns="">
          <p:sp>
            <p:nvSpPr>
              <p:cNvPr id="8" name="テキスト ボックス 7">
                <a:extLst>
                  <a:ext uri="{FF2B5EF4-FFF2-40B4-BE49-F238E27FC236}">
                    <a16:creationId xmlns:a16="http://schemas.microsoft.com/office/drawing/2014/main" id="{EAF8280F-6429-A9FF-2C9E-9827E25EB6C7}"/>
                  </a:ext>
                </a:extLst>
              </p:cNvPr>
              <p:cNvSpPr txBox="1">
                <a:spLocks noRot="1" noChangeAspect="1" noMove="1" noResize="1" noEditPoints="1" noAdjustHandles="1" noChangeArrowheads="1" noChangeShapeType="1" noTextEdit="1"/>
              </p:cNvSpPr>
              <p:nvPr/>
            </p:nvSpPr>
            <p:spPr>
              <a:xfrm>
                <a:off x="283276" y="1841308"/>
                <a:ext cx="5809411" cy="2476512"/>
              </a:xfrm>
              <a:prstGeom prst="rect">
                <a:avLst/>
              </a:prstGeom>
              <a:blipFill>
                <a:blip r:embed="rId2"/>
                <a:stretch>
                  <a:fillRect t="-11735"/>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5564A8FE-EEEE-2D51-1837-57621A3F7841}"/>
              </a:ext>
            </a:extLst>
          </p:cNvPr>
          <p:cNvCxnSpPr/>
          <p:nvPr/>
        </p:nvCxnSpPr>
        <p:spPr>
          <a:xfrm>
            <a:off x="6123509" y="1509430"/>
            <a:ext cx="0" cy="50294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090A9A2-F495-35FA-55C5-A137F7E30341}"/>
              </a:ext>
            </a:extLst>
          </p:cNvPr>
          <p:cNvSpPr txBox="1"/>
          <p:nvPr/>
        </p:nvSpPr>
        <p:spPr>
          <a:xfrm>
            <a:off x="667099" y="5018447"/>
            <a:ext cx="5041765" cy="400110"/>
          </a:xfrm>
          <a:prstGeom prst="rect">
            <a:avLst/>
          </a:prstGeom>
          <a:noFill/>
        </p:spPr>
        <p:txBody>
          <a:bodyPr wrap="none" rtlCol="0">
            <a:spAutoFit/>
          </a:bodyPr>
          <a:lstStyle/>
          <a:p>
            <a:r>
              <a:rPr kumimoji="1" lang="en-US" altLang="ja-JP" sz="2000" u="sng" dirty="0">
                <a:latin typeface="Meiryo" panose="020B0604030504040204" pitchFamily="34" charset="-128"/>
                <a:ea typeface="Meiryo" panose="020B0604030504040204" pitchFamily="34" charset="-128"/>
              </a:rPr>
              <a:t>2.</a:t>
            </a:r>
            <a:r>
              <a:rPr kumimoji="1" lang="ja-JP" altLang="en-US" sz="2000" u="sng">
                <a:latin typeface="Meiryo" panose="020B0604030504040204" pitchFamily="34" charset="-128"/>
                <a:ea typeface="Meiryo" panose="020B0604030504040204" pitchFamily="34" charset="-128"/>
              </a:rPr>
              <a:t>田中と</a:t>
            </a:r>
            <a:r>
              <a:rPr kumimoji="1" lang="en-US" altLang="ja-JP" sz="2000" u="sng" dirty="0">
                <a:latin typeface="Meiryo" panose="020B0604030504040204" pitchFamily="34" charset="-128"/>
                <a:ea typeface="Meiryo" panose="020B0604030504040204" pitchFamily="34" charset="-128"/>
              </a:rPr>
              <a:t>3.</a:t>
            </a:r>
            <a:r>
              <a:rPr kumimoji="1" lang="ja-JP" altLang="en-US" sz="2000" u="sng">
                <a:latin typeface="Meiryo" panose="020B0604030504040204" pitchFamily="34" charset="-128"/>
                <a:ea typeface="Meiryo" panose="020B0604030504040204" pitchFamily="34" charset="-128"/>
              </a:rPr>
              <a:t>佐藤</a:t>
            </a:r>
            <a:r>
              <a:rPr lang="ja-JP" altLang="en-US" sz="2000" u="sng">
                <a:latin typeface="Meiryo" panose="020B0604030504040204" pitchFamily="34" charset="-128"/>
                <a:ea typeface="Meiryo" panose="020B0604030504040204" pitchFamily="34" charset="-128"/>
              </a:rPr>
              <a:t>は非常に嗜好が似ている！</a:t>
            </a:r>
            <a:endParaRPr kumimoji="1" lang="en-US" altLang="ja-JP" sz="2000" u="sng" dirty="0">
              <a:latin typeface="Meiryo" panose="020B0604030504040204" pitchFamily="34" charset="-128"/>
              <a:ea typeface="Meiryo" panose="020B0604030504040204" pitchFamily="34" charset="-128"/>
            </a:endParaRPr>
          </a:p>
        </p:txBody>
      </p:sp>
      <p:cxnSp>
        <p:nvCxnSpPr>
          <p:cNvPr id="10" name="直線コネクタ 9">
            <a:extLst>
              <a:ext uri="{FF2B5EF4-FFF2-40B4-BE49-F238E27FC236}">
                <a16:creationId xmlns:a16="http://schemas.microsoft.com/office/drawing/2014/main" id="{C5ECCC46-35AB-D1D5-9953-E5531075119F}"/>
              </a:ext>
            </a:extLst>
          </p:cNvPr>
          <p:cNvCxnSpPr>
            <a:cxnSpLocks/>
          </p:cNvCxnSpPr>
          <p:nvPr/>
        </p:nvCxnSpPr>
        <p:spPr>
          <a:xfrm>
            <a:off x="1037564" y="4317820"/>
            <a:ext cx="531415"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590689FD-850C-933A-4880-EE0363E4C45F}"/>
              </a:ext>
            </a:extLst>
          </p:cNvPr>
          <p:cNvSpPr txBox="1">
            <a:spLocks/>
          </p:cNvSpPr>
          <p:nvPr/>
        </p:nvSpPr>
        <p:spPr>
          <a:xfrm>
            <a:off x="6257161" y="1510694"/>
            <a:ext cx="5336763" cy="90126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同様に、</a:t>
            </a:r>
            <a:r>
              <a:rPr lang="en-US" altLang="ja-JP" dirty="0"/>
              <a:t>2.</a:t>
            </a:r>
            <a:r>
              <a:rPr lang="ja-JP" altLang="en-US"/>
              <a:t>田中と</a:t>
            </a:r>
            <a:r>
              <a:rPr lang="en-US" altLang="ja-JP" dirty="0"/>
              <a:t>4.</a:t>
            </a:r>
            <a:r>
              <a:rPr lang="ja-JP" altLang="en-US"/>
              <a:t>鈴木の相関係数を求める</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58DD22D-ED83-17F3-474A-029AB1BC63F3}"/>
                  </a:ext>
                </a:extLst>
              </p:cNvPr>
              <p:cNvSpPr txBox="1"/>
              <p:nvPr/>
            </p:nvSpPr>
            <p:spPr>
              <a:xfrm>
                <a:off x="6209163" y="2155204"/>
                <a:ext cx="4855816" cy="816121"/>
              </a:xfrm>
              <a:prstGeom prst="rect">
                <a:avLst/>
              </a:prstGeom>
              <a:noFill/>
            </p:spPr>
            <p:txBody>
              <a:bodyPr wrap="none" rtlCol="0">
                <a:spAutoFit/>
              </a:bodyPr>
              <a:lstStyle/>
              <a:p>
                <a:pPr>
                  <a:lnSpc>
                    <a:spcPct val="110000"/>
                  </a:lnSpc>
                </a:pPr>
                <a:r>
                  <a:rPr kumimoji="1" lang="ja-JP" altLang="en-US" sz="2000"/>
                  <a:t>・</a:t>
                </a:r>
                <a:r>
                  <a:rPr kumimoji="1" lang="ja-JP" altLang="en-US" sz="2000">
                    <a:latin typeface="Meiryo" panose="020B0604030504040204" pitchFamily="34" charset="-128"/>
                    <a:ea typeface="Meiryo" panose="020B0604030504040204" pitchFamily="34" charset="-128"/>
                  </a:rPr>
                  <a:t>共通評価アイテム</a:t>
                </a:r>
                <a:r>
                  <a:rPr kumimoji="1" lang="ja-JP" altLang="en-US" sz="2000"/>
                  <a:t>：</a:t>
                </a:r>
                <a14:m>
                  <m:oMath xmlns:m="http://schemas.openxmlformats.org/officeDocument/2006/math">
                    <m:r>
                      <a:rPr kumimoji="1" lang="en-US" altLang="ja-JP" sz="2000" b="0" i="0"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𝑌</m:t>
                        </m:r>
                      </m:e>
                      <m:sub>
                        <m:r>
                          <a:rPr kumimoji="1" lang="en-US" altLang="ja-JP" sz="2000" b="0" i="1" smtClean="0">
                            <a:latin typeface="Cambria Math" panose="02040503050406030204" pitchFamily="18" charset="0"/>
                          </a:rPr>
                          <m:t>2, 4</m:t>
                        </m:r>
                      </m:sub>
                    </m:sSub>
                    <m:r>
                      <a:rPr kumimoji="1" lang="en-US" altLang="ja-JP" sz="2000" b="0" i="1" smtClean="0">
                        <a:latin typeface="Cambria Math" panose="02040503050406030204" pitchFamily="18" charset="0"/>
                      </a:rPr>
                      <m:t>={2, 3}</m:t>
                    </m:r>
                  </m:oMath>
                </a14:m>
                <a:endParaRPr kumimoji="1" lang="en-US" altLang="ja-JP" sz="2000" dirty="0"/>
              </a:p>
              <a:p>
                <a:pPr>
                  <a:lnSpc>
                    <a:spcPct val="110000"/>
                  </a:lnSpc>
                </a:pPr>
                <a:r>
                  <a:rPr lang="ja-JP" altLang="en-US" sz="2000"/>
                  <a:t>・</a:t>
                </a:r>
                <a14:m>
                  <m:oMath xmlns:m="http://schemas.openxmlformats.org/officeDocument/2006/math">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4</m:t>
                            </m:r>
                          </m:sub>
                        </m:sSub>
                      </m:e>
                      <m:sup>
                        <m:r>
                          <a:rPr lang="en-US" altLang="ja-JP" sz="2000" i="1">
                            <a:latin typeface="Cambria Math" panose="02040503050406030204" pitchFamily="18" charset="0"/>
                          </a:rPr>
                          <m:t>′</m:t>
                        </m:r>
                      </m:sup>
                    </m:sSup>
                    <m:r>
                      <a:rPr kumimoji="1" lang="en-US" altLang="ja-JP" sz="2000" b="0" i="1" smtClean="0">
                        <a:latin typeface="Cambria Math" panose="02040503050406030204" pitchFamily="18" charset="0"/>
                      </a:rPr>
                      <m:t>=(</m:t>
                    </m:r>
                    <m:f>
                      <m:fPr>
                        <m:type m:val="lin"/>
                        <m:ctrlPr>
                          <a:rPr kumimoji="1" lang="en-US" altLang="ja-JP" sz="2000" b="0" i="1" smtClean="0">
                            <a:latin typeface="Cambria Math" panose="02040503050406030204" pitchFamily="18" charset="0"/>
                          </a:rPr>
                        </m:ctrlPr>
                      </m:fPr>
                      <m:num>
                        <m:nary>
                          <m:naryPr>
                            <m:chr m:val="∑"/>
                            <m:limLoc m:val="subSup"/>
                            <m:supHide m:val="on"/>
                            <m:ctrlPr>
                              <a:rPr kumimoji="1" lang="en-US" altLang="ja-JP" sz="2000" b="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 3</m:t>
                            </m:r>
                          </m:sub>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4, 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e>
                        </m:nary>
                      </m:num>
                      <m:den>
                        <m:r>
                          <a:rPr kumimoji="1" lang="en-US" altLang="ja-JP" sz="2000" b="0" i="1" smtClean="0">
                            <a:latin typeface="Cambria Math" panose="02040503050406030204" pitchFamily="18" charset="0"/>
                          </a:rPr>
                          <m:t>2</m:t>
                        </m:r>
                      </m:den>
                    </m:f>
                    <m:r>
                      <a:rPr kumimoji="1" lang="en-US" altLang="ja-JP" sz="2000" b="0" i="1" smtClean="0">
                        <a:latin typeface="Cambria Math" panose="02040503050406030204" pitchFamily="18" charset="0"/>
                      </a:rPr>
                      <m:t>=</m:t>
                    </m:r>
                    <m:f>
                      <m:fPr>
                        <m:type m:val="lin"/>
                        <m:ctrlPr>
                          <a:rPr kumimoji="1" lang="en-US" altLang="ja-JP" sz="2000" b="0" i="1" smtClean="0">
                            <a:latin typeface="Cambria Math" panose="02040503050406030204" pitchFamily="18" charset="0"/>
                          </a:rPr>
                        </m:ctrlPr>
                      </m:fPr>
                      <m:num>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3+2</m:t>
                            </m:r>
                          </m:e>
                        </m:d>
                      </m:num>
                      <m:den>
                        <m:r>
                          <a:rPr kumimoji="1" lang="en-US" altLang="ja-JP" sz="2000" b="0" i="1" smtClean="0">
                            <a:latin typeface="Cambria Math" panose="02040503050406030204" pitchFamily="18" charset="0"/>
                          </a:rPr>
                          <m:t>2</m:t>
                        </m:r>
                      </m:den>
                    </m:f>
                    <m:r>
                      <a:rPr kumimoji="1" lang="en-US" altLang="ja-JP" sz="2000" b="0" i="1" smtClean="0">
                        <a:latin typeface="Cambria Math" panose="02040503050406030204" pitchFamily="18" charset="0"/>
                      </a:rPr>
                      <m:t>=2.5</m:t>
                    </m:r>
                  </m:oMath>
                </a14:m>
                <a:endParaRPr lang="en-US" altLang="ja-JP" sz="2000" dirty="0"/>
              </a:p>
            </p:txBody>
          </p:sp>
        </mc:Choice>
        <mc:Fallback xmlns="">
          <p:sp>
            <p:nvSpPr>
              <p:cNvPr id="13" name="テキスト ボックス 12">
                <a:extLst>
                  <a:ext uri="{FF2B5EF4-FFF2-40B4-BE49-F238E27FC236}">
                    <a16:creationId xmlns:a16="http://schemas.microsoft.com/office/drawing/2014/main" id="{F58DD22D-ED83-17F3-474A-029AB1BC63F3}"/>
                  </a:ext>
                </a:extLst>
              </p:cNvPr>
              <p:cNvSpPr txBox="1">
                <a:spLocks noRot="1" noChangeAspect="1" noMove="1" noResize="1" noEditPoints="1" noAdjustHandles="1" noChangeArrowheads="1" noChangeShapeType="1" noTextEdit="1"/>
              </p:cNvSpPr>
              <p:nvPr/>
            </p:nvSpPr>
            <p:spPr>
              <a:xfrm>
                <a:off x="6209163" y="2155204"/>
                <a:ext cx="4855816" cy="816121"/>
              </a:xfrm>
              <a:prstGeom prst="rect">
                <a:avLst/>
              </a:prstGeom>
              <a:blipFill>
                <a:blip r:embed="rId3"/>
                <a:stretch>
                  <a:fillRect l="-1567" t="-10769" b="-8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140D7F5-0E6E-2791-DAEF-41EA1AC21085}"/>
                  </a:ext>
                </a:extLst>
              </p:cNvPr>
              <p:cNvSpPr txBox="1"/>
              <p:nvPr/>
            </p:nvSpPr>
            <p:spPr>
              <a:xfrm>
                <a:off x="5708864" y="3079564"/>
                <a:ext cx="6396431" cy="2476512"/>
              </a:xfrm>
              <a:prstGeom prst="rect">
                <a:avLst/>
              </a:prstGeom>
              <a:noFill/>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𝜌</m:t>
                          </m:r>
                        </m:e>
                        <m:sub>
                          <m:r>
                            <a:rPr kumimoji="1" lang="en-US" altLang="ja-JP" sz="2000" b="0" i="1" smtClean="0">
                              <a:latin typeface="Cambria Math" panose="02040503050406030204" pitchFamily="18" charset="0"/>
                            </a:rPr>
                            <m:t>2, 4</m:t>
                          </m:r>
                        </m:sub>
                      </m:sSub>
                      <m:r>
                        <m:rPr>
                          <m:aln/>
                        </m:rP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nary>
                            <m:naryPr>
                              <m:chr m:val="∑"/>
                              <m:limLoc m:val="subSup"/>
                              <m:supHide m:val="on"/>
                              <m:ctrlPr>
                                <a:rPr kumimoji="1" lang="en-US" altLang="ja-JP" sz="2000" b="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 3</m:t>
                              </m:r>
                            </m:sub>
                            <m:sup/>
                            <m:e>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2, 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i="1">
                                              <a:latin typeface="Cambria Math" panose="02040503050406030204" pitchFamily="18" charset="0"/>
                                            </a:rPr>
                                            <m:t>2</m:t>
                                          </m:r>
                                        </m:sub>
                                      </m:sSub>
                                    </m:e>
                                    <m:sup>
                                      <m:r>
                                        <a:rPr lang="en-US" altLang="ja-JP" sz="2000" i="1">
                                          <a:latin typeface="Cambria Math" panose="02040503050406030204" pitchFamily="18" charset="0"/>
                                        </a:rPr>
                                        <m:t>′</m:t>
                                      </m:r>
                                    </m:sup>
                                  </m:sSup>
                                </m:e>
                              </m:d>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4, 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4</m:t>
                                          </m:r>
                                        </m:sub>
                                      </m:sSub>
                                    </m:e>
                                    <m:sup>
                                      <m:r>
                                        <a:rPr lang="en-US" altLang="ja-JP" sz="2000" i="1">
                                          <a:latin typeface="Cambria Math" panose="02040503050406030204" pitchFamily="18" charset="0"/>
                                        </a:rPr>
                                        <m:t>′</m:t>
                                      </m:r>
                                    </m:sup>
                                  </m:sSup>
                                </m:e>
                              </m:d>
                            </m:e>
                          </m:nary>
                        </m:num>
                        <m:den>
                          <m:rad>
                            <m:radPr>
                              <m:degHide m:val="on"/>
                              <m:ctrlPr>
                                <a:rPr kumimoji="1" lang="en-US" altLang="ja-JP" sz="2000" b="0" i="1" smtClean="0">
                                  <a:latin typeface="Cambria Math" panose="02040503050406030204" pitchFamily="18" charset="0"/>
                                </a:rPr>
                              </m:ctrlPr>
                            </m:radPr>
                            <m:deg/>
                            <m:e>
                              <m:nary>
                                <m:naryPr>
                                  <m:chr m:val="∑"/>
                                  <m:limLoc m:val="subSup"/>
                                  <m:supHide m:val="on"/>
                                  <m:ctrlPr>
                                    <a:rPr kumimoji="1" lang="en-US" altLang="ja-JP" sz="2000" b="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 3</m:t>
                                  </m:r>
                                </m:sub>
                                <m:sup/>
                                <m:e>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2, </m:t>
                                              </m:r>
                                              <m:r>
                                                <a:rPr kumimoji="1" lang="en-US" altLang="ja-JP" sz="2000" b="0" i="1" smtClean="0">
                                                  <a:latin typeface="Cambria Math" panose="02040503050406030204" pitchFamily="18" charset="0"/>
                                                </a:rPr>
                                                <m:t>𝑦</m:t>
                                              </m:r>
                                            </m:sub>
                                          </m:sSub>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i="1">
                                                      <a:latin typeface="Cambria Math" panose="02040503050406030204" pitchFamily="18" charset="0"/>
                                                    </a:rPr>
                                                    <m:t>2</m:t>
                                                  </m:r>
                                                </m:sub>
                                              </m:sSub>
                                            </m:e>
                                            <m:sup>
                                              <m:r>
                                                <a:rPr lang="en-US" altLang="ja-JP" sz="2000" i="1">
                                                  <a:latin typeface="Cambria Math" panose="02040503050406030204" pitchFamily="18" charset="0"/>
                                                </a:rPr>
                                                <m:t>′</m:t>
                                              </m:r>
                                            </m:sup>
                                          </m:sSup>
                                        </m:e>
                                      </m:d>
                                    </m:e>
                                    <m:sup>
                                      <m:r>
                                        <a:rPr kumimoji="1" lang="en-US" altLang="ja-JP" sz="2000" b="0" i="1" smtClean="0">
                                          <a:latin typeface="Cambria Math" panose="02040503050406030204" pitchFamily="18" charset="0"/>
                                        </a:rPr>
                                        <m:t>2</m:t>
                                      </m:r>
                                    </m:sup>
                                  </m:sSup>
                                </m:e>
                              </m:nary>
                            </m:e>
                          </m:rad>
                          <m:rad>
                            <m:radPr>
                              <m:degHide m:val="on"/>
                              <m:ctrlPr>
                                <a:rPr lang="en-US" altLang="ja-JP" sz="2000" i="1">
                                  <a:latin typeface="Cambria Math" panose="02040503050406030204" pitchFamily="18" charset="0"/>
                                </a:rPr>
                              </m:ctrlPr>
                            </m:radPr>
                            <m:deg/>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𝑦</m:t>
                                  </m:r>
                                  <m:r>
                                    <a:rPr lang="en-US" altLang="ja-JP" sz="2000" i="1">
                                      <a:latin typeface="Cambria Math" panose="02040503050406030204" pitchFamily="18" charset="0"/>
                                    </a:rPr>
                                    <m:t>=2, 3</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b="0" i="1" smtClean="0">
                                                  <a:latin typeface="Cambria Math" panose="02040503050406030204" pitchFamily="18" charset="0"/>
                                                </a:rPr>
                                                <m:t>4</m:t>
                                              </m:r>
                                              <m:r>
                                                <a:rPr lang="en-US" altLang="ja-JP" sz="2000" i="1">
                                                  <a:latin typeface="Cambria Math" panose="02040503050406030204" pitchFamily="18" charset="0"/>
                                                </a:rPr>
                                                <m:t>, </m:t>
                                              </m:r>
                                              <m:r>
                                                <a:rPr lang="en-US" altLang="ja-JP" sz="2000" i="1">
                                                  <a:latin typeface="Cambria Math" panose="02040503050406030204" pitchFamily="18" charset="0"/>
                                                </a:rPr>
                                                <m:t>𝑦</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𝑟</m:t>
                                                      </m:r>
                                                    </m:e>
                                                  </m:acc>
                                                </m:e>
                                                <m:sub>
                                                  <m:r>
                                                    <a:rPr lang="en-US" altLang="ja-JP" sz="2000" b="0" i="1" smtClean="0">
                                                      <a:latin typeface="Cambria Math" panose="02040503050406030204" pitchFamily="18" charset="0"/>
                                                    </a:rPr>
                                                    <m:t>4</m:t>
                                                  </m:r>
                                                </m:sub>
                                              </m:sSub>
                                            </m:e>
                                            <m:sup>
                                              <m:r>
                                                <a:rPr lang="en-US" altLang="ja-JP" sz="2000" i="1">
                                                  <a:latin typeface="Cambria Math" panose="02040503050406030204" pitchFamily="18" charset="0"/>
                                                </a:rPr>
                                                <m:t>′</m:t>
                                              </m:r>
                                            </m:sup>
                                          </m:sSup>
                                        </m:e>
                                      </m:d>
                                    </m:e>
                                    <m:sup>
                                      <m:r>
                                        <a:rPr lang="en-US" altLang="ja-JP" sz="2000" i="1">
                                          <a:latin typeface="Cambria Math" panose="02040503050406030204" pitchFamily="18" charset="0"/>
                                        </a:rPr>
                                        <m:t>2</m:t>
                                      </m:r>
                                    </m:sup>
                                  </m:sSup>
                                </m:e>
                              </m:nary>
                            </m:e>
                          </m:rad>
                        </m:den>
                      </m:f>
                    </m:oMath>
                    <m:oMath xmlns:m="http://schemas.openxmlformats.org/officeDocument/2006/math">
                      <m:r>
                        <m:rPr>
                          <m:aln/>
                        </m:rP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d>
                            <m:dPr>
                              <m:ctrlPr>
                                <a:rPr lang="en-US" altLang="ja-JP" sz="2000" i="1">
                                  <a:latin typeface="Cambria Math" panose="02040503050406030204" pitchFamily="18" charset="0"/>
                                </a:rPr>
                              </m:ctrlPr>
                            </m:dPr>
                            <m:e>
                              <m:r>
                                <a:rPr lang="en-US" altLang="ja-JP" sz="2000" i="1">
                                  <a:latin typeface="Cambria Math" panose="02040503050406030204" pitchFamily="18" charset="0"/>
                                </a:rPr>
                                <m:t>1−2</m:t>
                              </m:r>
                            </m:e>
                          </m:d>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3</m:t>
                              </m:r>
                              <m:r>
                                <a:rPr lang="en-US" altLang="ja-JP" sz="2000" i="1">
                                  <a:latin typeface="Cambria Math" panose="02040503050406030204" pitchFamily="18" charset="0"/>
                                </a:rPr>
                                <m:t>−2</m:t>
                              </m:r>
                              <m:r>
                                <a:rPr lang="en-US" altLang="ja-JP" sz="2000" b="0" i="1" smtClean="0">
                                  <a:latin typeface="Cambria Math" panose="02040503050406030204" pitchFamily="18" charset="0"/>
                                </a:rPr>
                                <m:t>.5</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3−2</m:t>
                              </m:r>
                            </m:e>
                          </m:d>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2</m:t>
                              </m:r>
                              <m:r>
                                <a:rPr lang="en-US" altLang="ja-JP" sz="2000" i="1">
                                  <a:latin typeface="Cambria Math" panose="02040503050406030204" pitchFamily="18" charset="0"/>
                                </a:rPr>
                                <m:t>−2</m:t>
                              </m:r>
                              <m:r>
                                <a:rPr lang="en-US" altLang="ja-JP" sz="2000" b="0" i="1" smtClean="0">
                                  <a:latin typeface="Cambria Math" panose="02040503050406030204" pitchFamily="18" charset="0"/>
                                </a:rPr>
                                <m:t>.5</m:t>
                              </m:r>
                            </m:e>
                          </m:d>
                        </m:num>
                        <m:den>
                          <m:rad>
                            <m:radPr>
                              <m:degHide m:val="on"/>
                              <m:ctrlPr>
                                <a:rPr kumimoji="1" lang="en-US" altLang="ja-JP" sz="2000" b="0" i="1" smtClean="0">
                                  <a:latin typeface="Cambria Math" panose="02040503050406030204" pitchFamily="18" charset="0"/>
                                </a:rPr>
                              </m:ctrlPr>
                            </m:radPr>
                            <m:deg/>
                            <m:e>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1−2</m:t>
                                      </m:r>
                                    </m:e>
                                  </m:d>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3−2</m:t>
                                      </m:r>
                                    </m:e>
                                  </m:d>
                                </m:e>
                                <m:sup>
                                  <m:r>
                                    <a:rPr kumimoji="1" lang="en-US" altLang="ja-JP" sz="2000" b="0" i="1" smtClean="0">
                                      <a:latin typeface="Cambria Math" panose="02040503050406030204" pitchFamily="18" charset="0"/>
                                    </a:rPr>
                                    <m:t>2</m:t>
                                  </m:r>
                                </m:sup>
                              </m:sSup>
                            </m:e>
                          </m:rad>
                          <m:rad>
                            <m:radPr>
                              <m:degHide m:val="on"/>
                              <m:ctrlPr>
                                <a:rPr lang="en-US" altLang="ja-JP" sz="2000" i="1">
                                  <a:latin typeface="Cambria Math" panose="02040503050406030204" pitchFamily="18" charset="0"/>
                                </a:rPr>
                              </m:ctrlPr>
                            </m:radPr>
                            <m:deg/>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3</m:t>
                                      </m:r>
                                      <m:r>
                                        <a:rPr lang="en-US" altLang="ja-JP" sz="2000" i="1">
                                          <a:latin typeface="Cambria Math" panose="02040503050406030204" pitchFamily="18" charset="0"/>
                                        </a:rPr>
                                        <m:t>−2</m:t>
                                      </m:r>
                                      <m:r>
                                        <a:rPr lang="en-US" altLang="ja-JP" sz="2000" b="0" i="1" smtClean="0">
                                          <a:latin typeface="Cambria Math" panose="02040503050406030204" pitchFamily="18" charset="0"/>
                                        </a:rPr>
                                        <m:t>.5</m:t>
                                      </m:r>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2</m:t>
                                      </m:r>
                                      <m:r>
                                        <a:rPr lang="en-US" altLang="ja-JP" sz="2000" i="1">
                                          <a:latin typeface="Cambria Math" panose="02040503050406030204" pitchFamily="18" charset="0"/>
                                        </a:rPr>
                                        <m:t>−</m:t>
                                      </m:r>
                                      <m:r>
                                        <a:rPr lang="en-US" altLang="ja-JP" sz="2000" b="0" i="1" smtClean="0">
                                          <a:latin typeface="Cambria Math" panose="02040503050406030204" pitchFamily="18" charset="0"/>
                                        </a:rPr>
                                        <m:t>2.5</m:t>
                                      </m:r>
                                    </m:e>
                                  </m:d>
                                </m:e>
                                <m:sup>
                                  <m:r>
                                    <a:rPr lang="en-US" altLang="ja-JP" sz="2000" i="1">
                                      <a:latin typeface="Cambria Math" panose="02040503050406030204" pitchFamily="18" charset="0"/>
                                    </a:rPr>
                                    <m:t>2</m:t>
                                  </m:r>
                                </m:sup>
                              </m:sSup>
                            </m:e>
                          </m:rad>
                        </m:den>
                      </m:f>
                    </m:oMath>
                    <m:oMath xmlns:m="http://schemas.openxmlformats.org/officeDocument/2006/math">
                      <m:r>
                        <m:rPr>
                          <m:aln/>
                        </m:rP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−1</m:t>
                      </m:r>
                    </m:oMath>
                  </m:oMathPara>
                </a14:m>
                <a:br>
                  <a:rPr kumimoji="1" lang="en-US" altLang="ja-JP" sz="2000" b="0" dirty="0"/>
                </a:br>
                <a:endParaRPr kumimoji="1" lang="ja-JP" altLang="en-US" sz="2000"/>
              </a:p>
            </p:txBody>
          </p:sp>
        </mc:Choice>
        <mc:Fallback xmlns="">
          <p:sp>
            <p:nvSpPr>
              <p:cNvPr id="14" name="テキスト ボックス 13">
                <a:extLst>
                  <a:ext uri="{FF2B5EF4-FFF2-40B4-BE49-F238E27FC236}">
                    <a16:creationId xmlns:a16="http://schemas.microsoft.com/office/drawing/2014/main" id="{0140D7F5-0E6E-2791-DAEF-41EA1AC21085}"/>
                  </a:ext>
                </a:extLst>
              </p:cNvPr>
              <p:cNvSpPr txBox="1">
                <a:spLocks noRot="1" noChangeAspect="1" noMove="1" noResize="1" noEditPoints="1" noAdjustHandles="1" noChangeArrowheads="1" noChangeShapeType="1" noTextEdit="1"/>
              </p:cNvSpPr>
              <p:nvPr/>
            </p:nvSpPr>
            <p:spPr>
              <a:xfrm>
                <a:off x="5708864" y="3079564"/>
                <a:ext cx="6396431" cy="2476512"/>
              </a:xfrm>
              <a:prstGeom prst="rect">
                <a:avLst/>
              </a:prstGeom>
              <a:blipFill>
                <a:blip r:embed="rId4"/>
                <a:stretch>
                  <a:fillRect t="-11735"/>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C4F992FB-8A23-DF04-DE3D-FBA0F9DD44B0}"/>
              </a:ext>
            </a:extLst>
          </p:cNvPr>
          <p:cNvCxnSpPr>
            <a:cxnSpLocks/>
          </p:cNvCxnSpPr>
          <p:nvPr/>
        </p:nvCxnSpPr>
        <p:spPr>
          <a:xfrm>
            <a:off x="6856668" y="5556076"/>
            <a:ext cx="531415"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32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7AE9D-79B7-E1D1-05AD-8888984DE690}"/>
              </a:ext>
            </a:extLst>
          </p:cNvPr>
          <p:cNvSpPr>
            <a:spLocks noGrp="1"/>
          </p:cNvSpPr>
          <p:nvPr>
            <p:ph type="title"/>
          </p:nvPr>
        </p:nvSpPr>
        <p:spPr/>
        <p:txBody>
          <a:bodyPr/>
          <a:lstStyle/>
          <a:p>
            <a:r>
              <a:rPr lang="ja-JP" altLang="en-US"/>
              <a:t>利用者間型メモリベース法：例題</a:t>
            </a:r>
            <a:endParaRPr kumimoji="1" lang="ja-JP" altLang="en-US"/>
          </a:p>
        </p:txBody>
      </p:sp>
      <p:sp>
        <p:nvSpPr>
          <p:cNvPr id="3" name="コンテンツ プレースホルダー 2">
            <a:extLst>
              <a:ext uri="{FF2B5EF4-FFF2-40B4-BE49-F238E27FC236}">
                <a16:creationId xmlns:a16="http://schemas.microsoft.com/office/drawing/2014/main" id="{7551CFDC-745A-974D-E171-D563DB818FCA}"/>
              </a:ext>
            </a:extLst>
          </p:cNvPr>
          <p:cNvSpPr>
            <a:spLocks noGrp="1"/>
          </p:cNvSpPr>
          <p:nvPr>
            <p:ph idx="1"/>
          </p:nvPr>
        </p:nvSpPr>
        <p:spPr>
          <a:xfrm>
            <a:off x="838200" y="1509430"/>
            <a:ext cx="10515600" cy="1130738"/>
          </a:xfrm>
        </p:spPr>
        <p:txBody>
          <a:bodyPr/>
          <a:lstStyle/>
          <a:p>
            <a:pPr marL="0" indent="0">
              <a:buNone/>
            </a:pPr>
            <a:r>
              <a:rPr kumimoji="1" lang="ja-JP" altLang="en-US"/>
              <a:t>ここから、</a:t>
            </a:r>
            <a:r>
              <a:rPr kumimoji="1" lang="en-US" altLang="ja-JP" dirty="0"/>
              <a:t>2.</a:t>
            </a:r>
            <a:r>
              <a:rPr kumimoji="1" lang="ja-JP" altLang="en-US"/>
              <a:t>田中の</a:t>
            </a:r>
            <a:r>
              <a:rPr kumimoji="1" lang="en-US" altLang="ja-JP" dirty="0"/>
              <a:t>2.</a:t>
            </a:r>
            <a:r>
              <a:rPr kumimoji="1" lang="ja-JP" altLang="en-US"/>
              <a:t>親子丼の評価推定値を計算する</a:t>
            </a:r>
            <a:endParaRPr kumimoji="1" lang="en-US" altLang="ja-JP" dirty="0"/>
          </a:p>
          <a:p>
            <a:pPr marL="0" indent="0">
              <a:buNone/>
            </a:pPr>
            <a:r>
              <a:rPr lang="ja-JP" altLang="en-US"/>
              <a:t>まず、</a:t>
            </a:r>
            <a:r>
              <a:rPr lang="en-US" altLang="ja-JP" dirty="0"/>
              <a:t>2.</a:t>
            </a:r>
            <a:r>
              <a:rPr lang="ja-JP" altLang="en-US"/>
              <a:t>田中の全評価済みアイテム上の平均評価値を求める</a:t>
            </a:r>
            <a:endParaRPr kumimoji="1" lang="ja-JP" altLang="en-US"/>
          </a:p>
        </p:txBody>
      </p:sp>
      <p:sp>
        <p:nvSpPr>
          <p:cNvPr id="4" name="スライド番号プレースホルダー 3">
            <a:extLst>
              <a:ext uri="{FF2B5EF4-FFF2-40B4-BE49-F238E27FC236}">
                <a16:creationId xmlns:a16="http://schemas.microsoft.com/office/drawing/2014/main" id="{BCD6CD43-DBF6-06F9-2E7A-3261335BC274}"/>
              </a:ext>
            </a:extLst>
          </p:cNvPr>
          <p:cNvSpPr>
            <a:spLocks noGrp="1"/>
          </p:cNvSpPr>
          <p:nvPr>
            <p:ph type="sldNum" sz="quarter" idx="12"/>
          </p:nvPr>
        </p:nvSpPr>
        <p:spPr/>
        <p:txBody>
          <a:bodyPr/>
          <a:lstStyle/>
          <a:p>
            <a:fld id="{74366A89-5611-4FD5-9264-CD1FC61B882E}" type="slidenum">
              <a:rPr kumimoji="1" lang="ja-JP" altLang="en-US" smtClean="0"/>
              <a:t>16</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011558D-6D92-420E-130A-370B49DF99A0}"/>
                  </a:ext>
                </a:extLst>
              </p:cNvPr>
              <p:cNvSpPr txBox="1"/>
              <p:nvPr/>
            </p:nvSpPr>
            <p:spPr>
              <a:xfrm>
                <a:off x="4525345" y="2640168"/>
                <a:ext cx="3141309" cy="60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𝑟</m:t>
                              </m:r>
                            </m:e>
                          </m:acc>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=2,3</m:t>
                              </m:r>
                            </m:sub>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𝑦</m:t>
                                  </m:r>
                                </m:sub>
                              </m:sSub>
                            </m:e>
                          </m:nary>
                        </m:num>
                        <m:den>
                          <m:r>
                            <a:rPr kumimoji="1" lang="en-US" altLang="ja-JP" sz="2000" b="0" i="1" smtClean="0">
                              <a:latin typeface="Cambria Math" panose="02040503050406030204" pitchFamily="18" charset="0"/>
                            </a:rPr>
                            <m:t>2</m:t>
                          </m:r>
                        </m:den>
                      </m:f>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1+3</m:t>
                          </m:r>
                        </m:num>
                        <m:den>
                          <m:r>
                            <a:rPr kumimoji="1" lang="en-US" altLang="ja-JP" sz="2000" b="0" i="1" smtClean="0">
                              <a:latin typeface="Cambria Math" panose="02040503050406030204" pitchFamily="18" charset="0"/>
                            </a:rPr>
                            <m:t>2</m:t>
                          </m:r>
                        </m:den>
                      </m:f>
                      <m:r>
                        <a:rPr kumimoji="1" lang="en-US" altLang="ja-JP" sz="2000" b="0" i="1" smtClean="0">
                          <a:latin typeface="Cambria Math" panose="02040503050406030204" pitchFamily="18" charset="0"/>
                        </a:rPr>
                        <m:t>=2</m:t>
                      </m:r>
                    </m:oMath>
                  </m:oMathPara>
                </a14:m>
                <a:endParaRPr kumimoji="1" lang="ja-JP" altLang="en-US" sz="2000"/>
              </a:p>
            </p:txBody>
          </p:sp>
        </mc:Choice>
        <mc:Fallback xmlns="">
          <p:sp>
            <p:nvSpPr>
              <p:cNvPr id="5" name="テキスト ボックス 4">
                <a:extLst>
                  <a:ext uri="{FF2B5EF4-FFF2-40B4-BE49-F238E27FC236}">
                    <a16:creationId xmlns:a16="http://schemas.microsoft.com/office/drawing/2014/main" id="{3011558D-6D92-420E-130A-370B49DF99A0}"/>
                  </a:ext>
                </a:extLst>
              </p:cNvPr>
              <p:cNvSpPr txBox="1">
                <a:spLocks noRot="1" noChangeAspect="1" noMove="1" noResize="1" noEditPoints="1" noAdjustHandles="1" noChangeArrowheads="1" noChangeShapeType="1" noTextEdit="1"/>
              </p:cNvSpPr>
              <p:nvPr/>
            </p:nvSpPr>
            <p:spPr>
              <a:xfrm>
                <a:off x="4525345" y="2640168"/>
                <a:ext cx="3141309" cy="606320"/>
              </a:xfrm>
              <a:prstGeom prst="rect">
                <a:avLst/>
              </a:prstGeom>
              <a:blipFill>
                <a:blip r:embed="rId2"/>
                <a:stretch>
                  <a:fillRect l="-403" t="-85714" r="-1210" b="-7551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932243D-600E-DBA3-F34B-A42241BD8CE0}"/>
              </a:ext>
            </a:extLst>
          </p:cNvPr>
          <p:cNvSpPr txBox="1"/>
          <p:nvPr/>
        </p:nvSpPr>
        <p:spPr>
          <a:xfrm>
            <a:off x="838200" y="3431957"/>
            <a:ext cx="4031873" cy="400110"/>
          </a:xfrm>
          <a:prstGeom prst="rect">
            <a:avLst/>
          </a:prstGeom>
          <a:noFill/>
        </p:spPr>
        <p:txBody>
          <a:bodyPr wrap="none" rtlCol="0">
            <a:spAutoFit/>
          </a:bodyPr>
          <a:lstStyle/>
          <a:p>
            <a:r>
              <a:rPr lang="ja-JP" altLang="en-US" sz="2000">
                <a:latin typeface="Meiryo" panose="020B0604030504040204" pitchFamily="34" charset="-128"/>
                <a:ea typeface="Meiryo" panose="020B0604030504040204" pitchFamily="34" charset="-128"/>
              </a:rPr>
              <a:t>最後に、評価推定値を計算すると</a:t>
            </a:r>
            <a:endParaRPr kumimoji="1" lang="ja-JP" altLang="en-US" sz="200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C3E6C48-C0D0-D80A-7960-4958FA09A7D7}"/>
                  </a:ext>
                </a:extLst>
              </p:cNvPr>
              <p:cNvSpPr txBox="1"/>
              <p:nvPr/>
            </p:nvSpPr>
            <p:spPr>
              <a:xfrm>
                <a:off x="3390771" y="3964910"/>
                <a:ext cx="5410455" cy="1695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𝑟</m:t>
                              </m:r>
                            </m:e>
                          </m:acc>
                        </m:e>
                        <m:sub>
                          <m:r>
                            <a:rPr kumimoji="1" lang="en-US" altLang="ja-JP" sz="2000" b="0" i="1" smtClean="0">
                              <a:latin typeface="Cambria Math" panose="02040503050406030204" pitchFamily="18" charset="0"/>
                            </a:rPr>
                            <m:t>2,1</m:t>
                          </m:r>
                        </m:sub>
                      </m:sSub>
                      <m:r>
                        <m:rPr>
                          <m:aln/>
                        </m:rP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𝑟</m:t>
                              </m:r>
                            </m:e>
                          </m:acc>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=1,3,4</m:t>
                              </m:r>
                            </m:sub>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𝜌</m:t>
                                  </m:r>
                                </m:e>
                                <m:sub>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𝑥</m:t>
                                  </m:r>
                                </m:sub>
                              </m:sSub>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Sup>
                                    <m:sSubSupPr>
                                      <m:ctrlPr>
                                        <a:rPr kumimoji="1" lang="en-US" altLang="ja-JP" sz="2000" b="0" i="1" smtClean="0">
                                          <a:latin typeface="Cambria Math" panose="02040503050406030204" pitchFamily="18" charset="0"/>
                                        </a:rPr>
                                      </m:ctrlPr>
                                    </m:sSubSup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𝑟</m:t>
                                          </m:r>
                                        </m:e>
                                      </m:acc>
                                    </m:e>
                                    <m:sub>
                                      <m:r>
                                        <a:rPr kumimoji="1" lang="en-US" altLang="ja-JP" sz="2000" b="0" i="1" smtClean="0">
                                          <a:latin typeface="Cambria Math" panose="02040503050406030204" pitchFamily="18" charset="0"/>
                                        </a:rPr>
                                        <m:t>𝑥</m:t>
                                      </m:r>
                                    </m:sub>
                                    <m:sup>
                                      <m:r>
                                        <a:rPr kumimoji="1" lang="en-US" altLang="ja-JP" sz="2000" b="0" i="1" smtClean="0">
                                          <a:latin typeface="Cambria Math" panose="02040503050406030204" pitchFamily="18" charset="0"/>
                                        </a:rPr>
                                        <m:t>′</m:t>
                                      </m:r>
                                    </m:sup>
                                  </m:sSubSup>
                                </m:e>
                              </m:d>
                            </m:e>
                          </m:nary>
                        </m:num>
                        <m:den>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=1,3,4</m:t>
                              </m:r>
                            </m:sub>
                            <m:sup/>
                            <m:e>
                              <m:d>
                                <m:dPr>
                                  <m:begChr m:val="|"/>
                                  <m:endChr m:val="|"/>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𝜌</m:t>
                                      </m:r>
                                    </m:e>
                                    <m:sub>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𝑥</m:t>
                                      </m:r>
                                    </m:sub>
                                  </m:sSub>
                                </m:e>
                              </m:d>
                            </m:e>
                          </m:nary>
                        </m:den>
                      </m:f>
                    </m:oMath>
                    <m:oMath xmlns:m="http://schemas.openxmlformats.org/officeDocument/2006/math">
                      <m:r>
                        <m:rPr>
                          <m:aln/>
                        </m:rP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2+</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0</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1−3</m:t>
                              </m:r>
                            </m:e>
                          </m:d>
                          <m:r>
                            <a:rPr kumimoji="1" lang="en-US" altLang="ja-JP" sz="2000" b="0" i="1" smtClean="0">
                              <a:latin typeface="Cambria Math" panose="02040503050406030204" pitchFamily="18" charset="0"/>
                            </a:rPr>
                            <m:t>+1</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2−2</m:t>
                              </m:r>
                            </m:e>
                          </m:d>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m:t>
                              </m:r>
                            </m:e>
                          </m:d>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1−2.5</m:t>
                              </m:r>
                            </m:e>
                          </m:d>
                        </m:num>
                        <m:den>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0</m:t>
                              </m:r>
                            </m:e>
                          </m:d>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m:t>
                              </m:r>
                            </m:e>
                          </m:d>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m:t>
                              </m:r>
                            </m:e>
                          </m:d>
                        </m:den>
                      </m:f>
                    </m:oMath>
                    <m:oMath xmlns:m="http://schemas.openxmlformats.org/officeDocument/2006/math">
                      <m:r>
                        <m:rPr>
                          <m:aln/>
                        </m:rP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2.75</m:t>
                      </m:r>
                    </m:oMath>
                  </m:oMathPara>
                </a14:m>
                <a:br>
                  <a:rPr kumimoji="1" lang="en-US" altLang="ja-JP" b="0" dirty="0"/>
                </a:br>
                <a:endParaRPr kumimoji="1" lang="ja-JP" altLang="en-US"/>
              </a:p>
            </p:txBody>
          </p:sp>
        </mc:Choice>
        <mc:Fallback xmlns="">
          <p:sp>
            <p:nvSpPr>
              <p:cNvPr id="7" name="テキスト ボックス 6">
                <a:extLst>
                  <a:ext uri="{FF2B5EF4-FFF2-40B4-BE49-F238E27FC236}">
                    <a16:creationId xmlns:a16="http://schemas.microsoft.com/office/drawing/2014/main" id="{CC3E6C48-C0D0-D80A-7960-4958FA09A7D7}"/>
                  </a:ext>
                </a:extLst>
              </p:cNvPr>
              <p:cNvSpPr txBox="1">
                <a:spLocks noRot="1" noChangeAspect="1" noMove="1" noResize="1" noEditPoints="1" noAdjustHandles="1" noChangeArrowheads="1" noChangeShapeType="1" noTextEdit="1"/>
              </p:cNvSpPr>
              <p:nvPr/>
            </p:nvSpPr>
            <p:spPr>
              <a:xfrm>
                <a:off x="3390771" y="3964910"/>
                <a:ext cx="5410455" cy="1695464"/>
              </a:xfrm>
              <a:prstGeom prst="rect">
                <a:avLst/>
              </a:prstGeom>
              <a:blipFill>
                <a:blip r:embed="rId3"/>
                <a:stretch>
                  <a:fillRect t="-29851" r="-1402" b="-746"/>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2EECE18B-91FC-6BB3-A94B-5556DBEFC97E}"/>
              </a:ext>
            </a:extLst>
          </p:cNvPr>
          <p:cNvCxnSpPr>
            <a:cxnSpLocks/>
          </p:cNvCxnSpPr>
          <p:nvPr/>
        </p:nvCxnSpPr>
        <p:spPr>
          <a:xfrm>
            <a:off x="4338658" y="5625135"/>
            <a:ext cx="645466"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4D91D05-0931-EE9A-3019-92C8E2C9F8C5}"/>
              </a:ext>
            </a:extLst>
          </p:cNvPr>
          <p:cNvSpPr txBox="1"/>
          <p:nvPr/>
        </p:nvSpPr>
        <p:spPr>
          <a:xfrm>
            <a:off x="2592477" y="6015692"/>
            <a:ext cx="7007046" cy="523220"/>
          </a:xfrm>
          <a:prstGeom prst="rect">
            <a:avLst/>
          </a:prstGeom>
          <a:noFill/>
        </p:spPr>
        <p:txBody>
          <a:bodyPr wrap="none" rtlCol="0">
            <a:spAutoFit/>
          </a:bodyPr>
          <a:lstStyle/>
          <a:p>
            <a:r>
              <a:rPr kumimoji="1" lang="ja-JP" altLang="en-US" sz="2800">
                <a:solidFill>
                  <a:srgbClr val="F30100"/>
                </a:solidFill>
                <a:latin typeface="Meiryo" panose="020B0604030504040204" pitchFamily="34" charset="-128"/>
                <a:ea typeface="Meiryo" panose="020B0604030504040204" pitchFamily="34" charset="-128"/>
              </a:rPr>
              <a:t>田中は親子丼が好き</a:t>
            </a:r>
            <a:r>
              <a:rPr kumimoji="1" lang="ja-JP" altLang="en-US" sz="2800">
                <a:latin typeface="Meiryo" panose="020B0604030504040204" pitchFamily="34" charset="-128"/>
                <a:ea typeface="Meiryo" panose="020B0604030504040204" pitchFamily="34" charset="-128"/>
              </a:rPr>
              <a:t>であると予測される</a:t>
            </a:r>
            <a:r>
              <a:rPr lang="ja-JP" altLang="en-US" sz="2800">
                <a:latin typeface="Meiryo" panose="020B0604030504040204" pitchFamily="34" charset="-128"/>
                <a:ea typeface="Meiryo" panose="020B0604030504040204" pitchFamily="34" charset="-128"/>
              </a:rPr>
              <a:t>！</a:t>
            </a:r>
            <a:endParaRPr kumimoji="1" lang="en-US" altLang="ja-JP" sz="28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86065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C241F-FD42-D7ED-AB2F-0AE8111C67D7}"/>
              </a:ext>
            </a:extLst>
          </p:cNvPr>
          <p:cNvSpPr>
            <a:spLocks noGrp="1"/>
          </p:cNvSpPr>
          <p:nvPr>
            <p:ph type="title"/>
          </p:nvPr>
        </p:nvSpPr>
        <p:spPr/>
        <p:txBody>
          <a:bodyPr/>
          <a:lstStyle/>
          <a:p>
            <a:r>
              <a:rPr kumimoji="1" lang="ja-JP" altLang="en-US"/>
              <a:t>アイテム間型メモリベース法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D130B2-34C0-B8B0-EFC3-76877A09DA7C}"/>
                  </a:ext>
                </a:extLst>
              </p:cNvPr>
              <p:cNvSpPr>
                <a:spLocks noGrp="1"/>
              </p:cNvSpPr>
              <p:nvPr>
                <p:ph idx="1"/>
              </p:nvPr>
            </p:nvSpPr>
            <p:spPr>
              <a:xfrm>
                <a:off x="838200" y="1509430"/>
                <a:ext cx="10736484" cy="4351338"/>
              </a:xfrm>
            </p:spPr>
            <p:txBody>
              <a:bodyPr>
                <a:normAutofit/>
              </a:bodyPr>
              <a:lstStyle/>
              <a:p>
                <a:pPr marL="0" indent="0">
                  <a:buNone/>
                </a:pPr>
                <a:r>
                  <a:rPr kumimoji="1" lang="ja-JP" altLang="en-US"/>
                  <a:t>・利用者間</a:t>
                </a:r>
                <a:r>
                  <a:rPr lang="ja-JP" altLang="en-US"/>
                  <a:t>型では評価値行列</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𝑅</m:t>
                    </m:r>
                    <m:r>
                      <a:rPr lang="en-US" altLang="ja-JP" b="0" i="1" smtClean="0">
                        <a:latin typeface="Cambria Math" panose="02040503050406030204" pitchFamily="18" charset="0"/>
                      </a:rPr>
                      <m:t> </m:t>
                    </m:r>
                  </m:oMath>
                </a14:m>
                <a:r>
                  <a:rPr kumimoji="1" lang="ja-JP" altLang="en-US"/>
                  <a:t>の行ベクトル（利用者方向）でのベクトルの類似度を計算していたが、アイテム間型では列ベクトル（アイテム方向）の類似度を計算する</a:t>
                </a:r>
                <a:endParaRPr lang="en-US" altLang="ja-JP" dirty="0"/>
              </a:p>
              <a:p>
                <a:pPr marL="0" indent="0">
                  <a:buNone/>
                </a:pPr>
                <a:r>
                  <a:rPr kumimoji="1" lang="ja-JP" altLang="en-US"/>
                  <a:t>→</a:t>
                </a:r>
                <a:r>
                  <a:rPr kumimoji="1" lang="ja-JP" altLang="en-US">
                    <a:solidFill>
                      <a:srgbClr val="F30100"/>
                    </a:solidFill>
                  </a:rPr>
                  <a:t>同じような評価を受けるアイテムは似ていて</a:t>
                </a:r>
                <a:r>
                  <a:rPr kumimoji="1" lang="ja-JP" altLang="en-US"/>
                  <a:t>、ある利用者が関心を持っているアイテムの類似アイテムにも、その利用者は関心を持つだろうという仮定</a:t>
                </a:r>
                <a:endParaRPr kumimoji="1" lang="en-US" altLang="ja-JP" dirty="0"/>
              </a:p>
              <a:p>
                <a:pPr marL="0" indent="0">
                  <a:buNone/>
                </a:pPr>
                <a:r>
                  <a:rPr lang="ja-JP" altLang="en-US"/>
                  <a:t>・アイテム</a:t>
                </a:r>
                <a14:m>
                  <m:oMath xmlns:m="http://schemas.openxmlformats.org/officeDocument/2006/math">
                    <m:r>
                      <a:rPr lang="en-US" altLang="ja-JP" b="0" i="1" smtClean="0">
                        <a:latin typeface="Cambria Math" panose="02040503050406030204" pitchFamily="18" charset="0"/>
                      </a:rPr>
                      <m:t> </m:t>
                    </m:r>
                    <m:r>
                      <a:rPr lang="en-US" altLang="ja-JP" b="0" i="1" smtClean="0">
                        <a:latin typeface="Cambria Math" panose="02040503050406030204" pitchFamily="18" charset="0"/>
                      </a:rPr>
                      <m:t>𝑦</m:t>
                    </m:r>
                    <m:r>
                      <a:rPr lang="en-US" altLang="ja-JP" b="0" i="1" smtClean="0">
                        <a:latin typeface="Cambria Math" panose="02040503050406030204" pitchFamily="18" charset="0"/>
                      </a:rPr>
                      <m:t> </m:t>
                    </m:r>
                  </m:oMath>
                </a14:m>
                <a:r>
                  <a:rPr lang="ja-JP" altLang="en-US"/>
                  <a:t>と</a:t>
                </a:r>
                <a14:m>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j</m:t>
                    </m:r>
                    <m:r>
                      <a:rPr lang="en-US" altLang="ja-JP" b="0" i="0" smtClean="0">
                        <a:latin typeface="Cambria Math" panose="02040503050406030204" pitchFamily="18" charset="0"/>
                      </a:rPr>
                      <m:t> </m:t>
                    </m:r>
                  </m:oMath>
                </a14:m>
                <a:r>
                  <a:rPr lang="ja-JP" altLang="en-US"/>
                  <a:t>の類似度</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 </m:t>
                        </m:r>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𝑦𝑗</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 </m:t>
                    </m:r>
                  </m:oMath>
                </a14:m>
                <a:r>
                  <a:rPr kumimoji="1" lang="ja-JP" altLang="en-US"/>
                  <a:t>は、</a:t>
                </a:r>
                <a:r>
                  <a:rPr kumimoji="1" lang="en-US" altLang="ja-JP" dirty="0"/>
                  <a:t>2</a:t>
                </a:r>
                <a:r>
                  <a:rPr kumimoji="1" lang="ja-JP" altLang="en-US"/>
                  <a:t>つの列ベクトルのコサイン類似度</a:t>
                </a:r>
                <a:r>
                  <a:rPr kumimoji="1" lang="en-US" altLang="ja-JP" dirty="0"/>
                  <a:t>(Appendix)</a:t>
                </a:r>
                <a:r>
                  <a:rPr kumimoji="1" lang="ja-JP" altLang="en-US"/>
                  <a:t>や相関係数などで計算される</a:t>
                </a:r>
                <a:endParaRPr kumimoji="1" lang="en-US" altLang="ja-JP" dirty="0"/>
              </a:p>
              <a:p>
                <a:pPr marL="0" indent="0">
                  <a:buNone/>
                </a:pPr>
                <a:r>
                  <a:rPr lang="ja-JP" altLang="en-US"/>
                  <a:t>・類似度を計算した後、活動利用者</a:t>
                </a:r>
                <a14:m>
                  <m:oMath xmlns:m="http://schemas.openxmlformats.org/officeDocument/2006/math">
                    <m:r>
                      <a:rPr lang="en-US" altLang="ja-JP" b="0" i="1" smtClean="0">
                        <a:latin typeface="Cambria Math" panose="02040503050406030204" pitchFamily="18" charset="0"/>
                      </a:rPr>
                      <m:t> </m:t>
                    </m:r>
                    <m:r>
                      <a:rPr lang="en-US" altLang="ja-JP" b="0" i="1" smtClean="0">
                        <a:latin typeface="Cambria Math" panose="02040503050406030204" pitchFamily="18" charset="0"/>
                      </a:rPr>
                      <m:t>𝑎</m:t>
                    </m:r>
                    <m:r>
                      <a:rPr lang="en-US" altLang="ja-JP" b="0" i="1" smtClean="0">
                        <a:latin typeface="Cambria Math" panose="02040503050406030204" pitchFamily="18" charset="0"/>
                      </a:rPr>
                      <m:t> </m:t>
                    </m:r>
                  </m:oMath>
                </a14:m>
                <a:r>
                  <a:rPr kumimoji="1" lang="ja-JP" altLang="en-US"/>
                  <a:t>のアイテム</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oMath>
                </a14:m>
                <a:r>
                  <a:rPr kumimoji="1" lang="ja-JP" altLang="en-US"/>
                  <a:t>への推定評価値</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𝑟</m:t>
                            </m:r>
                          </m:e>
                        </m:acc>
                      </m:e>
                      <m:sub>
                        <m:r>
                          <a:rPr lang="en-US" altLang="ja-JP" i="1">
                            <a:latin typeface="Cambria Math" panose="02040503050406030204" pitchFamily="18" charset="0"/>
                          </a:rPr>
                          <m:t>𝑎𝑦</m:t>
                        </m:r>
                      </m:sub>
                    </m:sSub>
                    <m:r>
                      <a:rPr lang="en-US" altLang="ja-JP" b="0" i="1" smtClean="0">
                        <a:latin typeface="Cambria Math" panose="02040503050406030204" pitchFamily="18" charset="0"/>
                      </a:rPr>
                      <m:t> </m:t>
                    </m:r>
                  </m:oMath>
                </a14:m>
                <a:r>
                  <a:rPr kumimoji="1" lang="ja-JP" altLang="en-US" dirty="0"/>
                  <a:t>を</a:t>
                </a:r>
                <a:r>
                  <a:rPr kumimoji="1" lang="ja-JP" altLang="en-US"/>
                  <a:t>以下式で求める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ACD130B2-34C0-B8B0-EFC3-76877A09DA7C}"/>
                  </a:ext>
                </a:extLst>
              </p:cNvPr>
              <p:cNvSpPr>
                <a:spLocks noGrp="1" noRot="1" noChangeAspect="1" noMove="1" noResize="1" noEditPoints="1" noAdjustHandles="1" noChangeArrowheads="1" noChangeShapeType="1" noTextEdit="1"/>
              </p:cNvSpPr>
              <p:nvPr>
                <p:ph idx="1"/>
              </p:nvPr>
            </p:nvSpPr>
            <p:spPr>
              <a:xfrm>
                <a:off x="838200" y="1509430"/>
                <a:ext cx="10736484" cy="4351338"/>
              </a:xfrm>
              <a:blipFill>
                <a:blip r:embed="rId2"/>
                <a:stretch>
                  <a:fillRect l="-709" t="-29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A5E0CE7-91DF-36D4-B932-D6BE55AC216A}"/>
              </a:ext>
            </a:extLst>
          </p:cNvPr>
          <p:cNvSpPr>
            <a:spLocks noGrp="1"/>
          </p:cNvSpPr>
          <p:nvPr>
            <p:ph type="sldNum" sz="quarter" idx="12"/>
          </p:nvPr>
        </p:nvSpPr>
        <p:spPr/>
        <p:txBody>
          <a:bodyPr/>
          <a:lstStyle/>
          <a:p>
            <a:fld id="{74366A89-5611-4FD5-9264-CD1FC61B882E}" type="slidenum">
              <a:rPr kumimoji="1" lang="ja-JP" altLang="en-US" smtClean="0"/>
              <a:t>17</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24B0977-AC69-2433-4B3D-A03712D4E1FE}"/>
                  </a:ext>
                </a:extLst>
              </p:cNvPr>
              <p:cNvSpPr txBox="1"/>
              <p:nvPr/>
            </p:nvSpPr>
            <p:spPr>
              <a:xfrm>
                <a:off x="4841746" y="4686061"/>
                <a:ext cx="2508507" cy="8851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𝑟</m:t>
                              </m:r>
                            </m:e>
                          </m:acc>
                        </m:e>
                        <m:sub>
                          <m:r>
                            <a:rPr kumimoji="1" lang="en-US" altLang="ja-JP" sz="2400" b="0" i="1" smtClean="0">
                              <a:latin typeface="Cambria Math" panose="02040503050406030204" pitchFamily="18" charset="0"/>
                            </a:rPr>
                            <m:t>𝑎𝑦</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nary>
                            <m:naryPr>
                              <m:chr m:val="∑"/>
                              <m:limLoc m:val="subSup"/>
                              <m:supHide m:val="on"/>
                              <m:ctrlPr>
                                <a:rPr kumimoji="1" lang="en-US" altLang="ja-JP" sz="2400" b="0" i="1" smtClean="0">
                                  <a:latin typeface="Cambria Math" panose="02040503050406030204" pitchFamily="18" charset="0"/>
                                </a:rPr>
                              </m:ctrlPr>
                            </m:naryPr>
                            <m:sub>
                              <m:r>
                                <m:rPr>
                                  <m:brk m:alnAt="9"/>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𝑎</m:t>
                                  </m:r>
                                </m:sub>
                              </m:sSub>
                            </m:sub>
                            <m:sup/>
                            <m:e>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𝑦𝑗</m:t>
                                  </m:r>
                                </m:sub>
                                <m:sup>
                                  <m:r>
                                    <a:rPr kumimoji="1" lang="en-US" altLang="ja-JP" sz="2400" b="0" i="1" smtClean="0">
                                      <a:latin typeface="Cambria Math" panose="02040503050406030204" pitchFamily="18" charset="0"/>
                                    </a:rPr>
                                    <m:t>′</m:t>
                                  </m:r>
                                </m:sup>
                              </m:sSubSup>
                            </m:e>
                          </m:nary>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𝑎𝑗</m:t>
                              </m:r>
                            </m:sub>
                          </m:sSub>
                        </m:num>
                        <m:den>
                          <m:nary>
                            <m:naryPr>
                              <m:chr m:val="∑"/>
                              <m:limLoc m:val="subSup"/>
                              <m:supHide m:val="on"/>
                              <m:ctrlPr>
                                <a:rPr kumimoji="1" lang="en-US" altLang="ja-JP" sz="2400" b="0" i="1" smtClean="0">
                                  <a:latin typeface="Cambria Math" panose="02040503050406030204" pitchFamily="18" charset="0"/>
                                </a:rPr>
                              </m:ctrlPr>
                            </m:naryPr>
                            <m:sub>
                              <m:r>
                                <m:rPr>
                                  <m:brk m:alnAt="9"/>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𝑎</m:t>
                                  </m:r>
                                </m:sub>
                              </m:sSub>
                            </m:sub>
                            <m:sup/>
                            <m:e>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𝑦𝑗</m:t>
                                  </m:r>
                                </m:sub>
                                <m:sup>
                                  <m:r>
                                    <a:rPr kumimoji="1" lang="en-US" altLang="ja-JP" sz="2400" b="0" i="1" smtClean="0">
                                      <a:latin typeface="Cambria Math" panose="02040503050406030204" pitchFamily="18" charset="0"/>
                                    </a:rPr>
                                    <m:t>′</m:t>
                                  </m:r>
                                </m:sup>
                              </m:sSubSup>
                              <m:r>
                                <a:rPr kumimoji="1" lang="en-US" altLang="ja-JP" sz="2400" b="0" i="1" smtClean="0">
                                  <a:latin typeface="Cambria Math" panose="02040503050406030204" pitchFamily="18" charset="0"/>
                                </a:rPr>
                                <m:t>|</m:t>
                              </m:r>
                            </m:e>
                          </m:nary>
                        </m:den>
                      </m:f>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B24B0977-AC69-2433-4B3D-A03712D4E1FE}"/>
                  </a:ext>
                </a:extLst>
              </p:cNvPr>
              <p:cNvSpPr txBox="1">
                <a:spLocks noRot="1" noChangeAspect="1" noMove="1" noResize="1" noEditPoints="1" noAdjustHandles="1" noChangeArrowheads="1" noChangeShapeType="1" noTextEdit="1"/>
              </p:cNvSpPr>
              <p:nvPr/>
            </p:nvSpPr>
            <p:spPr>
              <a:xfrm>
                <a:off x="4841746" y="4686061"/>
                <a:ext cx="2508507" cy="885179"/>
              </a:xfrm>
              <a:prstGeom prst="rect">
                <a:avLst/>
              </a:prstGeom>
              <a:blipFill>
                <a:blip r:embed="rId3"/>
                <a:stretch>
                  <a:fillRect l="-1010" t="-72857" r="-1010" b="-10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268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2E12C7-A140-330E-4B2F-EFE05634775C}"/>
              </a:ext>
            </a:extLst>
          </p:cNvPr>
          <p:cNvSpPr>
            <a:spLocks noGrp="1"/>
          </p:cNvSpPr>
          <p:nvPr>
            <p:ph type="title"/>
          </p:nvPr>
        </p:nvSpPr>
        <p:spPr/>
        <p:txBody>
          <a:bodyPr/>
          <a:lstStyle/>
          <a:p>
            <a:r>
              <a:rPr lang="ja-JP" altLang="en-US"/>
              <a:t>モデルベース法：クラスタモデル</a:t>
            </a:r>
            <a:endParaRPr kumimoji="1" lang="ja-JP" altLang="en-US"/>
          </a:p>
        </p:txBody>
      </p:sp>
      <p:sp>
        <p:nvSpPr>
          <p:cNvPr id="3" name="コンテンツ プレースホルダー 2">
            <a:extLst>
              <a:ext uri="{FF2B5EF4-FFF2-40B4-BE49-F238E27FC236}">
                <a16:creationId xmlns:a16="http://schemas.microsoft.com/office/drawing/2014/main" id="{5FECDC2E-C5DE-21F5-161C-E56CD9EF5C49}"/>
              </a:ext>
            </a:extLst>
          </p:cNvPr>
          <p:cNvSpPr>
            <a:spLocks noGrp="1"/>
          </p:cNvSpPr>
          <p:nvPr>
            <p:ph idx="1"/>
          </p:nvPr>
        </p:nvSpPr>
        <p:spPr>
          <a:xfrm>
            <a:off x="838200" y="1509430"/>
            <a:ext cx="10515600" cy="874955"/>
          </a:xfrm>
        </p:spPr>
        <p:txBody>
          <a:bodyPr/>
          <a:lstStyle/>
          <a:p>
            <a:pPr marL="0" indent="0">
              <a:buNone/>
            </a:pPr>
            <a:r>
              <a:rPr kumimoji="1" lang="ja-JP" altLang="en-US"/>
              <a:t>モデルベース法では、活動利用者に推薦をする前にモデルを構築する</a:t>
            </a:r>
            <a:r>
              <a:rPr lang="ja-JP" altLang="en-US"/>
              <a:t>が、</a:t>
            </a:r>
            <a:r>
              <a:rPr kumimoji="1" lang="ja-JP" altLang="en-US"/>
              <a:t>最も直感的なものが</a:t>
            </a:r>
            <a:r>
              <a:rPr kumimoji="1" lang="ja-JP" altLang="en-US">
                <a:solidFill>
                  <a:srgbClr val="F30100"/>
                </a:solidFill>
              </a:rPr>
              <a:t>クラスタリングモデル</a:t>
            </a:r>
            <a:r>
              <a:rPr kumimoji="1" lang="ja-JP" altLang="en-US"/>
              <a:t>である</a:t>
            </a:r>
            <a:r>
              <a:rPr kumimoji="1" lang="en-US" altLang="ja-JP" dirty="0"/>
              <a:t>[3]</a:t>
            </a:r>
          </a:p>
        </p:txBody>
      </p:sp>
      <p:sp>
        <p:nvSpPr>
          <p:cNvPr id="4" name="スライド番号プレースホルダー 3">
            <a:extLst>
              <a:ext uri="{FF2B5EF4-FFF2-40B4-BE49-F238E27FC236}">
                <a16:creationId xmlns:a16="http://schemas.microsoft.com/office/drawing/2014/main" id="{DF601BEA-610F-D623-1693-353A4FA39962}"/>
              </a:ext>
            </a:extLst>
          </p:cNvPr>
          <p:cNvSpPr>
            <a:spLocks noGrp="1"/>
          </p:cNvSpPr>
          <p:nvPr>
            <p:ph type="sldNum" sz="quarter" idx="12"/>
          </p:nvPr>
        </p:nvSpPr>
        <p:spPr/>
        <p:txBody>
          <a:bodyPr/>
          <a:lstStyle/>
          <a:p>
            <a:fld id="{74366A89-5611-4FD5-9264-CD1FC61B882E}" type="slidenum">
              <a:rPr kumimoji="1" lang="ja-JP" altLang="en-US" smtClean="0"/>
              <a:t>18</a:t>
            </a:fld>
            <a:r>
              <a:rPr kumimoji="1" lang="en-US" altLang="ja-JP" dirty="0"/>
              <a:t>/23</a:t>
            </a:r>
            <a:endParaRPr kumimoji="1" lang="ja-JP" altLang="en-US"/>
          </a:p>
        </p:txBody>
      </p:sp>
      <p:sp>
        <p:nvSpPr>
          <p:cNvPr id="7" name="テキスト ボックス 6">
            <a:extLst>
              <a:ext uri="{FF2B5EF4-FFF2-40B4-BE49-F238E27FC236}">
                <a16:creationId xmlns:a16="http://schemas.microsoft.com/office/drawing/2014/main" id="{FDDB19B8-171E-FC08-34BD-E931EB6C5791}"/>
              </a:ext>
            </a:extLst>
          </p:cNvPr>
          <p:cNvSpPr txBox="1"/>
          <p:nvPr/>
        </p:nvSpPr>
        <p:spPr>
          <a:xfrm>
            <a:off x="745817" y="2486388"/>
            <a:ext cx="10700365" cy="707886"/>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・クラスタとは対照の集合を分割した部分集合</a:t>
            </a:r>
            <a:endParaRPr kumimoji="1" lang="en-US" altLang="ja-JP" sz="2000" dirty="0">
              <a:latin typeface="Meiryo" panose="020B0604030504040204" pitchFamily="34" charset="-128"/>
              <a:ea typeface="Meiryo" panose="020B0604030504040204" pitchFamily="34" charset="-128"/>
            </a:endParaRPr>
          </a:p>
          <a:p>
            <a:r>
              <a:rPr lang="ja-JP" altLang="en-US" sz="2000">
                <a:latin typeface="Meiryo" panose="020B0604030504040204" pitchFamily="34" charset="-128"/>
                <a:ea typeface="Meiryo" panose="020B0604030504040204" pitchFamily="34" charset="-128"/>
              </a:rPr>
              <a:t>・</a:t>
            </a:r>
            <a:r>
              <a:rPr lang="ja-JP" altLang="en-US" sz="2000">
                <a:solidFill>
                  <a:srgbClr val="F30100"/>
                </a:solidFill>
                <a:latin typeface="Meiryo" panose="020B0604030504040204" pitchFamily="34" charset="-128"/>
                <a:ea typeface="Meiryo" panose="020B0604030504040204" pitchFamily="34" charset="-128"/>
              </a:rPr>
              <a:t>同じクラスタ内の対象は違いに似ており、違うクラスタは似ていない</a:t>
            </a:r>
            <a:r>
              <a:rPr lang="ja-JP" altLang="en-US" sz="2000">
                <a:latin typeface="Meiryo" panose="020B0604030504040204" pitchFamily="34" charset="-128"/>
                <a:ea typeface="Meiryo" panose="020B0604030504040204" pitchFamily="34" charset="-128"/>
              </a:rPr>
              <a:t>という条件を満たす</a:t>
            </a:r>
            <a:endParaRPr lang="en-US" altLang="ja-JP" sz="2000" dirty="0">
              <a:latin typeface="Meiryo" panose="020B0604030504040204" pitchFamily="34" charset="-128"/>
              <a:ea typeface="Meiryo" panose="020B0604030504040204" pitchFamily="34" charset="-128"/>
            </a:endParaRPr>
          </a:p>
        </p:txBody>
      </p:sp>
      <p:sp>
        <p:nvSpPr>
          <p:cNvPr id="8" name="テキスト ボックス 7">
            <a:extLst>
              <a:ext uri="{FF2B5EF4-FFF2-40B4-BE49-F238E27FC236}">
                <a16:creationId xmlns:a16="http://schemas.microsoft.com/office/drawing/2014/main" id="{197E193D-F1CF-7CB1-C92C-8167A921792A}"/>
              </a:ext>
            </a:extLst>
          </p:cNvPr>
          <p:cNvSpPr txBox="1"/>
          <p:nvPr/>
        </p:nvSpPr>
        <p:spPr>
          <a:xfrm>
            <a:off x="745817" y="4159903"/>
            <a:ext cx="6596678" cy="1785104"/>
          </a:xfrm>
          <a:prstGeom prst="rect">
            <a:avLst/>
          </a:prstGeom>
          <a:noFill/>
        </p:spPr>
        <p:txBody>
          <a:bodyPr wrap="none" rtlCol="0">
            <a:spAutoFit/>
          </a:bodyPr>
          <a:lstStyle/>
          <a:p>
            <a:pPr>
              <a:lnSpc>
                <a:spcPct val="110000"/>
              </a:lnSpc>
            </a:pPr>
            <a:r>
              <a:rPr kumimoji="1" lang="ja-JP" altLang="en-US" sz="2000">
                <a:latin typeface="Meiryo" panose="020B0604030504040204" pitchFamily="34" charset="-128"/>
                <a:ea typeface="Meiryo" panose="020B0604030504040204" pitchFamily="34" charset="-128"/>
              </a:rPr>
              <a:t>実際に推薦システムに適用する時は以下の手順で行う</a:t>
            </a:r>
            <a:endParaRPr kumimoji="1" lang="en-US" altLang="ja-JP" sz="2000" dirty="0">
              <a:latin typeface="Meiryo" panose="020B0604030504040204" pitchFamily="34" charset="-128"/>
              <a:ea typeface="Meiryo" panose="020B0604030504040204" pitchFamily="34" charset="-128"/>
            </a:endParaRPr>
          </a:p>
          <a:p>
            <a:pPr>
              <a:lnSpc>
                <a:spcPct val="110000"/>
              </a:lnSpc>
            </a:pPr>
            <a:endParaRPr lang="en-US" altLang="ja-JP" sz="2000" dirty="0">
              <a:latin typeface="Meiryo" panose="020B0604030504040204" pitchFamily="34" charset="-128"/>
              <a:ea typeface="Meiryo" panose="020B0604030504040204" pitchFamily="34" charset="-128"/>
            </a:endParaRPr>
          </a:p>
          <a:p>
            <a:pPr>
              <a:lnSpc>
                <a:spcPct val="110000"/>
              </a:lnSpc>
            </a:pPr>
            <a:r>
              <a:rPr lang="en-US" altLang="ja-JP" sz="2000" dirty="0">
                <a:latin typeface="Meiryo" panose="020B0604030504040204" pitchFamily="34" charset="-128"/>
                <a:ea typeface="Meiryo" panose="020B0604030504040204" pitchFamily="34" charset="-128"/>
              </a:rPr>
              <a:t>①</a:t>
            </a:r>
            <a:r>
              <a:rPr kumimoji="1" lang="ja-JP" altLang="en-US" sz="2000">
                <a:latin typeface="Meiryo" panose="020B0604030504040204" pitchFamily="34" charset="-128"/>
                <a:ea typeface="Meiryo" panose="020B0604030504040204" pitchFamily="34" charset="-128"/>
              </a:rPr>
              <a:t>活動利用者の嗜好と最も似ているクラスタを見つける</a:t>
            </a:r>
            <a:endParaRPr kumimoji="1" lang="en-US" altLang="ja-JP" sz="2000" dirty="0">
              <a:latin typeface="Meiryo" panose="020B0604030504040204" pitchFamily="34" charset="-128"/>
              <a:ea typeface="Meiryo" panose="020B0604030504040204" pitchFamily="34" charset="-128"/>
            </a:endParaRPr>
          </a:p>
          <a:p>
            <a:pPr>
              <a:lnSpc>
                <a:spcPct val="110000"/>
              </a:lnSpc>
            </a:pPr>
            <a:r>
              <a:rPr lang="en-US" altLang="ja-JP" sz="2000" dirty="0">
                <a:latin typeface="Meiryo" panose="020B0604030504040204" pitchFamily="34" charset="-128"/>
                <a:ea typeface="Meiryo" panose="020B0604030504040204" pitchFamily="34" charset="-128"/>
              </a:rPr>
              <a:t>②</a:t>
            </a:r>
            <a:r>
              <a:rPr lang="ja-JP" altLang="en-US" sz="2000">
                <a:latin typeface="Meiryo" panose="020B0604030504040204" pitchFamily="34" charset="-128"/>
                <a:ea typeface="Meiryo" panose="020B0604030504040204" pitchFamily="34" charset="-128"/>
              </a:rPr>
              <a:t>クラスタ内の標本利用者の平均表価値が高いアイテム</a:t>
            </a:r>
            <a:endParaRPr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から順に活動利用者に推薦する</a:t>
            </a:r>
            <a:endParaRPr lang="en-US" altLang="ja-JP" sz="2000" dirty="0">
              <a:latin typeface="Meiryo" panose="020B0604030504040204" pitchFamily="34" charset="-128"/>
              <a:ea typeface="Meiryo" panose="020B0604030504040204" pitchFamily="34" charset="-128"/>
            </a:endParaRPr>
          </a:p>
        </p:txBody>
      </p:sp>
      <p:pic>
        <p:nvPicPr>
          <p:cNvPr id="10" name="図 9" descr="アイコン が含まれている画像&#10;&#10;自動的に生成された説明">
            <a:extLst>
              <a:ext uri="{FF2B5EF4-FFF2-40B4-BE49-F238E27FC236}">
                <a16:creationId xmlns:a16="http://schemas.microsoft.com/office/drawing/2014/main" id="{967053DB-983A-646D-E302-7DE501EFF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495" y="3954371"/>
            <a:ext cx="4268347" cy="2099187"/>
          </a:xfrm>
          <a:prstGeom prst="rect">
            <a:avLst/>
          </a:prstGeom>
        </p:spPr>
      </p:pic>
      <p:sp>
        <p:nvSpPr>
          <p:cNvPr id="11" name="テキスト ボックス 10">
            <a:extLst>
              <a:ext uri="{FF2B5EF4-FFF2-40B4-BE49-F238E27FC236}">
                <a16:creationId xmlns:a16="http://schemas.microsoft.com/office/drawing/2014/main" id="{3757C9B3-CACC-B03C-5F48-97D130A62C14}"/>
              </a:ext>
            </a:extLst>
          </p:cNvPr>
          <p:cNvSpPr txBox="1"/>
          <p:nvPr/>
        </p:nvSpPr>
        <p:spPr>
          <a:xfrm>
            <a:off x="7845452" y="3770301"/>
            <a:ext cx="3262432" cy="40011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クラスタリングのイメージ</a:t>
            </a:r>
          </a:p>
        </p:txBody>
      </p:sp>
    </p:spTree>
    <p:extLst>
      <p:ext uri="{BB962C8B-B14F-4D97-AF65-F5344CB8AC3E}">
        <p14:creationId xmlns:p14="http://schemas.microsoft.com/office/powerpoint/2010/main" val="130889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C9F2A-6FA6-3E71-8E71-12C36377F4B6}"/>
              </a:ext>
            </a:extLst>
          </p:cNvPr>
          <p:cNvSpPr>
            <a:spLocks noGrp="1"/>
          </p:cNvSpPr>
          <p:nvPr>
            <p:ph type="title"/>
          </p:nvPr>
        </p:nvSpPr>
        <p:spPr/>
        <p:txBody>
          <a:bodyPr/>
          <a:lstStyle/>
          <a:p>
            <a:r>
              <a:rPr kumimoji="1" lang="ja-JP" altLang="en-US"/>
              <a:t>モデルベース法：回帰問題</a:t>
            </a:r>
          </a:p>
        </p:txBody>
      </p:sp>
      <p:sp>
        <p:nvSpPr>
          <p:cNvPr id="3" name="コンテンツ プレースホルダー 2">
            <a:extLst>
              <a:ext uri="{FF2B5EF4-FFF2-40B4-BE49-F238E27FC236}">
                <a16:creationId xmlns:a16="http://schemas.microsoft.com/office/drawing/2014/main" id="{FF25C70B-3041-9FA1-9F1F-4D0DD0870956}"/>
              </a:ext>
            </a:extLst>
          </p:cNvPr>
          <p:cNvSpPr>
            <a:spLocks noGrp="1"/>
          </p:cNvSpPr>
          <p:nvPr>
            <p:ph idx="1"/>
          </p:nvPr>
        </p:nvSpPr>
        <p:spPr>
          <a:xfrm>
            <a:off x="838200" y="1509429"/>
            <a:ext cx="10515600" cy="1627309"/>
          </a:xfrm>
        </p:spPr>
        <p:txBody>
          <a:bodyPr>
            <a:normAutofit/>
          </a:bodyPr>
          <a:lstStyle/>
          <a:p>
            <a:pPr marL="0" indent="0">
              <a:buNone/>
            </a:pPr>
            <a:r>
              <a:rPr lang="ja-JP" altLang="en-US"/>
              <a:t>・類似度や評価値そのものを予測するモデルの獲得として最も簡単な、線形関数による回帰問題への帰着を考える</a:t>
            </a:r>
            <a:endParaRPr lang="en-US" altLang="ja-JP" dirty="0"/>
          </a:p>
          <a:p>
            <a:pPr marL="0" indent="0">
              <a:buNone/>
            </a:pPr>
            <a:r>
              <a:rPr lang="ja-JP" altLang="en-US"/>
              <a:t>・アイテム間型メモリベース法の推定評価値の式は、詳細を無視すれば以下の線形モデルとみなせる</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D2328088-05D5-636A-B2F5-A1EB236B7853}"/>
              </a:ext>
            </a:extLst>
          </p:cNvPr>
          <p:cNvSpPr>
            <a:spLocks noGrp="1"/>
          </p:cNvSpPr>
          <p:nvPr>
            <p:ph type="sldNum" sz="quarter" idx="12"/>
          </p:nvPr>
        </p:nvSpPr>
        <p:spPr/>
        <p:txBody>
          <a:bodyPr/>
          <a:lstStyle/>
          <a:p>
            <a:fld id="{74366A89-5611-4FD5-9264-CD1FC61B882E}" type="slidenum">
              <a:rPr kumimoji="1" lang="ja-JP" altLang="en-US" smtClean="0"/>
              <a:t>19</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451CA43-422A-A851-ACCF-6D886DA2125A}"/>
                  </a:ext>
                </a:extLst>
              </p:cNvPr>
              <p:cNvSpPr txBox="1"/>
              <p:nvPr/>
            </p:nvSpPr>
            <p:spPr>
              <a:xfrm>
                <a:off x="4990954" y="3044141"/>
                <a:ext cx="2210092" cy="938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𝑟</m:t>
                              </m:r>
                            </m:e>
                          </m:acc>
                        </m:e>
                        <m:sub>
                          <m:r>
                            <a:rPr kumimoji="1" lang="en-US" altLang="ja-JP" sz="2400" b="0" i="1" smtClean="0">
                              <a:latin typeface="Cambria Math" panose="02040503050406030204" pitchFamily="18" charset="0"/>
                            </a:rPr>
                            <m:t>𝑎𝑦</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𝑦𝑗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𝑎𝑗</m:t>
                              </m:r>
                            </m:sub>
                          </m:sSub>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C451CA43-422A-A851-ACCF-6D886DA2125A}"/>
                  </a:ext>
                </a:extLst>
              </p:cNvPr>
              <p:cNvSpPr txBox="1">
                <a:spLocks noRot="1" noChangeAspect="1" noMove="1" noResize="1" noEditPoints="1" noAdjustHandles="1" noChangeArrowheads="1" noChangeShapeType="1" noTextEdit="1"/>
              </p:cNvSpPr>
              <p:nvPr/>
            </p:nvSpPr>
            <p:spPr>
              <a:xfrm>
                <a:off x="4990954" y="3044141"/>
                <a:ext cx="2210092" cy="938014"/>
              </a:xfrm>
              <a:prstGeom prst="rect">
                <a:avLst/>
              </a:prstGeom>
              <a:blipFill>
                <a:blip r:embed="rId2"/>
                <a:stretch>
                  <a:fillRect l="-14943" t="-141333" r="-1724" b="-190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02C7664-33F4-67E5-2CFF-37F62C53CF3E}"/>
                  </a:ext>
                </a:extLst>
              </p:cNvPr>
              <p:cNvSpPr txBox="1"/>
              <p:nvPr/>
            </p:nvSpPr>
            <p:spPr>
              <a:xfrm>
                <a:off x="838200" y="4201948"/>
                <a:ext cx="10917989" cy="732573"/>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・今まで、パラメータ</a:t>
                </a:r>
                <a14:m>
                  <m:oMath xmlns:m="http://schemas.openxmlformats.org/officeDocument/2006/math">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𝑦𝑗</m:t>
                        </m:r>
                      </m:sub>
                    </m:sSub>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はアイテム</a:t>
                </a: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と</a:t>
                </a:r>
                <a14:m>
                  <m:oMath xmlns:m="http://schemas.openxmlformats.org/officeDocument/2006/math">
                    <m:r>
                      <a:rPr lang="ja-JP" altLang="en-US" sz="2000" b="0" i="0" smtClean="0">
                        <a:latin typeface="Cambria Math" panose="02040503050406030204" pitchFamily="18" charset="0"/>
                      </a:rPr>
                      <m:t> </m:t>
                    </m:r>
                    <m:r>
                      <a:rPr lang="en-US" altLang="ja-JP" sz="2000" b="0" i="1" smtClean="0">
                        <a:latin typeface="Cambria Math" panose="02040503050406030204" pitchFamily="18" charset="0"/>
                      </a:rPr>
                      <m:t>𝑗</m:t>
                    </m:r>
                    <m:r>
                      <a:rPr lang="en-US" altLang="ja-JP" sz="2000" i="1">
                        <a:latin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の嗜好パターンの類似性を相関係数などで決めた</a:t>
                </a:r>
                <a:endParaRPr kumimoji="1" lang="en-US" altLang="ja-JP" sz="2000" dirty="0">
                  <a:latin typeface="Meiryo" panose="020B0604030504040204" pitchFamily="34" charset="-128"/>
                  <a:ea typeface="Meiryo" panose="020B0604030504040204" pitchFamily="34" charset="-128"/>
                </a:endParaRPr>
              </a:p>
              <a:p>
                <a:endParaRPr kumimoji="1" lang="en-US" altLang="ja-JP" sz="2000" dirty="0">
                  <a:latin typeface="Meiryo" panose="020B0604030504040204" pitchFamily="34" charset="-128"/>
                  <a:ea typeface="Meiryo" panose="020B0604030504040204" pitchFamily="34" charset="-128"/>
                </a:endParaRPr>
              </a:p>
            </p:txBody>
          </p:sp>
        </mc:Choice>
        <mc:Fallback xmlns="">
          <p:sp>
            <p:nvSpPr>
              <p:cNvPr id="7" name="テキスト ボックス 6">
                <a:extLst>
                  <a:ext uri="{FF2B5EF4-FFF2-40B4-BE49-F238E27FC236}">
                    <a16:creationId xmlns:a16="http://schemas.microsoft.com/office/drawing/2014/main" id="{602C7664-33F4-67E5-2CFF-37F62C53CF3E}"/>
                  </a:ext>
                </a:extLst>
              </p:cNvPr>
              <p:cNvSpPr txBox="1">
                <a:spLocks noRot="1" noChangeAspect="1" noMove="1" noResize="1" noEditPoints="1" noAdjustHandles="1" noChangeArrowheads="1" noChangeShapeType="1" noTextEdit="1"/>
              </p:cNvSpPr>
              <p:nvPr/>
            </p:nvSpPr>
            <p:spPr>
              <a:xfrm>
                <a:off x="838200" y="4201948"/>
                <a:ext cx="10917989" cy="732573"/>
              </a:xfrm>
              <a:prstGeom prst="rect">
                <a:avLst/>
              </a:prstGeom>
              <a:blipFill>
                <a:blip r:embed="rId3"/>
                <a:stretch>
                  <a:fillRect l="-698"/>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921196CD-C6D4-425E-9B16-743B8206AAD2}"/>
              </a:ext>
            </a:extLst>
          </p:cNvPr>
          <p:cNvSpPr/>
          <p:nvPr/>
        </p:nvSpPr>
        <p:spPr>
          <a:xfrm>
            <a:off x="943903" y="5050041"/>
            <a:ext cx="10706582" cy="707886"/>
          </a:xfrm>
          <a:prstGeom prst="rect">
            <a:avLst/>
          </a:prstGeom>
        </p:spPr>
        <p:txBody>
          <a:bodyPr wrap="square">
            <a:spAutoFit/>
          </a:bodyPr>
          <a:lstStyle/>
          <a:p>
            <a:r>
              <a:rPr lang="ja-JP" altLang="en-US" sz="2000">
                <a:solidFill>
                  <a:srgbClr val="F30100"/>
                </a:solidFill>
                <a:latin typeface="Meiryo" panose="020B0604030504040204" pitchFamily="34" charset="-128"/>
                <a:ea typeface="Meiryo" panose="020B0604030504040204" pitchFamily="34" charset="-128"/>
              </a:rPr>
              <a:t>与えられた評価値の集合を訓練事例として、機械学習の手法を適用すればもっと予測精度の</a:t>
            </a:r>
            <a:endParaRPr lang="en-US" altLang="ja-JP" sz="2000" dirty="0">
              <a:solidFill>
                <a:srgbClr val="F30100"/>
              </a:solidFill>
              <a:latin typeface="Meiryo" panose="020B0604030504040204" pitchFamily="34" charset="-128"/>
              <a:ea typeface="Meiryo" panose="020B0604030504040204" pitchFamily="34" charset="-128"/>
            </a:endParaRPr>
          </a:p>
          <a:p>
            <a:r>
              <a:rPr lang="ja-JP" altLang="en-US" sz="2000">
                <a:solidFill>
                  <a:srgbClr val="F30100"/>
                </a:solidFill>
                <a:latin typeface="Meiryo" panose="020B0604030504040204" pitchFamily="34" charset="-128"/>
                <a:ea typeface="Meiryo" panose="020B0604030504040204" pitchFamily="34" charset="-128"/>
              </a:rPr>
              <a:t>高い関数を獲得できるのではないか？</a:t>
            </a:r>
          </a:p>
        </p:txBody>
      </p:sp>
    </p:spTree>
    <p:extLst>
      <p:ext uri="{BB962C8B-B14F-4D97-AF65-F5344CB8AC3E}">
        <p14:creationId xmlns:p14="http://schemas.microsoft.com/office/powerpoint/2010/main" val="394876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61210D-BBFF-4514-8325-1BCD11746428}"/>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DE98957-7C55-49C2-BEB5-52FF06F57B05}"/>
              </a:ext>
            </a:extLst>
          </p:cNvPr>
          <p:cNvSpPr>
            <a:spLocks noGrp="1"/>
          </p:cNvSpPr>
          <p:nvPr>
            <p:ph idx="1"/>
          </p:nvPr>
        </p:nvSpPr>
        <p:spPr/>
        <p:txBody>
          <a:bodyPr>
            <a:noAutofit/>
          </a:bodyPr>
          <a:lstStyle/>
          <a:p>
            <a:pPr marL="514350" indent="-514350">
              <a:lnSpc>
                <a:spcPct val="130000"/>
              </a:lnSpc>
              <a:buAutoNum type="arabicPeriod"/>
            </a:pPr>
            <a:r>
              <a:rPr lang="ja-JP" altLang="en-US" sz="2000" dirty="0"/>
              <a:t>推薦システムとは</a:t>
            </a:r>
            <a:br>
              <a:rPr lang="en-US" altLang="ja-JP" sz="2000" dirty="0"/>
            </a:br>
            <a:r>
              <a:rPr lang="en-US" altLang="ja-JP" sz="2000" dirty="0"/>
              <a:t>1.1. </a:t>
            </a:r>
            <a:r>
              <a:rPr lang="ja-JP" altLang="en-US" sz="2000" dirty="0"/>
              <a:t>推薦システムの目的</a:t>
            </a:r>
            <a:br>
              <a:rPr lang="en-US" altLang="ja-JP" sz="2000" dirty="0"/>
            </a:br>
            <a:r>
              <a:rPr lang="en-US" altLang="ja-JP" sz="2000" dirty="0"/>
              <a:t>1.2. </a:t>
            </a:r>
            <a:r>
              <a:rPr lang="ja-JP" altLang="en-US" sz="2000" dirty="0"/>
              <a:t>個人化の度合いによる推薦の種類</a:t>
            </a:r>
            <a:endParaRPr lang="en-US" altLang="ja-JP" sz="2000" dirty="0"/>
          </a:p>
          <a:p>
            <a:pPr marL="514350" indent="-514350">
              <a:lnSpc>
                <a:spcPct val="130000"/>
              </a:lnSpc>
              <a:buAutoNum type="arabicPeriod"/>
            </a:pPr>
            <a:r>
              <a:rPr lang="ja-JP" altLang="en-US" sz="2000" dirty="0"/>
              <a:t>嗜好の予測</a:t>
            </a:r>
            <a:br>
              <a:rPr lang="en-US" altLang="ja-JP" sz="2000" dirty="0"/>
            </a:br>
            <a:r>
              <a:rPr lang="en-US" altLang="ja-JP" sz="2000" dirty="0"/>
              <a:t>2.1. </a:t>
            </a:r>
            <a:r>
              <a:rPr lang="ja-JP" altLang="en-US" sz="2000" dirty="0"/>
              <a:t>内容ベースフィルタリング</a:t>
            </a:r>
            <a:br>
              <a:rPr lang="en-US" altLang="ja-JP" sz="2000" dirty="0"/>
            </a:br>
            <a:r>
              <a:rPr lang="en-US" altLang="ja-JP" sz="2000" dirty="0"/>
              <a:t>2.2. </a:t>
            </a:r>
            <a:r>
              <a:rPr lang="ja-JP" altLang="en-US" sz="2000" dirty="0"/>
              <a:t>協調フィルタリング</a:t>
            </a:r>
            <a:br>
              <a:rPr lang="en-US" altLang="ja-JP" sz="2000" dirty="0"/>
            </a:br>
            <a:r>
              <a:rPr lang="en-US" altLang="ja-JP" sz="2000" dirty="0"/>
              <a:t>2.3. </a:t>
            </a:r>
            <a:r>
              <a:rPr lang="ja-JP" altLang="en-US" sz="2000" dirty="0"/>
              <a:t>両者の比較</a:t>
            </a:r>
            <a:endParaRPr lang="en-US" altLang="ja-JP" sz="2000" dirty="0"/>
          </a:p>
          <a:p>
            <a:pPr marL="514350" indent="-514350">
              <a:lnSpc>
                <a:spcPct val="130000"/>
              </a:lnSpc>
              <a:buAutoNum type="arabicPeriod"/>
            </a:pPr>
            <a:r>
              <a:rPr kumimoji="1" lang="ja-JP" altLang="en-US" sz="2000" dirty="0"/>
              <a:t>協調フィルタリングのアルゴリズム</a:t>
            </a:r>
            <a:br>
              <a:rPr kumimoji="1" lang="en-US" altLang="ja-JP" sz="2000" dirty="0"/>
            </a:br>
            <a:r>
              <a:rPr kumimoji="1" lang="en-US" altLang="ja-JP" sz="2000" dirty="0"/>
              <a:t>3.1. </a:t>
            </a:r>
            <a:r>
              <a:rPr kumimoji="1" lang="ja-JP" altLang="en-US" sz="2000" dirty="0"/>
              <a:t>メモリベース法</a:t>
            </a:r>
            <a:br>
              <a:rPr kumimoji="1" lang="en-US" altLang="ja-JP" sz="2000" dirty="0"/>
            </a:br>
            <a:r>
              <a:rPr kumimoji="1" lang="en-US" altLang="ja-JP" sz="2000" dirty="0"/>
              <a:t>3.2. </a:t>
            </a:r>
            <a:r>
              <a:rPr kumimoji="1" lang="ja-JP" altLang="en-US" sz="2000" dirty="0"/>
              <a:t>モデルベース法</a:t>
            </a:r>
          </a:p>
        </p:txBody>
      </p:sp>
      <p:sp>
        <p:nvSpPr>
          <p:cNvPr id="4" name="スライド番号プレースホルダー 3">
            <a:extLst>
              <a:ext uri="{FF2B5EF4-FFF2-40B4-BE49-F238E27FC236}">
                <a16:creationId xmlns:a16="http://schemas.microsoft.com/office/drawing/2014/main" id="{0A9F59F7-5098-45C6-9810-4CC9E4F35194}"/>
              </a:ext>
            </a:extLst>
          </p:cNvPr>
          <p:cNvSpPr>
            <a:spLocks noGrp="1"/>
          </p:cNvSpPr>
          <p:nvPr>
            <p:ph type="sldNum" sz="quarter" idx="12"/>
          </p:nvPr>
        </p:nvSpPr>
        <p:spPr/>
        <p:txBody>
          <a:bodyPr/>
          <a:lstStyle/>
          <a:p>
            <a:fld id="{74366A89-5611-4FD5-9264-CD1FC61B882E}" type="slidenum">
              <a:rPr kumimoji="1" lang="ja-JP" altLang="en-US" smtClean="0"/>
              <a:t>2</a:t>
            </a:fld>
            <a:r>
              <a:rPr kumimoji="1" lang="en-US" altLang="ja-JP" dirty="0"/>
              <a:t>/23</a:t>
            </a:r>
            <a:endParaRPr kumimoji="1" lang="ja-JP" altLang="en-US"/>
          </a:p>
        </p:txBody>
      </p:sp>
    </p:spTree>
    <p:extLst>
      <p:ext uri="{BB962C8B-B14F-4D97-AF65-F5344CB8AC3E}">
        <p14:creationId xmlns:p14="http://schemas.microsoft.com/office/powerpoint/2010/main" val="344839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C9F2A-6FA6-3E71-8E71-12C36377F4B6}"/>
              </a:ext>
            </a:extLst>
          </p:cNvPr>
          <p:cNvSpPr>
            <a:spLocks noGrp="1"/>
          </p:cNvSpPr>
          <p:nvPr>
            <p:ph type="title"/>
          </p:nvPr>
        </p:nvSpPr>
        <p:spPr/>
        <p:txBody>
          <a:bodyPr/>
          <a:lstStyle/>
          <a:p>
            <a:r>
              <a:rPr kumimoji="1" lang="ja-JP" altLang="en-US"/>
              <a:t>モデルベース法：回帰問題の設定</a:t>
            </a:r>
          </a:p>
        </p:txBody>
      </p:sp>
      <p:sp>
        <p:nvSpPr>
          <p:cNvPr id="4" name="スライド番号プレースホルダー 3">
            <a:extLst>
              <a:ext uri="{FF2B5EF4-FFF2-40B4-BE49-F238E27FC236}">
                <a16:creationId xmlns:a16="http://schemas.microsoft.com/office/drawing/2014/main" id="{D2328088-05D5-636A-B2F5-A1EB236B7853}"/>
              </a:ext>
            </a:extLst>
          </p:cNvPr>
          <p:cNvSpPr>
            <a:spLocks noGrp="1"/>
          </p:cNvSpPr>
          <p:nvPr>
            <p:ph type="sldNum" sz="quarter" idx="12"/>
          </p:nvPr>
        </p:nvSpPr>
        <p:spPr/>
        <p:txBody>
          <a:bodyPr/>
          <a:lstStyle/>
          <a:p>
            <a:fld id="{74366A89-5611-4FD5-9264-CD1FC61B882E}" type="slidenum">
              <a:rPr kumimoji="1" lang="ja-JP" altLang="en-US" smtClean="0"/>
              <a:t>20</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10" name="コンテンツ プレースホルダー 9">
                <a:extLst>
                  <a:ext uri="{FF2B5EF4-FFF2-40B4-BE49-F238E27FC236}">
                    <a16:creationId xmlns:a16="http://schemas.microsoft.com/office/drawing/2014/main" id="{FC9CCE4A-3C24-DABC-B347-B3E1CC308C03}"/>
                  </a:ext>
                </a:extLst>
              </p:cNvPr>
              <p:cNvSpPr>
                <a:spLocks noGrp="1"/>
              </p:cNvSpPr>
              <p:nvPr>
                <p:ph idx="1"/>
              </p:nvPr>
            </p:nvSpPr>
            <p:spPr>
              <a:xfrm>
                <a:off x="838200" y="1509430"/>
                <a:ext cx="10515600" cy="1457905"/>
              </a:xfrm>
            </p:spPr>
            <p:txBody>
              <a:bodyPr/>
              <a:lstStyle/>
              <a:p>
                <a:pPr marL="0" indent="0">
                  <a:buNone/>
                </a:pPr>
                <a:r>
                  <a:rPr lang="ja-JP" altLang="en-US"/>
                  <a:t>・まず、回帰モデルを評価地行列</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𝑅</m:t>
                    </m:r>
                    <m:r>
                      <a:rPr lang="en-US" altLang="ja-JP" b="0" i="1" smtClean="0">
                        <a:latin typeface="Cambria Math" panose="02040503050406030204" pitchFamily="18" charset="0"/>
                      </a:rPr>
                      <m:t> </m:t>
                    </m:r>
                  </m:oMath>
                </a14:m>
                <a:r>
                  <a:rPr lang="ja-JP" altLang="en-US"/>
                  <a:t>の行列分解として考えてみる</a:t>
                </a:r>
                <a:endParaRPr lang="en-US" altLang="ja-JP" dirty="0"/>
              </a:p>
              <a:p>
                <a:pPr marL="0" indent="0">
                  <a:buNone/>
                </a:pPr>
                <a:r>
                  <a:rPr lang="ja-JP" altLang="en-US"/>
                  <a:t>・与えられた行列</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𝑅</m:t>
                    </m:r>
                    <m:r>
                      <a:rPr lang="en-US" altLang="ja-JP" b="0" i="1" smtClean="0">
                        <a:latin typeface="Cambria Math" panose="02040503050406030204" pitchFamily="18" charset="0"/>
                      </a:rPr>
                      <m:t> </m:t>
                    </m:r>
                  </m:oMath>
                </a14:m>
                <a:r>
                  <a:rPr lang="ja-JP" altLang="en-US"/>
                  <a:t>では未評価アイテムの部分が欠損しているが、欠損していない完全な評価値行列</a:t>
                </a:r>
                <a14:m>
                  <m:oMath xmlns:m="http://schemas.openxmlformats.org/officeDocument/2006/math">
                    <m:r>
                      <a:rPr lang="ja-JP" altLang="en-US"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 </m:t>
                    </m:r>
                  </m:oMath>
                </a14:m>
                <a:r>
                  <a:rPr lang="ja-JP" altLang="en-US"/>
                  <a:t>を考え、以下のように分解する</a:t>
                </a:r>
              </a:p>
            </p:txBody>
          </p:sp>
        </mc:Choice>
        <mc:Fallback xmlns="">
          <p:sp>
            <p:nvSpPr>
              <p:cNvPr id="10" name="コンテンツ プレースホルダー 9">
                <a:extLst>
                  <a:ext uri="{FF2B5EF4-FFF2-40B4-BE49-F238E27FC236}">
                    <a16:creationId xmlns:a16="http://schemas.microsoft.com/office/drawing/2014/main" id="{FC9CCE4A-3C24-DABC-B347-B3E1CC308C03}"/>
                  </a:ext>
                </a:extLst>
              </p:cNvPr>
              <p:cNvSpPr>
                <a:spLocks noGrp="1" noRot="1" noChangeAspect="1" noMove="1" noResize="1" noEditPoints="1" noAdjustHandles="1" noChangeArrowheads="1" noChangeShapeType="1" noTextEdit="1"/>
              </p:cNvSpPr>
              <p:nvPr>
                <p:ph idx="1"/>
              </p:nvPr>
            </p:nvSpPr>
            <p:spPr>
              <a:xfrm>
                <a:off x="838200" y="1509430"/>
                <a:ext cx="10515600" cy="1457905"/>
              </a:xfrm>
              <a:blipFill>
                <a:blip r:embed="rId2"/>
                <a:stretch>
                  <a:fillRect l="-724" t="-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29B2B91-2BF5-72BC-7602-A38FF73079DD}"/>
                  </a:ext>
                </a:extLst>
              </p:cNvPr>
              <p:cNvSpPr txBox="1"/>
              <p:nvPr/>
            </p:nvSpPr>
            <p:spPr>
              <a:xfrm>
                <a:off x="5306713" y="2967335"/>
                <a:ext cx="15785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m:t>
                          </m:r>
                        </m:sup>
                      </m:sSup>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𝑈</m:t>
                          </m:r>
                        </m:e>
                        <m:sup>
                          <m:r>
                            <a:rPr kumimoji="1" lang="en-US" altLang="ja-JP" sz="2400" b="0" i="1" smtClean="0">
                              <a:latin typeface="Cambria Math" panose="02040503050406030204" pitchFamily="18" charset="0"/>
                              <a:ea typeface="Cambria Math" panose="02040503050406030204" pitchFamily="18" charset="0"/>
                            </a:rPr>
                            <m:t>𝑇</m:t>
                          </m:r>
                        </m:sup>
                      </m:sSup>
                      <m:r>
                        <a:rPr kumimoji="1" lang="en-US" altLang="ja-JP" sz="2400" b="0" i="1" smtClean="0">
                          <a:latin typeface="Cambria Math" panose="02040503050406030204" pitchFamily="18" charset="0"/>
                          <a:ea typeface="Cambria Math" panose="02040503050406030204" pitchFamily="18" charset="0"/>
                        </a:rPr>
                        <m:t>𝑉</m:t>
                      </m:r>
                    </m:oMath>
                  </m:oMathPara>
                </a14:m>
                <a:endParaRPr kumimoji="1" lang="ja-JP" altLang="en-US" sz="2400"/>
              </a:p>
            </p:txBody>
          </p:sp>
        </mc:Choice>
        <mc:Fallback xmlns="">
          <p:sp>
            <p:nvSpPr>
              <p:cNvPr id="11" name="テキスト ボックス 10">
                <a:extLst>
                  <a:ext uri="{FF2B5EF4-FFF2-40B4-BE49-F238E27FC236}">
                    <a16:creationId xmlns:a16="http://schemas.microsoft.com/office/drawing/2014/main" id="{829B2B91-2BF5-72BC-7602-A38FF73079DD}"/>
                  </a:ext>
                </a:extLst>
              </p:cNvPr>
              <p:cNvSpPr txBox="1">
                <a:spLocks noRot="1" noChangeAspect="1" noMove="1" noResize="1" noEditPoints="1" noAdjustHandles="1" noChangeArrowheads="1" noChangeShapeType="1" noTextEdit="1"/>
              </p:cNvSpPr>
              <p:nvPr/>
            </p:nvSpPr>
            <p:spPr>
              <a:xfrm>
                <a:off x="5306713" y="2967335"/>
                <a:ext cx="1578574"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F6D3B8D-5054-66C1-92A1-3A705F7A5359}"/>
                  </a:ext>
                </a:extLst>
              </p:cNvPr>
              <p:cNvSpPr txBox="1"/>
              <p:nvPr/>
            </p:nvSpPr>
            <p:spPr>
              <a:xfrm>
                <a:off x="838200" y="3772159"/>
                <a:ext cx="9874113" cy="787780"/>
              </a:xfrm>
              <a:prstGeom prst="rect">
                <a:avLst/>
              </a:prstGeom>
              <a:noFill/>
            </p:spPr>
            <p:txBody>
              <a:bodyPr wrap="none" rtlCol="0">
                <a:spAutoFit/>
              </a:bodyPr>
              <a:lstStyle/>
              <a:p>
                <a:pPr>
                  <a:lnSpc>
                    <a:spcPct val="110000"/>
                  </a:lnSpc>
                </a:pPr>
                <a:r>
                  <a:rPr lang="ja-JP" altLang="en-US" sz="2000">
                    <a:latin typeface="Meiryo" panose="020B0604030504040204" pitchFamily="34" charset="-128"/>
                    <a:ea typeface="Meiryo" panose="020B0604030504040204" pitchFamily="34" charset="-128"/>
                  </a:rPr>
                  <a:t>・</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𝑈</m:t>
                    </m:r>
                    <m:r>
                      <a:rPr kumimoji="1" lang="en-US" altLang="ja-JP" sz="2000" b="0" i="1" smtClean="0">
                        <a:latin typeface="Cambria Math" panose="02040503050406030204" pitchFamily="18" charset="0"/>
                        <a:ea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と</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𝑉</m:t>
                    </m:r>
                    <m:r>
                      <a:rPr lang="en-US" altLang="ja-JP" sz="2000" i="1">
                        <a:latin typeface="Cambria Math" panose="02040503050406030204" pitchFamily="18" charset="0"/>
                        <a:ea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はそれぞれ</a:t>
                </a:r>
                <a14:m>
                  <m:oMath xmlns:m="http://schemas.openxmlformats.org/officeDocument/2006/math">
                    <m:r>
                      <a:rPr kumimoji="1" lang="en-US" altLang="ja-JP" sz="2000" b="0" i="0"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𝐾</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𝑛</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𝐾</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𝑚</m:t>
                    </m:r>
                    <m:r>
                      <a:rPr kumimoji="1" lang="en-US" altLang="ja-JP" sz="2000" b="0" i="1" smtClean="0">
                        <a:latin typeface="Cambria Math" panose="02040503050406030204" pitchFamily="18" charset="0"/>
                        <a:ea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行列で、</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smtClean="0">
                        <a:solidFill>
                          <a:schemeClr val="tx1"/>
                        </a:solidFill>
                        <a:latin typeface="Cambria Math" panose="02040503050406030204" pitchFamily="18" charset="0"/>
                      </a:rPr>
                      <m:t>𝑈</m:t>
                    </m:r>
                    <m:r>
                      <a:rPr lang="en-US" altLang="ja-JP" sz="2000" i="1" smtClean="0">
                        <a:solidFill>
                          <a:schemeClr val="tx1"/>
                        </a:solidFill>
                        <a:latin typeface="Cambria Math" panose="02040503050406030204" pitchFamily="18" charset="0"/>
                      </a:rPr>
                      <m:t> </m:t>
                    </m:r>
                  </m:oMath>
                </a14:m>
                <a:r>
                  <a:rPr lang="ja-JP" altLang="en-US" sz="2000">
                    <a:solidFill>
                      <a:schemeClr val="tx1"/>
                    </a:solidFill>
                    <a:latin typeface="Meiryo" panose="020B0604030504040204" pitchFamily="34" charset="-128"/>
                    <a:ea typeface="Meiryo" panose="020B0604030504040204" pitchFamily="34" charset="-128"/>
                  </a:rPr>
                  <a:t>の第</a:t>
                </a:r>
                <a14:m>
                  <m:oMath xmlns:m="http://schemas.openxmlformats.org/officeDocument/2006/math">
                    <m:r>
                      <a:rPr lang="en-US" altLang="ja-JP" sz="2000">
                        <a:solidFill>
                          <a:schemeClr val="tx1"/>
                        </a:solidFill>
                        <a:latin typeface="Cambria Math" panose="02040503050406030204" pitchFamily="18" charset="0"/>
                        <a:ea typeface="Meiryo" panose="020B0604030504040204" pitchFamily="34" charset="-128"/>
                      </a:rPr>
                      <m:t> </m:t>
                    </m:r>
                    <m:r>
                      <a:rPr lang="en-US" altLang="ja-JP" sz="2000" i="1">
                        <a:solidFill>
                          <a:schemeClr val="tx1"/>
                        </a:solidFill>
                        <a:latin typeface="Cambria Math" panose="02040503050406030204" pitchFamily="18" charset="0"/>
                        <a:ea typeface="Meiryo" panose="020B0604030504040204" pitchFamily="34" charset="-128"/>
                      </a:rPr>
                      <m:t>𝑥</m:t>
                    </m:r>
                    <m:r>
                      <a:rPr lang="en-US" altLang="ja-JP" sz="2000" i="1">
                        <a:solidFill>
                          <a:schemeClr val="tx1"/>
                        </a:solidFill>
                        <a:latin typeface="Cambria Math" panose="02040503050406030204" pitchFamily="18" charset="0"/>
                        <a:ea typeface="Meiryo" panose="020B0604030504040204" pitchFamily="34" charset="-128"/>
                      </a:rPr>
                      <m:t> </m:t>
                    </m:r>
                  </m:oMath>
                </a14:m>
                <a:r>
                  <a:rPr lang="ja-JP" altLang="en-US" sz="2000">
                    <a:solidFill>
                      <a:schemeClr val="tx1"/>
                    </a:solidFill>
                    <a:latin typeface="Meiryo" panose="020B0604030504040204" pitchFamily="34" charset="-128"/>
                    <a:ea typeface="Meiryo" panose="020B0604030504040204" pitchFamily="34" charset="-128"/>
                  </a:rPr>
                  <a:t>列ベクトル</a:t>
                </a:r>
                <a14:m>
                  <m:oMath xmlns:m="http://schemas.openxmlformats.org/officeDocument/2006/math">
                    <m:sSub>
                      <m:sSubPr>
                        <m:ctrlPr>
                          <a:rPr lang="en-US" altLang="ja-JP" sz="2000" i="1">
                            <a:solidFill>
                              <a:schemeClr val="tx1"/>
                            </a:solidFill>
                            <a:latin typeface="Cambria Math" panose="02040503050406030204" pitchFamily="18" charset="0"/>
                            <a:ea typeface="Meiryo" panose="020B0604030504040204" pitchFamily="34" charset="-128"/>
                          </a:rPr>
                        </m:ctrlPr>
                      </m:sSubPr>
                      <m:e>
                        <m:r>
                          <a:rPr lang="en-US" altLang="ja-JP" sz="2000" i="1">
                            <a:solidFill>
                              <a:schemeClr val="tx1"/>
                            </a:solidFill>
                            <a:latin typeface="Cambria Math" panose="02040503050406030204" pitchFamily="18" charset="0"/>
                            <a:ea typeface="Meiryo" panose="020B0604030504040204" pitchFamily="34" charset="-128"/>
                          </a:rPr>
                          <m:t> </m:t>
                        </m:r>
                        <m:r>
                          <a:rPr lang="en-US" altLang="ja-JP" sz="2000" b="1" i="1">
                            <a:solidFill>
                              <a:schemeClr val="tx1"/>
                            </a:solidFill>
                            <a:latin typeface="Cambria Math" panose="02040503050406030204" pitchFamily="18" charset="0"/>
                            <a:ea typeface="Meiryo" panose="020B0604030504040204" pitchFamily="34" charset="-128"/>
                          </a:rPr>
                          <m:t>𝒖</m:t>
                        </m:r>
                      </m:e>
                      <m:sub>
                        <m:r>
                          <a:rPr lang="en-US" altLang="ja-JP" sz="2000" i="1">
                            <a:solidFill>
                              <a:schemeClr val="tx1"/>
                            </a:solidFill>
                            <a:latin typeface="Cambria Math" panose="02040503050406030204" pitchFamily="18" charset="0"/>
                            <a:ea typeface="Meiryo" panose="020B0604030504040204" pitchFamily="34" charset="-128"/>
                          </a:rPr>
                          <m:t>𝑥</m:t>
                        </m:r>
                      </m:sub>
                    </m:sSub>
                  </m:oMath>
                </a14:m>
                <a:r>
                  <a:rPr lang="ja-JP" altLang="en-US" sz="2000">
                    <a:solidFill>
                      <a:schemeClr val="tx1"/>
                    </a:solidFill>
                    <a:latin typeface="Meiryo" panose="020B0604030504040204" pitchFamily="34" charset="-128"/>
                    <a:ea typeface="Meiryo" panose="020B0604030504040204" pitchFamily="34" charset="-128"/>
                  </a:rPr>
                  <a:t>は利用者</a:t>
                </a:r>
                <a14:m>
                  <m:oMath xmlns:m="http://schemas.openxmlformats.org/officeDocument/2006/math">
                    <m:r>
                      <a:rPr lang="en-US" altLang="ja-JP" sz="2000" i="1">
                        <a:solidFill>
                          <a:schemeClr val="tx1"/>
                        </a:solidFill>
                        <a:latin typeface="Cambria Math" panose="02040503050406030204" pitchFamily="18" charset="0"/>
                        <a:ea typeface="Meiryo" panose="020B0604030504040204" pitchFamily="34" charset="-128"/>
                      </a:rPr>
                      <m:t> </m:t>
                    </m:r>
                    <m:r>
                      <a:rPr lang="en-US" altLang="ja-JP" sz="2000" i="1">
                        <a:solidFill>
                          <a:schemeClr val="tx1"/>
                        </a:solidFill>
                        <a:latin typeface="Cambria Math" panose="02040503050406030204" pitchFamily="18" charset="0"/>
                        <a:ea typeface="Meiryo" panose="020B0604030504040204" pitchFamily="34" charset="-128"/>
                      </a:rPr>
                      <m:t>𝑥</m:t>
                    </m:r>
                    <m:r>
                      <a:rPr lang="en-US" altLang="ja-JP" sz="2000" i="1">
                        <a:solidFill>
                          <a:schemeClr val="tx1"/>
                        </a:solidFill>
                        <a:latin typeface="Cambria Math" panose="02040503050406030204" pitchFamily="18" charset="0"/>
                        <a:ea typeface="Meiryo" panose="020B0604030504040204" pitchFamily="34" charset="-128"/>
                      </a:rPr>
                      <m:t> </m:t>
                    </m:r>
                  </m:oMath>
                </a14:m>
                <a:r>
                  <a:rPr lang="ja-JP" altLang="en-US" sz="2000">
                    <a:solidFill>
                      <a:schemeClr val="tx1"/>
                    </a:solidFill>
                    <a:latin typeface="Meiryo" panose="020B0604030504040204" pitchFamily="34" charset="-128"/>
                    <a:ea typeface="Meiryo" panose="020B0604030504040204" pitchFamily="34" charset="-128"/>
                  </a:rPr>
                  <a:t>の特徴、</a:t>
                </a:r>
                <a:endParaRPr lang="en-US" altLang="ja-JP" sz="2000" dirty="0">
                  <a:solidFill>
                    <a:schemeClr val="tx1"/>
                  </a:solidFill>
                  <a:latin typeface="Meiryo" panose="020B0604030504040204" pitchFamily="34" charset="-128"/>
                  <a:ea typeface="Meiryo" panose="020B0604030504040204" pitchFamily="34" charset="-128"/>
                </a:endParaRPr>
              </a:p>
              <a:p>
                <a:pPr>
                  <a:lnSpc>
                    <a:spcPct val="110000"/>
                  </a:lnSpc>
                </a:pPr>
                <a14:m>
                  <m:oMath xmlns:m="http://schemas.openxmlformats.org/officeDocument/2006/math">
                    <m:r>
                      <a:rPr lang="ja-JP" altLang="en-US" sz="2000" i="1">
                        <a:solidFill>
                          <a:schemeClr val="tx1"/>
                        </a:solidFill>
                        <a:latin typeface="Cambria Math" panose="02040503050406030204" pitchFamily="18" charset="0"/>
                        <a:ea typeface="Meiryo" panose="020B0604030504040204" pitchFamily="34" charset="-128"/>
                      </a:rPr>
                      <m:t> </m:t>
                    </m:r>
                    <m:r>
                      <a:rPr lang="en-US" altLang="ja-JP" sz="2000" i="1">
                        <a:solidFill>
                          <a:schemeClr val="tx1"/>
                        </a:solidFill>
                        <a:latin typeface="Cambria Math" panose="02040503050406030204" pitchFamily="18" charset="0"/>
                        <a:ea typeface="Meiryo" panose="020B0604030504040204" pitchFamily="34" charset="-128"/>
                      </a:rPr>
                      <m:t>𝑉</m:t>
                    </m:r>
                    <m:r>
                      <a:rPr lang="en-US" altLang="ja-JP" sz="2000" i="1">
                        <a:solidFill>
                          <a:schemeClr val="tx1"/>
                        </a:solidFill>
                        <a:latin typeface="Cambria Math" panose="02040503050406030204" pitchFamily="18" charset="0"/>
                        <a:ea typeface="Meiryo" panose="020B0604030504040204" pitchFamily="34" charset="-128"/>
                      </a:rPr>
                      <m:t> </m:t>
                    </m:r>
                  </m:oMath>
                </a14:m>
                <a:r>
                  <a:rPr lang="ja-JP" altLang="en-US" sz="2000">
                    <a:solidFill>
                      <a:schemeClr val="tx1"/>
                    </a:solidFill>
                    <a:latin typeface="Meiryo" panose="020B0604030504040204" pitchFamily="34" charset="-128"/>
                    <a:ea typeface="Meiryo" panose="020B0604030504040204" pitchFamily="34" charset="-128"/>
                  </a:rPr>
                  <a:t>の第</a:t>
                </a:r>
                <a14:m>
                  <m:oMath xmlns:m="http://schemas.openxmlformats.org/officeDocument/2006/math">
                    <m:r>
                      <a:rPr lang="en-US" altLang="ja-JP" sz="2000" i="1">
                        <a:solidFill>
                          <a:schemeClr val="tx1"/>
                        </a:solidFill>
                        <a:latin typeface="Cambria Math" panose="02040503050406030204" pitchFamily="18" charset="0"/>
                        <a:ea typeface="Meiryo" panose="020B0604030504040204" pitchFamily="34" charset="-128"/>
                      </a:rPr>
                      <m:t> </m:t>
                    </m:r>
                    <m:r>
                      <a:rPr lang="en-US" altLang="ja-JP" sz="2000" i="1">
                        <a:solidFill>
                          <a:schemeClr val="tx1"/>
                        </a:solidFill>
                        <a:latin typeface="Cambria Math" panose="02040503050406030204" pitchFamily="18" charset="0"/>
                        <a:ea typeface="Meiryo" panose="020B0604030504040204" pitchFamily="34" charset="-128"/>
                      </a:rPr>
                      <m:t>𝑦</m:t>
                    </m:r>
                    <m:r>
                      <a:rPr lang="en-US" altLang="ja-JP" sz="2000" i="1">
                        <a:solidFill>
                          <a:schemeClr val="tx1"/>
                        </a:solidFill>
                        <a:latin typeface="Cambria Math" panose="02040503050406030204" pitchFamily="18" charset="0"/>
                        <a:ea typeface="Meiryo" panose="020B0604030504040204" pitchFamily="34" charset="-128"/>
                      </a:rPr>
                      <m:t> </m:t>
                    </m:r>
                  </m:oMath>
                </a14:m>
                <a:r>
                  <a:rPr lang="ja-JP" altLang="en-US" sz="2000">
                    <a:solidFill>
                      <a:schemeClr val="tx1"/>
                    </a:solidFill>
                    <a:latin typeface="Meiryo" panose="020B0604030504040204" pitchFamily="34" charset="-128"/>
                    <a:ea typeface="Meiryo" panose="020B0604030504040204" pitchFamily="34" charset="-128"/>
                  </a:rPr>
                  <a:t>列ベクトル</a:t>
                </a:r>
                <a14:m>
                  <m:oMath xmlns:m="http://schemas.openxmlformats.org/officeDocument/2006/math">
                    <m:r>
                      <a:rPr lang="en-US" altLang="ja-JP" sz="2000" i="1">
                        <a:solidFill>
                          <a:schemeClr val="tx1"/>
                        </a:solidFill>
                        <a:latin typeface="Cambria Math" panose="02040503050406030204" pitchFamily="18" charset="0"/>
                        <a:ea typeface="Meiryo" panose="020B0604030504040204" pitchFamily="34" charset="-128"/>
                      </a:rPr>
                      <m:t> </m:t>
                    </m:r>
                    <m:sSub>
                      <m:sSubPr>
                        <m:ctrlPr>
                          <a:rPr lang="en-US" altLang="ja-JP" sz="2000" i="1">
                            <a:solidFill>
                              <a:schemeClr val="tx1"/>
                            </a:solidFill>
                            <a:latin typeface="Cambria Math" panose="02040503050406030204" pitchFamily="18" charset="0"/>
                            <a:ea typeface="Meiryo" panose="020B0604030504040204" pitchFamily="34" charset="-128"/>
                          </a:rPr>
                        </m:ctrlPr>
                      </m:sSubPr>
                      <m:e>
                        <m:r>
                          <a:rPr lang="en-US" altLang="ja-JP" sz="2000" b="1" i="1">
                            <a:solidFill>
                              <a:schemeClr val="tx1"/>
                            </a:solidFill>
                            <a:latin typeface="Cambria Math" panose="02040503050406030204" pitchFamily="18" charset="0"/>
                            <a:ea typeface="Meiryo" panose="020B0604030504040204" pitchFamily="34" charset="-128"/>
                          </a:rPr>
                          <m:t>𝒗</m:t>
                        </m:r>
                      </m:e>
                      <m:sub>
                        <m:r>
                          <a:rPr lang="en-US" altLang="ja-JP" sz="2000" i="1">
                            <a:solidFill>
                              <a:schemeClr val="tx1"/>
                            </a:solidFill>
                            <a:latin typeface="Cambria Math" panose="02040503050406030204" pitchFamily="18" charset="0"/>
                            <a:ea typeface="Meiryo" panose="020B0604030504040204" pitchFamily="34" charset="-128"/>
                          </a:rPr>
                          <m:t>𝑦</m:t>
                        </m:r>
                      </m:sub>
                    </m:sSub>
                    <m:r>
                      <a:rPr lang="en-US" altLang="ja-JP" sz="2000" i="1">
                        <a:solidFill>
                          <a:schemeClr val="tx1"/>
                        </a:solidFill>
                        <a:latin typeface="Cambria Math" panose="02040503050406030204" pitchFamily="18" charset="0"/>
                        <a:ea typeface="Meiryo" panose="020B0604030504040204" pitchFamily="34" charset="-128"/>
                      </a:rPr>
                      <m:t> </m:t>
                    </m:r>
                  </m:oMath>
                </a14:m>
                <a:r>
                  <a:rPr lang="ja-JP" altLang="en-US" sz="2000">
                    <a:solidFill>
                      <a:schemeClr val="tx1"/>
                    </a:solidFill>
                    <a:latin typeface="Meiryo" panose="020B0604030504040204" pitchFamily="34" charset="-128"/>
                    <a:ea typeface="Meiryo" panose="020B0604030504040204" pitchFamily="34" charset="-128"/>
                  </a:rPr>
                  <a:t>はアイテム</a:t>
                </a:r>
                <a14:m>
                  <m:oMath xmlns:m="http://schemas.openxmlformats.org/officeDocument/2006/math">
                    <m:r>
                      <a:rPr lang="en-US" altLang="ja-JP" sz="2000" i="1">
                        <a:solidFill>
                          <a:schemeClr val="tx1"/>
                        </a:solidFill>
                        <a:latin typeface="Cambria Math" panose="02040503050406030204" pitchFamily="18" charset="0"/>
                        <a:ea typeface="Meiryo" panose="020B0604030504040204" pitchFamily="34" charset="-128"/>
                      </a:rPr>
                      <m:t> </m:t>
                    </m:r>
                    <m:r>
                      <a:rPr lang="en-US" altLang="ja-JP" sz="2000" i="1">
                        <a:solidFill>
                          <a:schemeClr val="tx1"/>
                        </a:solidFill>
                        <a:latin typeface="Cambria Math" panose="02040503050406030204" pitchFamily="18" charset="0"/>
                        <a:ea typeface="Meiryo" panose="020B0604030504040204" pitchFamily="34" charset="-128"/>
                      </a:rPr>
                      <m:t>𝑦</m:t>
                    </m:r>
                    <m:r>
                      <a:rPr lang="en-US" altLang="ja-JP" sz="2000" i="1">
                        <a:solidFill>
                          <a:schemeClr val="tx1"/>
                        </a:solidFill>
                        <a:latin typeface="Cambria Math" panose="02040503050406030204" pitchFamily="18" charset="0"/>
                        <a:ea typeface="Meiryo" panose="020B0604030504040204" pitchFamily="34" charset="-128"/>
                      </a:rPr>
                      <m:t> </m:t>
                    </m:r>
                  </m:oMath>
                </a14:m>
                <a:r>
                  <a:rPr lang="ja-JP" altLang="en-US" sz="2000">
                    <a:solidFill>
                      <a:schemeClr val="tx1"/>
                    </a:solidFill>
                    <a:latin typeface="Meiryo" panose="020B0604030504040204" pitchFamily="34" charset="-128"/>
                    <a:ea typeface="Meiryo" panose="020B0604030504040204" pitchFamily="34" charset="-128"/>
                  </a:rPr>
                  <a:t>の特徴を表す</a:t>
                </a:r>
                <a:endParaRPr lang="en-US" altLang="ja-JP" sz="2000" dirty="0">
                  <a:solidFill>
                    <a:schemeClr val="tx1"/>
                  </a:solidFill>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5F6D3B8D-5054-66C1-92A1-3A705F7A5359}"/>
                  </a:ext>
                </a:extLst>
              </p:cNvPr>
              <p:cNvSpPr txBox="1">
                <a:spLocks noRot="1" noChangeAspect="1" noMove="1" noResize="1" noEditPoints="1" noAdjustHandles="1" noChangeArrowheads="1" noChangeShapeType="1" noTextEdit="1"/>
              </p:cNvSpPr>
              <p:nvPr/>
            </p:nvSpPr>
            <p:spPr>
              <a:xfrm>
                <a:off x="838200" y="3772159"/>
                <a:ext cx="9874113" cy="787780"/>
              </a:xfrm>
              <a:prstGeom prst="rect">
                <a:avLst/>
              </a:prstGeom>
              <a:blipFill>
                <a:blip r:embed="rId4"/>
                <a:stretch>
                  <a:fillRect l="-771" t="-1587" b="-11111"/>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7E9267AF-8835-A435-7F42-5183A7DB0597}"/>
              </a:ext>
            </a:extLst>
          </p:cNvPr>
          <p:cNvCxnSpPr>
            <a:cxnSpLocks/>
          </p:cNvCxnSpPr>
          <p:nvPr/>
        </p:nvCxnSpPr>
        <p:spPr>
          <a:xfrm>
            <a:off x="5553010" y="4109477"/>
            <a:ext cx="4829481"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9214262-EC18-20EB-2688-A57AD597E6DC}"/>
              </a:ext>
            </a:extLst>
          </p:cNvPr>
          <p:cNvCxnSpPr>
            <a:cxnSpLocks/>
          </p:cNvCxnSpPr>
          <p:nvPr/>
        </p:nvCxnSpPr>
        <p:spPr>
          <a:xfrm>
            <a:off x="977152" y="4516519"/>
            <a:ext cx="5747739" cy="0"/>
          </a:xfrm>
          <a:prstGeom prst="line">
            <a:avLst/>
          </a:prstGeom>
          <a:ln w="38100">
            <a:solidFill>
              <a:srgbClr val="F301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A302508-4F16-98FD-4317-1C25A037C7E9}"/>
                  </a:ext>
                </a:extLst>
              </p:cNvPr>
              <p:cNvSpPr/>
              <p:nvPr/>
            </p:nvSpPr>
            <p:spPr>
              <a:xfrm>
                <a:off x="838200" y="4966980"/>
                <a:ext cx="10876345" cy="821443"/>
              </a:xfrm>
              <a:prstGeom prst="rect">
                <a:avLst/>
              </a:prstGeom>
            </p:spPr>
            <p:txBody>
              <a:bodyPr wrap="square">
                <a:spAutoFit/>
              </a:bodyPr>
              <a:lstStyle/>
              <a:p>
                <a:pPr>
                  <a:lnSpc>
                    <a:spcPct val="110000"/>
                  </a:lnSpc>
                </a:pPr>
                <a:r>
                  <a:rPr lang="ja-JP" altLang="en-US" sz="2000">
                    <a:latin typeface="Meiryo" panose="020B0604030504040204" pitchFamily="34" charset="-128"/>
                    <a:ea typeface="Meiryo" panose="020B0604030504040204" pitchFamily="34" charset="-128"/>
                  </a:rPr>
                  <a:t>利用者</a:t>
                </a:r>
                <a14:m>
                  <m:oMath xmlns:m="http://schemas.openxmlformats.org/officeDocument/2006/math">
                    <m:r>
                      <a:rPr lang="en-US" altLang="ja-JP" sz="2000" i="1">
                        <a:latin typeface="Cambria Math" panose="02040503050406030204" pitchFamily="18" charset="0"/>
                        <a:ea typeface="Meiryo" panose="020B0604030504040204" pitchFamily="34" charset="-128"/>
                      </a:rPr>
                      <m:t> </m:t>
                    </m:r>
                    <m:r>
                      <a:rPr lang="en-US" altLang="ja-JP" sz="2000" i="1">
                        <a:latin typeface="Cambria Math" panose="02040503050406030204" pitchFamily="18" charset="0"/>
                        <a:ea typeface="Meiryo" panose="020B0604030504040204" pitchFamily="34" charset="-128"/>
                      </a:rPr>
                      <m:t>𝑥</m:t>
                    </m:r>
                    <m:r>
                      <a:rPr lang="en-US" altLang="ja-JP" sz="2000" i="1">
                        <a:latin typeface="Cambria Math" panose="02040503050406030204" pitchFamily="18" charset="0"/>
                        <a:ea typeface="Meiryo" panose="020B0604030504040204" pitchFamily="34" charset="-128"/>
                      </a:rPr>
                      <m:t> </m:t>
                    </m:r>
                  </m:oMath>
                </a14:m>
                <a:r>
                  <a:rPr lang="ja-JP" altLang="en-US" sz="2000">
                    <a:latin typeface="Meiryo" panose="020B0604030504040204" pitchFamily="34" charset="-128"/>
                    <a:ea typeface="Meiryo" panose="020B0604030504040204" pitchFamily="34" charset="-128"/>
                  </a:rPr>
                  <a:t>のアイテム</a:t>
                </a:r>
                <a14:m>
                  <m:oMath xmlns:m="http://schemas.openxmlformats.org/officeDocument/2006/math">
                    <m:r>
                      <a:rPr lang="en-US" altLang="ja-JP" sz="2000" i="1">
                        <a:latin typeface="Cambria Math" panose="02040503050406030204" pitchFamily="18" charset="0"/>
                        <a:ea typeface="Meiryo" panose="020B0604030504040204" pitchFamily="34" charset="-128"/>
                      </a:rPr>
                      <m:t> </m:t>
                    </m:r>
                    <m:r>
                      <a:rPr lang="en-US" altLang="ja-JP" sz="2000" i="1">
                        <a:latin typeface="Cambria Math" panose="02040503050406030204" pitchFamily="18" charset="0"/>
                        <a:ea typeface="Meiryo" panose="020B0604030504040204" pitchFamily="34" charset="-128"/>
                      </a:rPr>
                      <m:t>𝑦</m:t>
                    </m:r>
                    <m:r>
                      <a:rPr lang="en-US" altLang="ja-JP" sz="2000" i="1">
                        <a:latin typeface="Cambria Math" panose="02040503050406030204" pitchFamily="18" charset="0"/>
                        <a:ea typeface="Meiryo" panose="020B0604030504040204" pitchFamily="34" charset="-128"/>
                      </a:rPr>
                      <m:t> </m:t>
                    </m:r>
                  </m:oMath>
                </a14:m>
                <a:r>
                  <a:rPr lang="ja-JP" altLang="en-US" sz="2000">
                    <a:latin typeface="Meiryo" panose="020B0604030504040204" pitchFamily="34" charset="-128"/>
                    <a:ea typeface="Meiryo" panose="020B0604030504040204" pitchFamily="34" charset="-128"/>
                  </a:rPr>
                  <a:t>への評価値</a:t>
                </a:r>
                <a14:m>
                  <m:oMath xmlns:m="http://schemas.openxmlformats.org/officeDocument/2006/math">
                    <m:r>
                      <a:rPr lang="en-US" altLang="ja-JP" sz="2000" i="1">
                        <a:latin typeface="Cambria Math" panose="02040503050406030204" pitchFamily="18" charset="0"/>
                        <a:ea typeface="Meiryo" panose="020B0604030504040204" pitchFamily="34" charset="-128"/>
                      </a:rPr>
                      <m:t> </m:t>
                    </m:r>
                    <m:sSubSup>
                      <m:sSubSupPr>
                        <m:ctrlPr>
                          <a:rPr lang="en-US" altLang="ja-JP" sz="2000" i="1">
                            <a:latin typeface="Cambria Math" panose="02040503050406030204" pitchFamily="18" charset="0"/>
                            <a:ea typeface="Meiryo" panose="020B0604030504040204" pitchFamily="34" charset="-128"/>
                          </a:rPr>
                        </m:ctrlPr>
                      </m:sSubSupPr>
                      <m:e>
                        <m:r>
                          <a:rPr lang="en-US" altLang="ja-JP" sz="2000" i="1">
                            <a:latin typeface="Cambria Math" panose="02040503050406030204" pitchFamily="18" charset="0"/>
                            <a:ea typeface="Meiryo" panose="020B0604030504040204" pitchFamily="34" charset="-128"/>
                          </a:rPr>
                          <m:t>𝑟</m:t>
                        </m:r>
                      </m:e>
                      <m:sub>
                        <m:r>
                          <a:rPr lang="en-US" altLang="ja-JP" sz="2000" i="1">
                            <a:latin typeface="Cambria Math" panose="02040503050406030204" pitchFamily="18" charset="0"/>
                            <a:ea typeface="Meiryo" panose="020B0604030504040204" pitchFamily="34" charset="-128"/>
                          </a:rPr>
                          <m:t>𝑥𝑦</m:t>
                        </m:r>
                      </m:sub>
                      <m:sup>
                        <m:r>
                          <a:rPr lang="en-US" altLang="ja-JP" sz="2000" i="1">
                            <a:latin typeface="Cambria Math" panose="02040503050406030204" pitchFamily="18" charset="0"/>
                            <a:ea typeface="Meiryo" panose="020B0604030504040204" pitchFamily="34" charset="-128"/>
                          </a:rPr>
                          <m:t>∗</m:t>
                        </m:r>
                      </m:sup>
                    </m:sSubSup>
                    <m:r>
                      <a:rPr lang="en-US" altLang="ja-JP" sz="2000" i="1">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は</a:t>
                </a:r>
                <a14:m>
                  <m:oMath xmlns:m="http://schemas.openxmlformats.org/officeDocument/2006/math">
                    <m:r>
                      <a:rPr lang="en-US" altLang="ja-JP" sz="2000" i="1" dirty="0">
                        <a:latin typeface="Cambria Math" panose="02040503050406030204" pitchFamily="18" charset="0"/>
                        <a:ea typeface="Meiryo" panose="020B0604030504040204" pitchFamily="34" charset="-128"/>
                      </a:rPr>
                      <m:t> </m:t>
                    </m:r>
                    <m:sSubSup>
                      <m:sSubSupPr>
                        <m:ctrlPr>
                          <a:rPr lang="en-US" altLang="ja-JP" sz="2000" i="1" dirty="0">
                            <a:latin typeface="Cambria Math" panose="02040503050406030204" pitchFamily="18" charset="0"/>
                            <a:ea typeface="Meiryo" panose="020B0604030504040204" pitchFamily="34" charset="-128"/>
                          </a:rPr>
                        </m:ctrlPr>
                      </m:sSubSupPr>
                      <m:e>
                        <m:r>
                          <a:rPr lang="en-US" altLang="ja-JP" sz="2000" i="1" dirty="0">
                            <a:latin typeface="Cambria Math" panose="02040503050406030204" pitchFamily="18" charset="0"/>
                            <a:ea typeface="Meiryo" panose="020B0604030504040204" pitchFamily="34" charset="-128"/>
                          </a:rPr>
                          <m:t>𝑟</m:t>
                        </m:r>
                      </m:e>
                      <m:sub>
                        <m:r>
                          <a:rPr lang="en-US" altLang="ja-JP" sz="2000" i="1" dirty="0">
                            <a:latin typeface="Cambria Math" panose="02040503050406030204" pitchFamily="18" charset="0"/>
                            <a:ea typeface="Meiryo" panose="020B0604030504040204" pitchFamily="34" charset="-128"/>
                          </a:rPr>
                          <m:t>𝑥𝑦</m:t>
                        </m:r>
                      </m:sub>
                      <m:sup>
                        <m:r>
                          <a:rPr lang="en-US" altLang="ja-JP" sz="2000" i="1" dirty="0">
                            <a:latin typeface="Cambria Math" panose="02040503050406030204" pitchFamily="18" charset="0"/>
                            <a:ea typeface="Meiryo" panose="020B0604030504040204" pitchFamily="34" charset="-128"/>
                          </a:rPr>
                          <m:t>∗</m:t>
                        </m:r>
                      </m:sup>
                    </m:sSubSup>
                    <m:r>
                      <a:rPr lang="en-US" altLang="ja-JP" sz="2000" i="1" dirty="0">
                        <a:latin typeface="Cambria Math" panose="02040503050406030204" pitchFamily="18" charset="0"/>
                        <a:ea typeface="Meiryo" panose="020B0604030504040204" pitchFamily="34" charset="-128"/>
                      </a:rPr>
                      <m:t>≈</m:t>
                    </m:r>
                    <m:sSubSup>
                      <m:sSubSupPr>
                        <m:ctrlPr>
                          <a:rPr lang="en-US" altLang="ja-JP" sz="2000" i="1" dirty="0">
                            <a:latin typeface="Cambria Math" panose="02040503050406030204" pitchFamily="18" charset="0"/>
                            <a:ea typeface="Meiryo" panose="020B0604030504040204" pitchFamily="34" charset="-128"/>
                          </a:rPr>
                        </m:ctrlPr>
                      </m:sSubSupPr>
                      <m:e>
                        <m:r>
                          <a:rPr lang="en-US" altLang="ja-JP" sz="2000" b="1" i="1" dirty="0">
                            <a:latin typeface="Cambria Math" panose="02040503050406030204" pitchFamily="18" charset="0"/>
                            <a:ea typeface="Meiryo" panose="020B0604030504040204" pitchFamily="34" charset="-128"/>
                          </a:rPr>
                          <m:t>𝒖</m:t>
                        </m:r>
                      </m:e>
                      <m:sub>
                        <m:r>
                          <a:rPr lang="en-US" altLang="ja-JP" sz="2000" i="1" dirty="0">
                            <a:latin typeface="Cambria Math" panose="02040503050406030204" pitchFamily="18" charset="0"/>
                            <a:ea typeface="Meiryo" panose="020B0604030504040204" pitchFamily="34" charset="-128"/>
                          </a:rPr>
                          <m:t>𝑥</m:t>
                        </m:r>
                      </m:sub>
                      <m:sup>
                        <m:r>
                          <a:rPr lang="en-US" altLang="ja-JP" sz="2000" i="1" dirty="0">
                            <a:latin typeface="Cambria Math" panose="02040503050406030204" pitchFamily="18" charset="0"/>
                            <a:ea typeface="Meiryo" panose="020B0604030504040204" pitchFamily="34" charset="-128"/>
                          </a:rPr>
                          <m:t>𝑇</m:t>
                        </m:r>
                      </m:sup>
                    </m:sSubSup>
                    <m:sSub>
                      <m:sSubPr>
                        <m:ctrlPr>
                          <a:rPr lang="en-US" altLang="ja-JP" sz="2000" i="1" dirty="0">
                            <a:latin typeface="Cambria Math" panose="02040503050406030204" pitchFamily="18" charset="0"/>
                            <a:ea typeface="Meiryo" panose="020B0604030504040204" pitchFamily="34" charset="-128"/>
                          </a:rPr>
                        </m:ctrlPr>
                      </m:sSubPr>
                      <m:e>
                        <m:r>
                          <a:rPr lang="en-US" altLang="ja-JP" sz="2000" b="1" i="1" dirty="0">
                            <a:latin typeface="Cambria Math" panose="02040503050406030204" pitchFamily="18" charset="0"/>
                            <a:ea typeface="Meiryo" panose="020B0604030504040204" pitchFamily="34" charset="-128"/>
                          </a:rPr>
                          <m:t>𝒗</m:t>
                        </m:r>
                      </m:e>
                      <m:sub>
                        <m:r>
                          <a:rPr lang="en-US" altLang="ja-JP" sz="2000" i="1" dirty="0">
                            <a:latin typeface="Cambria Math" panose="02040503050406030204" pitchFamily="18" charset="0"/>
                            <a:ea typeface="Meiryo" panose="020B0604030504040204" pitchFamily="34" charset="-128"/>
                          </a:rPr>
                          <m:t>𝑦</m:t>
                        </m:r>
                      </m:sub>
                    </m:sSub>
                    <m:r>
                      <a:rPr lang="ja-JP" altLang="en-US" sz="2000" i="1" dirty="0">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の</a:t>
                </a:r>
                <a:r>
                  <a:rPr lang="ja-JP" altLang="en-US" sz="2000">
                    <a:latin typeface="Meiryo" panose="020B0604030504040204" pitchFamily="34" charset="-128"/>
                    <a:ea typeface="Meiryo" panose="020B0604030504040204" pitchFamily="34" charset="-128"/>
                  </a:rPr>
                  <a:t>ようなモデルで表すことができ、</a:t>
                </a:r>
                <a14:m>
                  <m:oMath xmlns:m="http://schemas.openxmlformats.org/officeDocument/2006/math">
                    <m:sSub>
                      <m:sSubPr>
                        <m:ctrlPr>
                          <a:rPr lang="en-US" altLang="ja-JP" sz="2000" i="1">
                            <a:latin typeface="Cambria Math" panose="02040503050406030204" pitchFamily="18" charset="0"/>
                            <a:ea typeface="Meiryo" panose="020B0604030504040204" pitchFamily="34" charset="-128"/>
                          </a:rPr>
                        </m:ctrlPr>
                      </m:sSubPr>
                      <m:e>
                        <m:r>
                          <a:rPr lang="en-US" altLang="ja-JP" sz="2000" i="1">
                            <a:latin typeface="Cambria Math" panose="02040503050406030204" pitchFamily="18" charset="0"/>
                            <a:ea typeface="Meiryo" panose="020B0604030504040204" pitchFamily="34" charset="-128"/>
                          </a:rPr>
                          <m:t> </m:t>
                        </m:r>
                        <m:r>
                          <a:rPr lang="en-US" altLang="ja-JP" sz="2000" b="1" i="1">
                            <a:latin typeface="Cambria Math" panose="02040503050406030204" pitchFamily="18" charset="0"/>
                            <a:ea typeface="Meiryo" panose="020B0604030504040204" pitchFamily="34" charset="-128"/>
                          </a:rPr>
                          <m:t>𝒖</m:t>
                        </m:r>
                      </m:e>
                      <m:sub>
                        <m:r>
                          <a:rPr lang="en-US" altLang="ja-JP" sz="2000" i="1">
                            <a:latin typeface="Cambria Math" panose="02040503050406030204" pitchFamily="18" charset="0"/>
                            <a:ea typeface="Meiryo" panose="020B0604030504040204" pitchFamily="34" charset="-128"/>
                          </a:rPr>
                          <m:t>𝑥</m:t>
                        </m:r>
                      </m:sub>
                    </m:sSub>
                    <m:r>
                      <a:rPr lang="en-US" altLang="ja-JP" sz="2000" i="1">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の</a:t>
                </a:r>
                <a:endParaRPr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要素を説明変数、</a:t>
                </a:r>
                <a14:m>
                  <m:oMath xmlns:m="http://schemas.openxmlformats.org/officeDocument/2006/math">
                    <m:r>
                      <a:rPr lang="en-US" altLang="ja-JP" sz="2000">
                        <a:latin typeface="Cambria Math" panose="02040503050406030204" pitchFamily="18" charset="0"/>
                        <a:ea typeface="Meiryo" panose="020B0604030504040204" pitchFamily="34" charset="-128"/>
                      </a:rPr>
                      <m:t> </m:t>
                    </m:r>
                    <m:sSub>
                      <m:sSubPr>
                        <m:ctrlPr>
                          <a:rPr lang="en-US" altLang="ja-JP" sz="2000" i="1">
                            <a:latin typeface="Cambria Math" panose="02040503050406030204" pitchFamily="18" charset="0"/>
                            <a:ea typeface="Meiryo" panose="020B0604030504040204" pitchFamily="34" charset="-128"/>
                          </a:rPr>
                        </m:ctrlPr>
                      </m:sSubPr>
                      <m:e>
                        <m:r>
                          <a:rPr lang="en-US" altLang="ja-JP" sz="2000" b="1" i="1">
                            <a:latin typeface="Cambria Math" panose="02040503050406030204" pitchFamily="18" charset="0"/>
                            <a:ea typeface="Meiryo" panose="020B0604030504040204" pitchFamily="34" charset="-128"/>
                          </a:rPr>
                          <m:t>𝒗</m:t>
                        </m:r>
                      </m:e>
                      <m:sub>
                        <m:r>
                          <a:rPr lang="en-US" altLang="ja-JP" sz="2000" i="1">
                            <a:latin typeface="Cambria Math" panose="02040503050406030204" pitchFamily="18" charset="0"/>
                            <a:ea typeface="Meiryo" panose="020B0604030504040204" pitchFamily="34" charset="-128"/>
                          </a:rPr>
                          <m:t>𝑦</m:t>
                        </m:r>
                      </m:sub>
                    </m:sSub>
                    <m:r>
                      <a:rPr lang="en-US" altLang="ja-JP" sz="2000" i="1">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の</a:t>
                </a:r>
                <a:r>
                  <a:rPr lang="ja-JP" altLang="en-US" sz="2000">
                    <a:latin typeface="Meiryo" panose="020B0604030504040204" pitchFamily="34" charset="-128"/>
                    <a:ea typeface="Meiryo" panose="020B0604030504040204" pitchFamily="34" charset="-128"/>
                  </a:rPr>
                  <a:t>要素をパラメータとみなせば</a:t>
                </a:r>
                <a:r>
                  <a:rPr lang="en-US" altLang="ja-JP" sz="2000" dirty="0">
                    <a:latin typeface="Meiryo" panose="020B0604030504040204" pitchFamily="34" charset="-128"/>
                    <a:ea typeface="Meiryo" panose="020B0604030504040204" pitchFamily="34" charset="-128"/>
                  </a:rPr>
                  <a:t>p19</a:t>
                </a:r>
                <a:r>
                  <a:rPr lang="ja-JP" altLang="en-US" sz="2000">
                    <a:latin typeface="Meiryo" panose="020B0604030504040204" pitchFamily="34" charset="-128"/>
                    <a:ea typeface="Meiryo" panose="020B0604030504040204" pitchFamily="34" charset="-128"/>
                  </a:rPr>
                  <a:t>の線形モデルと同等のモデルである</a:t>
                </a:r>
                <a:endParaRPr lang="en-US" altLang="ja-JP" sz="2000" dirty="0">
                  <a:latin typeface="Meiryo" panose="020B0604030504040204" pitchFamily="34" charset="-128"/>
                  <a:ea typeface="Meiryo" panose="020B0604030504040204" pitchFamily="34" charset="-128"/>
                </a:endParaRPr>
              </a:p>
            </p:txBody>
          </p:sp>
        </mc:Choice>
        <mc:Fallback xmlns="">
          <p:sp>
            <p:nvSpPr>
              <p:cNvPr id="19" name="正方形/長方形 18">
                <a:extLst>
                  <a:ext uri="{FF2B5EF4-FFF2-40B4-BE49-F238E27FC236}">
                    <a16:creationId xmlns:a16="http://schemas.microsoft.com/office/drawing/2014/main" id="{6A302508-4F16-98FD-4317-1C25A037C7E9}"/>
                  </a:ext>
                </a:extLst>
              </p:cNvPr>
              <p:cNvSpPr>
                <a:spLocks noRot="1" noChangeAspect="1" noMove="1" noResize="1" noEditPoints="1" noAdjustHandles="1" noChangeArrowheads="1" noChangeShapeType="1" noTextEdit="1"/>
              </p:cNvSpPr>
              <p:nvPr/>
            </p:nvSpPr>
            <p:spPr>
              <a:xfrm>
                <a:off x="838200" y="4966980"/>
                <a:ext cx="10876345" cy="821443"/>
              </a:xfrm>
              <a:prstGeom prst="rect">
                <a:avLst/>
              </a:prstGeom>
              <a:blipFill>
                <a:blip r:embed="rId5"/>
                <a:stretch>
                  <a:fillRect l="-700" b="-12121"/>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8E8B8A13-5597-5734-8056-A8D309BA9BBE}"/>
              </a:ext>
            </a:extLst>
          </p:cNvPr>
          <p:cNvSpPr/>
          <p:nvPr/>
        </p:nvSpPr>
        <p:spPr>
          <a:xfrm>
            <a:off x="838200" y="4853838"/>
            <a:ext cx="10876345" cy="1026101"/>
          </a:xfrm>
          <a:prstGeom prst="rect">
            <a:avLst/>
          </a:prstGeom>
          <a:noFill/>
          <a:ln w="44450">
            <a:solidFill>
              <a:srgbClr val="356D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Tree>
    <p:extLst>
      <p:ext uri="{BB962C8B-B14F-4D97-AF65-F5344CB8AC3E}">
        <p14:creationId xmlns:p14="http://schemas.microsoft.com/office/powerpoint/2010/main" val="131864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6B980-97C7-DCFD-942D-E8EA6C4E63FD}"/>
              </a:ext>
            </a:extLst>
          </p:cNvPr>
          <p:cNvSpPr>
            <a:spLocks noGrp="1"/>
          </p:cNvSpPr>
          <p:nvPr>
            <p:ph type="title"/>
          </p:nvPr>
        </p:nvSpPr>
        <p:spPr/>
        <p:txBody>
          <a:bodyPr/>
          <a:lstStyle/>
          <a:p>
            <a:r>
              <a:rPr kumimoji="1" lang="ja-JP" altLang="en-US"/>
              <a:t>モデルベース法：行列分解の方法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F446CD-2EB4-39EA-98EC-F10C3E44B3E2}"/>
                  </a:ext>
                </a:extLst>
              </p:cNvPr>
              <p:cNvSpPr>
                <a:spLocks noGrp="1"/>
              </p:cNvSpPr>
              <p:nvPr>
                <p:ph idx="1"/>
              </p:nvPr>
            </p:nvSpPr>
            <p:spPr>
              <a:xfrm>
                <a:off x="838200" y="1509431"/>
                <a:ext cx="10515600" cy="1355304"/>
              </a:xfrm>
            </p:spPr>
            <p:txBody>
              <a:bodyPr/>
              <a:lstStyle/>
              <a:p>
                <a:pPr marL="0" indent="0">
                  <a:buNone/>
                </a:pPr>
                <a:r>
                  <a:rPr kumimoji="1" lang="ja-JP" altLang="en-US"/>
                  <a:t>・ここで、もし</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 </m:t>
                    </m:r>
                  </m:oMath>
                </a14:m>
                <a:r>
                  <a:rPr kumimoji="1" lang="ja-JP" altLang="en-US"/>
                  <a:t>が</a:t>
                </a:r>
                <a14:m>
                  <m:oMath xmlns:m="http://schemas.openxmlformats.org/officeDocument/2006/math">
                    <m:func>
                      <m:funcPr>
                        <m:ctrlPr>
                          <a:rPr kumimoji="1" lang="en-US" altLang="ja-JP" b="0" i="1" smtClean="0">
                            <a:latin typeface="Cambria Math" panose="02040503050406030204" pitchFamily="18" charset="0"/>
                          </a:rPr>
                        </m:ctrlPr>
                      </m:funcPr>
                      <m:fName>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max</m:t>
                        </m:r>
                      </m:fName>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e>
                        </m:d>
                        <m:r>
                          <a:rPr kumimoji="1" lang="en-US" altLang="ja-JP" b="0" i="1" smtClean="0">
                            <a:latin typeface="Cambria Math" panose="02040503050406030204" pitchFamily="18" charset="0"/>
                          </a:rPr>
                          <m:t> </m:t>
                        </m:r>
                      </m:e>
                    </m:func>
                  </m:oMath>
                </a14:m>
                <a:r>
                  <a:rPr kumimoji="1" lang="ja-JP" altLang="en-US"/>
                  <a:t>なら、行列の分解は近似ではなく厳密に</a:t>
                </a:r>
                <a14:m>
                  <m:oMath xmlns:m="http://schemas.openxmlformats.org/officeDocument/2006/math">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𝑅</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𝑈</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oMath>
                </a14:m>
                <a:r>
                  <a:rPr kumimoji="1" lang="ja-JP" altLang="en-US"/>
                  <a:t>となるように分解する</a:t>
                </a:r>
                <a:r>
                  <a:rPr lang="ja-JP" altLang="en-US"/>
                  <a:t>ことができるが、これは観測データを書き写しただけにすぎない</a:t>
                </a:r>
                <a:endParaRPr lang="en-US" altLang="ja-JP" dirty="0"/>
              </a:p>
              <a:p>
                <a:pPr marL="0" indent="0">
                  <a:buNone/>
                </a:pPr>
                <a:r>
                  <a:rPr lang="ja-JP" altLang="en-US"/>
                  <a:t>・また、実際に観測できる評価値行列は欠損のある</a:t>
                </a:r>
                <a14:m>
                  <m:oMath xmlns:m="http://schemas.openxmlformats.org/officeDocument/2006/math">
                    <m:r>
                      <a:rPr lang="en-US" altLang="ja-JP" b="0" i="1" smtClean="0">
                        <a:latin typeface="Cambria Math" panose="02040503050406030204" pitchFamily="18" charset="0"/>
                      </a:rPr>
                      <m:t> </m:t>
                    </m:r>
                    <m:r>
                      <a:rPr lang="en-US" altLang="ja-JP" b="0" i="1" smtClean="0">
                        <a:latin typeface="Cambria Math" panose="02040503050406030204" pitchFamily="18" charset="0"/>
                      </a:rPr>
                      <m:t>𝑅</m:t>
                    </m:r>
                    <m:r>
                      <a:rPr lang="en-US" altLang="ja-JP" b="0" i="1" smtClean="0">
                        <a:latin typeface="Cambria Math" panose="02040503050406030204" pitchFamily="18" charset="0"/>
                      </a:rPr>
                      <m:t> </m:t>
                    </m:r>
                  </m:oMath>
                </a14:m>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1F446CD-2EB4-39EA-98EC-F10C3E44B3E2}"/>
                  </a:ext>
                </a:extLst>
              </p:cNvPr>
              <p:cNvSpPr>
                <a:spLocks noGrp="1" noRot="1" noChangeAspect="1" noMove="1" noResize="1" noEditPoints="1" noAdjustHandles="1" noChangeArrowheads="1" noChangeShapeType="1" noTextEdit="1"/>
              </p:cNvSpPr>
              <p:nvPr>
                <p:ph idx="1"/>
              </p:nvPr>
            </p:nvSpPr>
            <p:spPr>
              <a:xfrm>
                <a:off x="838200" y="1509431"/>
                <a:ext cx="10515600" cy="1355304"/>
              </a:xfrm>
              <a:blipFill>
                <a:blip r:embed="rId2"/>
                <a:stretch>
                  <a:fillRect l="-724" t="-9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C476146-D47C-9D0B-1035-E0806EB4FE4F}"/>
              </a:ext>
            </a:extLst>
          </p:cNvPr>
          <p:cNvSpPr>
            <a:spLocks noGrp="1"/>
          </p:cNvSpPr>
          <p:nvPr>
            <p:ph type="sldNum" sz="quarter" idx="12"/>
          </p:nvPr>
        </p:nvSpPr>
        <p:spPr/>
        <p:txBody>
          <a:bodyPr/>
          <a:lstStyle/>
          <a:p>
            <a:fld id="{74366A89-5611-4FD5-9264-CD1FC61B882E}" type="slidenum">
              <a:rPr kumimoji="1" lang="ja-JP" altLang="en-US" smtClean="0"/>
              <a:t>21</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1C7402C-7BC0-99D4-7B31-74EDF0EA10B3}"/>
                  </a:ext>
                </a:extLst>
              </p:cNvPr>
              <p:cNvSpPr txBox="1"/>
              <p:nvPr/>
            </p:nvSpPr>
            <p:spPr>
              <a:xfrm>
                <a:off x="838200" y="4303476"/>
                <a:ext cx="11208005" cy="761747"/>
              </a:xfrm>
              <a:prstGeom prst="rect">
                <a:avLst/>
              </a:prstGeom>
              <a:noFill/>
            </p:spPr>
            <p:txBody>
              <a:bodyPr wrap="none" rtlCol="0">
                <a:spAutoFit/>
              </a:bodyPr>
              <a:lstStyle/>
              <a:p>
                <a:pPr>
                  <a:lnSpc>
                    <a:spcPct val="110000"/>
                  </a:lnSpc>
                </a:pP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a:t>
                </a:r>
                <a:r>
                  <a:rPr kumimoji="1" lang="ja-JP" altLang="en-US" sz="2000">
                    <a:latin typeface="Meiryo" panose="020B0604030504040204" pitchFamily="34" charset="-128"/>
                    <a:ea typeface="Meiryo" panose="020B0604030504040204" pitchFamily="34" charset="-128"/>
                  </a:rPr>
                  <a:t>損失関数には残差</a:t>
                </a:r>
                <a14:m>
                  <m:oMath xmlns:m="http://schemas.openxmlformats.org/officeDocument/2006/math">
                    <m:r>
                      <a:rPr kumimoji="1" lang="ja-JP" altLang="en-US" sz="2000" b="0" i="1" smtClean="0">
                        <a:latin typeface="Cambria Math" panose="02040503050406030204" pitchFamily="18" charset="0"/>
                      </a:rPr>
                      <m:t> </m:t>
                    </m:r>
                    <m:d>
                      <m:dPr>
                        <m:ctrlPr>
                          <a:rPr kumimoji="1" lang="en-US" altLang="ja-JP" sz="2000" b="0" i="1" smtClean="0">
                            <a:latin typeface="Cambria Math" panose="02040503050406030204" pitchFamily="18" charset="0"/>
                            <a:ea typeface="Cambria Math" panose="02040503050406030204" pitchFamily="18" charset="0"/>
                          </a:rPr>
                        </m:ctrlPr>
                      </m:dPr>
                      <m:e>
                        <m:r>
                          <a:rPr kumimoji="1" lang="en-US" altLang="ja-JP" sz="2000" b="0" i="1" smtClean="0">
                            <a:latin typeface="Cambria Math" panose="02040503050406030204" pitchFamily="18" charset="0"/>
                            <a:ea typeface="Cambria Math" panose="02040503050406030204" pitchFamily="18" charset="0"/>
                          </a:rPr>
                          <m:t>𝑅</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𝑈</m:t>
                            </m:r>
                          </m:e>
                          <m:sup>
                            <m:r>
                              <a:rPr kumimoji="1" lang="en-US" altLang="ja-JP" sz="2000" b="0" i="1" smtClean="0">
                                <a:latin typeface="Cambria Math" panose="02040503050406030204" pitchFamily="18" charset="0"/>
                                <a:ea typeface="Cambria Math" panose="02040503050406030204" pitchFamily="18" charset="0"/>
                              </a:rPr>
                              <m:t>𝑇</m:t>
                            </m:r>
                          </m:sup>
                        </m:sSup>
                        <m:r>
                          <a:rPr kumimoji="1" lang="en-US" altLang="ja-JP" sz="2000" b="0" i="1" smtClean="0">
                            <a:latin typeface="Cambria Math" panose="02040503050406030204" pitchFamily="18" charset="0"/>
                            <a:ea typeface="Cambria Math" panose="02040503050406030204" pitchFamily="18" charset="0"/>
                          </a:rPr>
                          <m:t>𝑉</m:t>
                        </m:r>
                      </m:e>
                    </m:d>
                    <m:r>
                      <a:rPr kumimoji="1" lang="en-US" altLang="ja-JP" sz="2000" b="0" i="1" smtClean="0">
                        <a:latin typeface="Cambria Math" panose="02040503050406030204" pitchFamily="18" charset="0"/>
                        <a:ea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の各成分の二乗和などが用いられ、勾配降下法などを用いて</a:t>
                </a:r>
                <a:endParaRPr kumimoji="1" lang="en-US" altLang="ja-JP" sz="2000" dirty="0">
                  <a:latin typeface="Meiryo" panose="020B0604030504040204" pitchFamily="34" charset="-128"/>
                  <a:ea typeface="Meiryo" panose="020B0604030504040204" pitchFamily="34" charset="-128"/>
                </a:endParaRPr>
              </a:p>
              <a:p>
                <a:pPr>
                  <a:lnSpc>
                    <a:spcPct val="110000"/>
                  </a:lnSpc>
                </a:pPr>
                <a14:m>
                  <m:oMath xmlns:m="http://schemas.openxmlformats.org/officeDocument/2006/math">
                    <m:r>
                      <a:rPr kumimoji="1" lang="en-US" altLang="ja-JP" sz="2000" b="0" i="0"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𝑈</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𝑉</m:t>
                    </m:r>
                    <m:r>
                      <a:rPr kumimoji="1" lang="en-US" altLang="ja-JP" sz="2000" b="0" i="1" smtClean="0">
                        <a:latin typeface="Cambria Math" panose="02040503050406030204" pitchFamily="18" charset="0"/>
                        <a:ea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a:t>
                </a:r>
                <a:r>
                  <a:rPr lang="ja-JP" altLang="en-US" sz="2000">
                    <a:latin typeface="Meiryo" panose="020B0604030504040204" pitchFamily="34" charset="-128"/>
                    <a:ea typeface="Meiryo" panose="020B0604030504040204" pitchFamily="34" charset="-128"/>
                  </a:rPr>
                  <a:t>各成分の更新を行う</a:t>
                </a:r>
                <a:endParaRPr lang="en-US" altLang="ja-JP" sz="2000" dirty="0">
                  <a:latin typeface="Meiryo" panose="020B0604030504040204" pitchFamily="34" charset="-128"/>
                  <a:ea typeface="Meiryo" panose="020B0604030504040204" pitchFamily="34" charset="-128"/>
                </a:endParaRPr>
              </a:p>
            </p:txBody>
          </p:sp>
        </mc:Choice>
        <mc:Fallback xmlns="">
          <p:sp>
            <p:nvSpPr>
              <p:cNvPr id="5" name="テキスト ボックス 4">
                <a:extLst>
                  <a:ext uri="{FF2B5EF4-FFF2-40B4-BE49-F238E27FC236}">
                    <a16:creationId xmlns:a16="http://schemas.microsoft.com/office/drawing/2014/main" id="{01C7402C-7BC0-99D4-7B31-74EDF0EA10B3}"/>
                  </a:ext>
                </a:extLst>
              </p:cNvPr>
              <p:cNvSpPr txBox="1">
                <a:spLocks noRot="1" noChangeAspect="1" noMove="1" noResize="1" noEditPoints="1" noAdjustHandles="1" noChangeArrowheads="1" noChangeShapeType="1" noTextEdit="1"/>
              </p:cNvSpPr>
              <p:nvPr/>
            </p:nvSpPr>
            <p:spPr>
              <a:xfrm>
                <a:off x="838200" y="4303476"/>
                <a:ext cx="11208005" cy="761747"/>
              </a:xfrm>
              <a:prstGeom prst="rect">
                <a:avLst/>
              </a:prstGeom>
              <a:blipFill>
                <a:blip r:embed="rId3"/>
                <a:stretch>
                  <a:fillRect l="-453"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75889B52-9A33-CBD7-69B1-6AAEF933C932}"/>
                  </a:ext>
                </a:extLst>
              </p:cNvPr>
              <p:cNvSpPr/>
              <p:nvPr/>
            </p:nvSpPr>
            <p:spPr>
              <a:xfrm>
                <a:off x="838200" y="3357435"/>
                <a:ext cx="10515600" cy="707886"/>
              </a:xfrm>
              <a:prstGeom prst="rect">
                <a:avLst/>
              </a:prstGeom>
            </p:spPr>
            <p:txBody>
              <a:bodyPr wrap="square">
                <a:spAutoFit/>
              </a:bodyPr>
              <a:lstStyle/>
              <a:p>
                <a:r>
                  <a:rPr lang="ja-JP" altLang="en-US" sz="2000">
                    <a:solidFill>
                      <a:srgbClr val="F30100"/>
                    </a:solidFill>
                    <a:latin typeface="Meiryo" panose="020B0604030504040204" pitchFamily="34" charset="-128"/>
                    <a:ea typeface="Meiryo" panose="020B0604030504040204" pitchFamily="34" charset="-128"/>
                  </a:rPr>
                  <a:t>嗜好パターンを要約するため、</a:t>
                </a:r>
                <a14:m>
                  <m:oMath xmlns:m="http://schemas.openxmlformats.org/officeDocument/2006/math">
                    <m:r>
                      <a:rPr lang="en-US" altLang="ja-JP" sz="2000" i="1">
                        <a:solidFill>
                          <a:srgbClr val="F30100"/>
                        </a:solidFill>
                        <a:latin typeface="Cambria Math" panose="02040503050406030204" pitchFamily="18" charset="0"/>
                      </a:rPr>
                      <m:t> </m:t>
                    </m:r>
                    <m:r>
                      <a:rPr lang="en-US" altLang="ja-JP" sz="2000" i="1">
                        <a:solidFill>
                          <a:srgbClr val="F30100"/>
                        </a:solidFill>
                        <a:latin typeface="Cambria Math" panose="02040503050406030204" pitchFamily="18" charset="0"/>
                      </a:rPr>
                      <m:t>𝐾</m:t>
                    </m:r>
                    <m:r>
                      <a:rPr lang="en-US" altLang="ja-JP" sz="2000" i="1">
                        <a:solidFill>
                          <a:srgbClr val="F30100"/>
                        </a:solidFill>
                        <a:latin typeface="Cambria Math" panose="02040503050406030204" pitchFamily="18" charset="0"/>
                      </a:rPr>
                      <m:t>≪</m:t>
                    </m:r>
                    <m:r>
                      <a:rPr lang="en-US" altLang="ja-JP" sz="2000" i="1">
                        <a:solidFill>
                          <a:srgbClr val="F30100"/>
                        </a:solidFill>
                        <a:latin typeface="Cambria Math" panose="02040503050406030204" pitchFamily="18" charset="0"/>
                      </a:rPr>
                      <m:t>𝑚</m:t>
                    </m:r>
                    <m:r>
                      <a:rPr lang="en-US" altLang="ja-JP" sz="2000" i="1">
                        <a:solidFill>
                          <a:srgbClr val="F30100"/>
                        </a:solidFill>
                        <a:latin typeface="Cambria Math" panose="02040503050406030204" pitchFamily="18" charset="0"/>
                      </a:rPr>
                      <m:t>,</m:t>
                    </m:r>
                    <m:r>
                      <a:rPr lang="en-US" altLang="ja-JP" sz="2000" i="1">
                        <a:solidFill>
                          <a:srgbClr val="F30100"/>
                        </a:solidFill>
                        <a:latin typeface="Cambria Math" panose="02040503050406030204" pitchFamily="18" charset="0"/>
                      </a:rPr>
                      <m:t>𝑛</m:t>
                    </m:r>
                    <m:r>
                      <a:rPr lang="en-US" altLang="ja-JP" sz="2000" i="1">
                        <a:solidFill>
                          <a:srgbClr val="F30100"/>
                        </a:solidFill>
                        <a:latin typeface="Cambria Math" panose="02040503050406030204" pitchFamily="18" charset="0"/>
                      </a:rPr>
                      <m:t> </m:t>
                    </m:r>
                  </m:oMath>
                </a14:m>
                <a:r>
                  <a:rPr lang="ja-JP" altLang="en-US" sz="2000">
                    <a:solidFill>
                      <a:srgbClr val="F30100"/>
                    </a:solidFill>
                    <a:latin typeface="Meiryo" panose="020B0604030504040204" pitchFamily="34" charset="-128"/>
                    <a:ea typeface="Meiryo" panose="020B0604030504040204" pitchFamily="34" charset="-128"/>
                  </a:rPr>
                  <a:t>に固定し、</a:t>
                </a:r>
                <a14:m>
                  <m:oMath xmlns:m="http://schemas.openxmlformats.org/officeDocument/2006/math">
                    <m:sSup>
                      <m:sSupPr>
                        <m:ctrlPr>
                          <a:rPr lang="en-US" altLang="ja-JP" sz="2000" i="1">
                            <a:solidFill>
                              <a:srgbClr val="F30100"/>
                            </a:solidFill>
                            <a:latin typeface="Cambria Math" panose="02040503050406030204" pitchFamily="18" charset="0"/>
                          </a:rPr>
                        </m:ctrlPr>
                      </m:sSupPr>
                      <m:e>
                        <m:r>
                          <a:rPr lang="en-US" altLang="ja-JP" sz="2000" i="1">
                            <a:solidFill>
                              <a:srgbClr val="F30100"/>
                            </a:solidFill>
                            <a:latin typeface="Cambria Math" panose="02040503050406030204" pitchFamily="18" charset="0"/>
                          </a:rPr>
                          <m:t> </m:t>
                        </m:r>
                        <m:r>
                          <a:rPr lang="en-US" altLang="ja-JP" sz="2000" i="1">
                            <a:solidFill>
                              <a:srgbClr val="F30100"/>
                            </a:solidFill>
                            <a:latin typeface="Cambria Math" panose="02040503050406030204" pitchFamily="18" charset="0"/>
                          </a:rPr>
                          <m:t>𝑅</m:t>
                        </m:r>
                      </m:e>
                      <m:sup>
                        <m:r>
                          <a:rPr lang="en-US" altLang="ja-JP" sz="2000" i="1">
                            <a:solidFill>
                              <a:srgbClr val="F30100"/>
                            </a:solidFill>
                            <a:latin typeface="Cambria Math" panose="02040503050406030204" pitchFamily="18" charset="0"/>
                          </a:rPr>
                          <m:t>∗</m:t>
                        </m:r>
                      </m:sup>
                    </m:sSup>
                    <m:r>
                      <a:rPr lang="en-US" altLang="ja-JP" sz="2000" i="1">
                        <a:solidFill>
                          <a:srgbClr val="F30100"/>
                        </a:solidFill>
                        <a:latin typeface="Cambria Math" panose="02040503050406030204" pitchFamily="18" charset="0"/>
                      </a:rPr>
                      <m:t> </m:t>
                    </m:r>
                  </m:oMath>
                </a14:m>
                <a:r>
                  <a:rPr lang="ja-JP" altLang="en-US" sz="2000">
                    <a:solidFill>
                      <a:srgbClr val="F30100"/>
                    </a:solidFill>
                    <a:latin typeface="Meiryo" panose="020B0604030504040204" pitchFamily="34" charset="-128"/>
                    <a:ea typeface="Meiryo" panose="020B0604030504040204" pitchFamily="34" charset="-128"/>
                  </a:rPr>
                  <a:t>との損失を最小化するように行列分解を行い、モデルを獲得する</a:t>
                </a:r>
                <a:endParaRPr lang="en-US" altLang="ja-JP" sz="2000" dirty="0">
                  <a:solidFill>
                    <a:srgbClr val="F30100"/>
                  </a:solidFill>
                  <a:latin typeface="Meiryo" panose="020B0604030504040204" pitchFamily="34" charset="-128"/>
                  <a:ea typeface="Meiryo" panose="020B0604030504040204" pitchFamily="34" charset="-128"/>
                </a:endParaRPr>
              </a:p>
            </p:txBody>
          </p:sp>
        </mc:Choice>
        <mc:Fallback xmlns="">
          <p:sp>
            <p:nvSpPr>
              <p:cNvPr id="6" name="正方形/長方形 5">
                <a:extLst>
                  <a:ext uri="{FF2B5EF4-FFF2-40B4-BE49-F238E27FC236}">
                    <a16:creationId xmlns:a16="http://schemas.microsoft.com/office/drawing/2014/main" id="{75889B52-9A33-CBD7-69B1-6AAEF933C932}"/>
                  </a:ext>
                </a:extLst>
              </p:cNvPr>
              <p:cNvSpPr>
                <a:spLocks noRot="1" noChangeAspect="1" noMove="1" noResize="1" noEditPoints="1" noAdjustHandles="1" noChangeArrowheads="1" noChangeShapeType="1" noTextEdit="1"/>
              </p:cNvSpPr>
              <p:nvPr/>
            </p:nvSpPr>
            <p:spPr>
              <a:xfrm>
                <a:off x="838200" y="3357435"/>
                <a:ext cx="10515600" cy="707886"/>
              </a:xfrm>
              <a:prstGeom prst="rect">
                <a:avLst/>
              </a:prstGeom>
              <a:blipFill>
                <a:blip r:embed="rId4"/>
                <a:stretch>
                  <a:fillRect l="-724" t="-3509" b="-14035"/>
                </a:stretch>
              </a:blipFill>
            </p:spPr>
            <p:txBody>
              <a:bodyPr/>
              <a:lstStyle/>
              <a:p>
                <a:r>
                  <a:rPr lang="ja-JP" altLang="en-US">
                    <a:noFill/>
                  </a:rPr>
                  <a:t> </a:t>
                </a:r>
              </a:p>
            </p:txBody>
          </p:sp>
        </mc:Fallback>
      </mc:AlternateContent>
      <p:sp>
        <p:nvSpPr>
          <p:cNvPr id="7" name="下矢印 6">
            <a:extLst>
              <a:ext uri="{FF2B5EF4-FFF2-40B4-BE49-F238E27FC236}">
                <a16:creationId xmlns:a16="http://schemas.microsoft.com/office/drawing/2014/main" id="{73B80ABA-73E0-A587-27B8-2BA9F6B0347C}"/>
              </a:ext>
            </a:extLst>
          </p:cNvPr>
          <p:cNvSpPr/>
          <p:nvPr/>
        </p:nvSpPr>
        <p:spPr>
          <a:xfrm>
            <a:off x="5968117" y="2773486"/>
            <a:ext cx="255767" cy="47772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C9712F0-AD4C-928A-597E-D786A3F38FA7}"/>
                  </a:ext>
                </a:extLst>
              </p:cNvPr>
              <p:cNvSpPr txBox="1"/>
              <p:nvPr/>
            </p:nvSpPr>
            <p:spPr>
              <a:xfrm>
                <a:off x="838200" y="5065223"/>
                <a:ext cx="10023385" cy="769441"/>
              </a:xfrm>
              <a:prstGeom prst="rect">
                <a:avLst/>
              </a:prstGeom>
              <a:noFill/>
            </p:spPr>
            <p:txBody>
              <a:bodyPr wrap="none" rtlCol="0">
                <a:spAutoFit/>
              </a:bodyPr>
              <a:lstStyle/>
              <a:p>
                <a:pPr>
                  <a:lnSpc>
                    <a:spcPct val="110000"/>
                  </a:lnSpc>
                </a:pP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a:t>
                </a:r>
                <a:r>
                  <a:rPr kumimoji="1" lang="ja-JP" altLang="en-US" sz="2000">
                    <a:latin typeface="Meiryo" panose="020B0604030504040204" pitchFamily="34" charset="-128"/>
                    <a:ea typeface="Meiryo" panose="020B0604030504040204" pitchFamily="34" charset="-128"/>
                  </a:rPr>
                  <a:t>残差</a:t>
                </a:r>
                <a14:m>
                  <m:oMath xmlns:m="http://schemas.openxmlformats.org/officeDocument/2006/math">
                    <m:r>
                      <a:rPr kumimoji="1" lang="ja-JP" altLang="en-US" sz="2000" b="0" i="1" smtClean="0">
                        <a:latin typeface="Cambria Math" panose="02040503050406030204" pitchFamily="18" charset="0"/>
                      </a:rPr>
                      <m:t> </m:t>
                    </m:r>
                    <m:d>
                      <m:dPr>
                        <m:ctrlPr>
                          <a:rPr kumimoji="1" lang="en-US" altLang="ja-JP" sz="2000" b="0" i="1" smtClean="0">
                            <a:latin typeface="Cambria Math" panose="02040503050406030204" pitchFamily="18" charset="0"/>
                            <a:ea typeface="Cambria Math" panose="02040503050406030204" pitchFamily="18" charset="0"/>
                          </a:rPr>
                        </m:ctrlPr>
                      </m:dPr>
                      <m:e>
                        <m:r>
                          <a:rPr kumimoji="1" lang="en-US" altLang="ja-JP" sz="2000" b="0" i="1" smtClean="0">
                            <a:latin typeface="Cambria Math" panose="02040503050406030204" pitchFamily="18" charset="0"/>
                            <a:ea typeface="Cambria Math" panose="02040503050406030204" pitchFamily="18" charset="0"/>
                          </a:rPr>
                          <m:t>𝑅</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𝑈</m:t>
                            </m:r>
                          </m:e>
                          <m:sup>
                            <m:r>
                              <a:rPr kumimoji="1" lang="en-US" altLang="ja-JP" sz="2000" b="0" i="1" smtClean="0">
                                <a:latin typeface="Cambria Math" panose="02040503050406030204" pitchFamily="18" charset="0"/>
                                <a:ea typeface="Cambria Math" panose="02040503050406030204" pitchFamily="18" charset="0"/>
                              </a:rPr>
                              <m:t>𝑇</m:t>
                            </m:r>
                          </m:sup>
                        </m:sSup>
                        <m:r>
                          <a:rPr kumimoji="1" lang="en-US" altLang="ja-JP" sz="2000" b="0" i="1" smtClean="0">
                            <a:latin typeface="Cambria Math" panose="02040503050406030204" pitchFamily="18" charset="0"/>
                            <a:ea typeface="Cambria Math" panose="02040503050406030204" pitchFamily="18" charset="0"/>
                          </a:rPr>
                          <m:t>𝑉</m:t>
                        </m:r>
                      </m:e>
                    </m:d>
                    <m:r>
                      <a:rPr kumimoji="1" lang="en-US" altLang="ja-JP" sz="2000" b="0" i="1" smtClean="0">
                        <a:latin typeface="Cambria Math" panose="02040503050406030204" pitchFamily="18" charset="0"/>
                        <a:ea typeface="Cambria Math" panose="02040503050406030204" pitchFamily="18" charset="0"/>
                      </a:rPr>
                      <m:t> </m:t>
                    </m:r>
                  </m:oMath>
                </a14:m>
                <a:r>
                  <a:rPr kumimoji="1" lang="ja-JP" altLang="en-US" sz="2000">
                    <a:latin typeface="Meiryo" panose="020B0604030504040204" pitchFamily="34" charset="-128"/>
                    <a:ea typeface="Meiryo" panose="020B0604030504040204" pitchFamily="34" charset="-128"/>
                  </a:rPr>
                  <a:t>の各成分が正規分布に従うとしてモデル化し、観測された評価値の</a:t>
                </a:r>
                <a:endParaRPr kumimoji="1"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生成確率が高くなるように</a:t>
                </a:r>
                <a14:m>
                  <m:oMath xmlns:m="http://schemas.openxmlformats.org/officeDocument/2006/math">
                    <m:r>
                      <a:rPr lang="en-US" altLang="ja-JP" sz="2000" b="0" i="1"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𝑈</m:t>
                    </m:r>
                    <m:r>
                      <a:rPr lang="en-US" altLang="ja-JP" sz="2000" b="0" i="1"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𝑉</m:t>
                    </m:r>
                    <m:r>
                      <a:rPr lang="en-US" altLang="ja-JP" sz="2000" b="0" i="1" smtClean="0">
                        <a:latin typeface="Cambria Math" panose="02040503050406030204" pitchFamily="18" charset="0"/>
                        <a:ea typeface="Meiryo" panose="020B0604030504040204" pitchFamily="34" charset="-128"/>
                      </a:rPr>
                      <m:t> </m:t>
                    </m:r>
                  </m:oMath>
                </a14:m>
                <a:r>
                  <a:rPr lang="ja-JP" altLang="en-US" sz="2000" dirty="0">
                    <a:latin typeface="Meiryo" panose="020B0604030504040204" pitchFamily="34" charset="-128"/>
                    <a:ea typeface="Meiryo" panose="020B0604030504040204" pitchFamily="34" charset="-128"/>
                  </a:rPr>
                  <a:t>を</a:t>
                </a:r>
                <a:r>
                  <a:rPr lang="ja-JP" altLang="en-US" sz="2000">
                    <a:latin typeface="Meiryo" panose="020B0604030504040204" pitchFamily="34" charset="-128"/>
                    <a:ea typeface="Meiryo" panose="020B0604030504040204" pitchFamily="34" charset="-128"/>
                  </a:rPr>
                  <a:t>計算する手法</a:t>
                </a:r>
                <a:r>
                  <a:rPr lang="en-US" altLang="ja-JP" sz="2000" dirty="0">
                    <a:latin typeface="Meiryo" panose="020B0604030504040204" pitchFamily="34" charset="-128"/>
                    <a:ea typeface="Meiryo" panose="020B0604030504040204" pitchFamily="34" charset="-128"/>
                  </a:rPr>
                  <a:t>[4]</a:t>
                </a:r>
                <a:r>
                  <a:rPr lang="ja-JP" altLang="en-US" sz="2000">
                    <a:latin typeface="Meiryo" panose="020B0604030504040204" pitchFamily="34" charset="-128"/>
                    <a:ea typeface="Meiryo" panose="020B0604030504040204" pitchFamily="34" charset="-128"/>
                  </a:rPr>
                  <a:t>もある</a:t>
                </a:r>
                <a:endParaRPr lang="en-US" altLang="ja-JP" sz="2000" dirty="0">
                  <a:latin typeface="Meiryo" panose="020B0604030504040204" pitchFamily="34" charset="-128"/>
                  <a:ea typeface="Meiryo" panose="020B0604030504040204" pitchFamily="34" charset="-128"/>
                </a:endParaRPr>
              </a:p>
            </p:txBody>
          </p:sp>
        </mc:Choice>
        <mc:Fallback xmlns="">
          <p:sp>
            <p:nvSpPr>
              <p:cNvPr id="8" name="テキスト ボックス 7">
                <a:extLst>
                  <a:ext uri="{FF2B5EF4-FFF2-40B4-BE49-F238E27FC236}">
                    <a16:creationId xmlns:a16="http://schemas.microsoft.com/office/drawing/2014/main" id="{5C9712F0-AD4C-928A-597E-D786A3F38FA7}"/>
                  </a:ext>
                </a:extLst>
              </p:cNvPr>
              <p:cNvSpPr txBox="1">
                <a:spLocks noRot="1" noChangeAspect="1" noMove="1" noResize="1" noEditPoints="1" noAdjustHandles="1" noChangeArrowheads="1" noChangeShapeType="1" noTextEdit="1"/>
              </p:cNvSpPr>
              <p:nvPr/>
            </p:nvSpPr>
            <p:spPr>
              <a:xfrm>
                <a:off x="838200" y="5065223"/>
                <a:ext cx="10023385" cy="769441"/>
              </a:xfrm>
              <a:prstGeom prst="rect">
                <a:avLst/>
              </a:prstGeom>
              <a:blipFill>
                <a:blip r:embed="rId5"/>
                <a:stretch>
                  <a:fillRect l="-759"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48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7304B-7316-5024-DE43-425E776A634D}"/>
              </a:ext>
            </a:extLst>
          </p:cNvPr>
          <p:cNvSpPr>
            <a:spLocks noGrp="1"/>
          </p:cNvSpPr>
          <p:nvPr>
            <p:ph type="title"/>
          </p:nvPr>
        </p:nvSpPr>
        <p:spPr/>
        <p:txBody>
          <a:bodyPr/>
          <a:lstStyle/>
          <a:p>
            <a:r>
              <a:rPr kumimoji="1" lang="en-US" altLang="ja-JP" dirty="0"/>
              <a:t>Appendix</a:t>
            </a:r>
            <a:r>
              <a:rPr kumimoji="1" lang="ja-JP" altLang="en-US"/>
              <a:t>：コサイン類似度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015543-9E6E-3F2A-501E-3BC10D9943FE}"/>
                  </a:ext>
                </a:extLst>
              </p:cNvPr>
              <p:cNvSpPr>
                <a:spLocks noGrp="1"/>
              </p:cNvSpPr>
              <p:nvPr>
                <p:ph idx="1"/>
              </p:nvPr>
            </p:nvSpPr>
            <p:spPr>
              <a:xfrm>
                <a:off x="838200" y="1509430"/>
                <a:ext cx="10515600" cy="921254"/>
              </a:xfrm>
            </p:spPr>
            <p:txBody>
              <a:bodyPr/>
              <a:lstStyle/>
              <a:p>
                <a:pPr marL="0" indent="0">
                  <a:buNone/>
                </a:pPr>
                <a:r>
                  <a:rPr kumimoji="1" lang="ja-JP" altLang="en-US"/>
                  <a:t>・ベクトル</a:t>
                </a:r>
                <a14:m>
                  <m:oMath xmlns:m="http://schemas.openxmlformats.org/officeDocument/2006/math">
                    <m:r>
                      <a:rPr kumimoji="1" lang="en-US" altLang="ja-JP" b="0" i="1" smtClean="0">
                        <a:latin typeface="Cambria Math" panose="02040503050406030204" pitchFamily="18" charset="0"/>
                      </a:rPr>
                      <m:t> </m:t>
                    </m:r>
                    <m:r>
                      <a:rPr kumimoji="1" lang="en-US" altLang="ja-JP" b="1" i="1" smtClean="0">
                        <a:latin typeface="Cambria Math" panose="02040503050406030204" pitchFamily="18" charset="0"/>
                      </a:rPr>
                      <m:t>𝒂</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𝒃</m:t>
                    </m:r>
                    <m:r>
                      <a:rPr kumimoji="1" lang="en-US" altLang="ja-JP" b="1" i="1" smtClean="0">
                        <a:latin typeface="Cambria Math" panose="02040503050406030204" pitchFamily="18" charset="0"/>
                      </a:rPr>
                      <m:t> </m:t>
                    </m:r>
                  </m:oMath>
                </a14:m>
                <a:r>
                  <a:rPr kumimoji="1" lang="ja-JP" altLang="en-US">
                    <a:latin typeface="Meiryo" panose="020B0604030504040204" pitchFamily="34" charset="-128"/>
                    <a:ea typeface="Meiryo" panose="020B0604030504040204" pitchFamily="34" charset="-128"/>
                  </a:rPr>
                  <a:t>のコサイン類似度は以下の式で計算できる</a:t>
                </a:r>
                <a:endParaRPr kumimoji="1" lang="ja-JP" altLang="en-US" b="1"/>
              </a:p>
            </p:txBody>
          </p:sp>
        </mc:Choice>
        <mc:Fallback xmlns="">
          <p:sp>
            <p:nvSpPr>
              <p:cNvPr id="3" name="コンテンツ プレースホルダー 2">
                <a:extLst>
                  <a:ext uri="{FF2B5EF4-FFF2-40B4-BE49-F238E27FC236}">
                    <a16:creationId xmlns:a16="http://schemas.microsoft.com/office/drawing/2014/main" id="{A2015543-9E6E-3F2A-501E-3BC10D9943FE}"/>
                  </a:ext>
                </a:extLst>
              </p:cNvPr>
              <p:cNvSpPr>
                <a:spLocks noGrp="1" noRot="1" noChangeAspect="1" noMove="1" noResize="1" noEditPoints="1" noAdjustHandles="1" noChangeArrowheads="1" noChangeShapeType="1" noTextEdit="1"/>
              </p:cNvSpPr>
              <p:nvPr>
                <p:ph idx="1"/>
              </p:nvPr>
            </p:nvSpPr>
            <p:spPr>
              <a:xfrm>
                <a:off x="838200" y="1509430"/>
                <a:ext cx="10515600" cy="921254"/>
              </a:xfrm>
              <a:blipFill>
                <a:blip r:embed="rId2"/>
                <a:stretch>
                  <a:fillRect l="-724" t="-137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E1A0A9F-FC9C-692E-DDA7-B5E71F20216D}"/>
              </a:ext>
            </a:extLst>
          </p:cNvPr>
          <p:cNvSpPr>
            <a:spLocks noGrp="1"/>
          </p:cNvSpPr>
          <p:nvPr>
            <p:ph type="sldNum" sz="quarter" idx="12"/>
          </p:nvPr>
        </p:nvSpPr>
        <p:spPr/>
        <p:txBody>
          <a:bodyPr/>
          <a:lstStyle/>
          <a:p>
            <a:fld id="{74366A89-5611-4FD5-9264-CD1FC61B882E}" type="slidenum">
              <a:rPr kumimoji="1" lang="ja-JP" altLang="en-US" smtClean="0"/>
              <a:t>22</a:t>
            </a:fld>
            <a:r>
              <a:rPr kumimoji="1" lang="en-US" altLang="ja-JP" dirty="0"/>
              <a:t>/23</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4547F54-EF65-D8E1-648E-80CA3BF98768}"/>
                  </a:ext>
                </a:extLst>
              </p:cNvPr>
              <p:cNvSpPr txBox="1"/>
              <p:nvPr/>
            </p:nvSpPr>
            <p:spPr>
              <a:xfrm>
                <a:off x="4615562" y="2106592"/>
                <a:ext cx="2960875" cy="826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d>
                            <m:dPr>
                              <m:ctrlPr>
                                <a:rPr kumimoji="1" lang="en-US" altLang="ja-JP" sz="2400" b="0" i="1" smtClean="0">
                                  <a:latin typeface="Cambria Math" panose="02040503050406030204" pitchFamily="18" charset="0"/>
                                </a:rPr>
                              </m:ctrlPr>
                            </m:dPr>
                            <m:e>
                              <m:r>
                                <a:rPr kumimoji="1" lang="en-US" altLang="ja-JP" sz="2400" b="1" i="1" smtClean="0">
                                  <a:latin typeface="Cambria Math" panose="02040503050406030204" pitchFamily="18" charset="0"/>
                                </a:rPr>
                                <m:t>𝒂</m:t>
                              </m:r>
                              <m:r>
                                <a:rPr kumimoji="1" lang="en-US" altLang="ja-JP" sz="2400" b="0" i="1" smtClean="0">
                                  <a:latin typeface="Cambria Math" panose="02040503050406030204" pitchFamily="18" charset="0"/>
                                </a:rPr>
                                <m:t>, </m:t>
                              </m:r>
                              <m:r>
                                <a:rPr kumimoji="1" lang="en-US" altLang="ja-JP" sz="2400" b="1" i="1" smtClean="0">
                                  <a:latin typeface="Cambria Math" panose="02040503050406030204" pitchFamily="18" charset="0"/>
                                </a:rPr>
                                <m:t>𝒃</m:t>
                              </m:r>
                            </m:e>
                          </m:d>
                        </m:e>
                      </m:fun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1" i="1" smtClean="0">
                              <a:latin typeface="Cambria Math" panose="02040503050406030204" pitchFamily="18" charset="0"/>
                            </a:rPr>
                            <m:t>𝒂</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𝒃</m:t>
                          </m:r>
                        </m:num>
                        <m:den>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lang="en-US" altLang="ja-JP" sz="2400" b="1" i="1">
                                      <a:latin typeface="Cambria Math" panose="02040503050406030204" pitchFamily="18" charset="0"/>
                                    </a:rPr>
                                    <m:t>𝒂</m:t>
                                  </m:r>
                                </m:e>
                              </m:d>
                            </m:e>
                          </m:d>
                          <m:r>
                            <a:rPr kumimoji="1" lang="en-US" altLang="ja-JP" sz="2400" b="0" i="1" smtClean="0">
                              <a:latin typeface="Cambria Math" panose="02040503050406030204" pitchFamily="18" charset="0"/>
                            </a:rPr>
                            <m:t> </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1" i="1" smtClean="0">
                                      <a:latin typeface="Cambria Math" panose="02040503050406030204" pitchFamily="18" charset="0"/>
                                    </a:rPr>
                                    <m:t>𝒃</m:t>
                                  </m:r>
                                </m:e>
                              </m:d>
                            </m:e>
                          </m:d>
                          <m:r>
                            <a:rPr kumimoji="1" lang="en-US" altLang="ja-JP" sz="2400" b="0" i="1" smtClean="0">
                              <a:latin typeface="Cambria Math" panose="02040503050406030204" pitchFamily="18" charset="0"/>
                            </a:rPr>
                            <m:t> </m:t>
                          </m:r>
                        </m:den>
                      </m:f>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24547F54-EF65-D8E1-648E-80CA3BF98768}"/>
                  </a:ext>
                </a:extLst>
              </p:cNvPr>
              <p:cNvSpPr txBox="1">
                <a:spLocks noRot="1" noChangeAspect="1" noMove="1" noResize="1" noEditPoints="1" noAdjustHandles="1" noChangeArrowheads="1" noChangeShapeType="1" noTextEdit="1"/>
              </p:cNvSpPr>
              <p:nvPr/>
            </p:nvSpPr>
            <p:spPr>
              <a:xfrm>
                <a:off x="4615562" y="2106592"/>
                <a:ext cx="2960875" cy="826124"/>
              </a:xfrm>
              <a:prstGeom prst="rect">
                <a:avLst/>
              </a:prstGeom>
              <a:blipFill>
                <a:blip r:embed="rId3"/>
                <a:stretch>
                  <a:fillRect l="-427" t="-3077" r="-3419" b="-15385"/>
                </a:stretch>
              </a:blipFill>
            </p:spPr>
            <p:txBody>
              <a:bodyPr/>
              <a:lstStyle/>
              <a:p>
                <a:r>
                  <a:rPr lang="ja-JP" altLang="en-US">
                    <a:noFill/>
                  </a:rPr>
                  <a:t> </a:t>
                </a:r>
              </a:p>
            </p:txBody>
          </p:sp>
        </mc:Fallback>
      </mc:AlternateContent>
      <p:sp>
        <p:nvSpPr>
          <p:cNvPr id="6" name="コンテンツ プレースホルダー 2">
            <a:extLst>
              <a:ext uri="{FF2B5EF4-FFF2-40B4-BE49-F238E27FC236}">
                <a16:creationId xmlns:a16="http://schemas.microsoft.com/office/drawing/2014/main" id="{3D3D5624-5D02-60A7-18E5-F9B817B617FB}"/>
              </a:ext>
            </a:extLst>
          </p:cNvPr>
          <p:cNvSpPr txBox="1">
            <a:spLocks/>
          </p:cNvSpPr>
          <p:nvPr/>
        </p:nvSpPr>
        <p:spPr>
          <a:xfrm>
            <a:off x="838200" y="3294799"/>
            <a:ext cx="10515600" cy="92125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t>・</a:t>
            </a:r>
            <a:r>
              <a:rPr lang="en-US" altLang="ja-JP" dirty="0"/>
              <a:t>2</a:t>
            </a:r>
            <a:r>
              <a:rPr lang="ja-JP" altLang="en-US"/>
              <a:t>本のベクトルが似ている時、コサイン類似度は</a:t>
            </a:r>
            <a:r>
              <a:rPr lang="en-US" altLang="ja-JP" dirty="0"/>
              <a:t>1</a:t>
            </a:r>
            <a:r>
              <a:rPr lang="ja-JP" altLang="en-US"/>
              <a:t>に近い値を取り、逆に似ていないときは</a:t>
            </a:r>
            <a:r>
              <a:rPr lang="en-US" altLang="ja-JP" dirty="0"/>
              <a:t>-1</a:t>
            </a:r>
            <a:r>
              <a:rPr lang="ja-JP" altLang="en-US"/>
              <a:t>に近い値を取る</a:t>
            </a:r>
          </a:p>
        </p:txBody>
      </p:sp>
      <p:pic>
        <p:nvPicPr>
          <p:cNvPr id="8" name="図 7" descr="ダイアグラム&#10;&#10;自動的に生成された説明">
            <a:extLst>
              <a:ext uri="{FF2B5EF4-FFF2-40B4-BE49-F238E27FC236}">
                <a16:creationId xmlns:a16="http://schemas.microsoft.com/office/drawing/2014/main" id="{B13B0505-2A52-06F1-C307-36A9184F46E5}"/>
              </a:ext>
            </a:extLst>
          </p:cNvPr>
          <p:cNvPicPr>
            <a:picLocks noChangeAspect="1"/>
          </p:cNvPicPr>
          <p:nvPr/>
        </p:nvPicPr>
        <p:blipFill rotWithShape="1">
          <a:blip r:embed="rId4">
            <a:extLst>
              <a:ext uri="{28A0092B-C50C-407E-A947-70E740481C1C}">
                <a14:useLocalDpi xmlns:a14="http://schemas.microsoft.com/office/drawing/2010/main" val="0"/>
              </a:ext>
            </a:extLst>
          </a:blip>
          <a:srcRect b="50516"/>
          <a:stretch/>
        </p:blipFill>
        <p:spPr>
          <a:xfrm>
            <a:off x="571982" y="4216053"/>
            <a:ext cx="5669023" cy="2090811"/>
          </a:xfrm>
          <a:prstGeom prst="rect">
            <a:avLst/>
          </a:prstGeom>
        </p:spPr>
      </p:pic>
      <p:pic>
        <p:nvPicPr>
          <p:cNvPr id="9" name="図 8" descr="ダイアグラム&#10;&#10;自動的に生成された説明">
            <a:extLst>
              <a:ext uri="{FF2B5EF4-FFF2-40B4-BE49-F238E27FC236}">
                <a16:creationId xmlns:a16="http://schemas.microsoft.com/office/drawing/2014/main" id="{2CE44BE0-098A-E902-FC27-944950B9EE06}"/>
              </a:ext>
            </a:extLst>
          </p:cNvPr>
          <p:cNvPicPr>
            <a:picLocks noChangeAspect="1"/>
          </p:cNvPicPr>
          <p:nvPr/>
        </p:nvPicPr>
        <p:blipFill rotWithShape="1">
          <a:blip r:embed="rId4">
            <a:extLst>
              <a:ext uri="{28A0092B-C50C-407E-A947-70E740481C1C}">
                <a14:useLocalDpi xmlns:a14="http://schemas.microsoft.com/office/drawing/2010/main" val="0"/>
              </a:ext>
            </a:extLst>
          </a:blip>
          <a:srcRect t="50041"/>
          <a:stretch/>
        </p:blipFill>
        <p:spPr>
          <a:xfrm>
            <a:off x="6102593" y="4196024"/>
            <a:ext cx="5669024" cy="2110840"/>
          </a:xfrm>
          <a:prstGeom prst="rect">
            <a:avLst/>
          </a:prstGeom>
        </p:spPr>
      </p:pic>
    </p:spTree>
    <p:extLst>
      <p:ext uri="{BB962C8B-B14F-4D97-AF65-F5344CB8AC3E}">
        <p14:creationId xmlns:p14="http://schemas.microsoft.com/office/powerpoint/2010/main" val="176123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565C4-7BF1-1872-C3D3-69B2C5A6FD4F}"/>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F51C89B1-82FD-F818-C18C-BE087BB11EB5}"/>
              </a:ext>
            </a:extLst>
          </p:cNvPr>
          <p:cNvSpPr>
            <a:spLocks noGrp="1"/>
          </p:cNvSpPr>
          <p:nvPr>
            <p:ph idx="1"/>
          </p:nvPr>
        </p:nvSpPr>
        <p:spPr/>
        <p:txBody>
          <a:bodyPr>
            <a:normAutofit/>
          </a:bodyPr>
          <a:lstStyle/>
          <a:p>
            <a:pPr marL="0" indent="0">
              <a:buNone/>
            </a:pPr>
            <a:r>
              <a:rPr lang="en" altLang="ja-JP" sz="1800" dirty="0"/>
              <a:t>[1]</a:t>
            </a:r>
            <a:r>
              <a:rPr lang="ja-JP" altLang="en-US" sz="1800"/>
              <a:t>：</a:t>
            </a:r>
            <a:r>
              <a:rPr lang="en" altLang="ja-JP" sz="1800" dirty="0"/>
              <a:t>J.A.KonstanandJ.Riedl.Recommendersystems:Collaboratingincommerce and communities. In Proc. of the SIGCHI Conf. on Human Factors in Computing </a:t>
            </a:r>
            <a:r>
              <a:rPr lang="en" altLang="ja-JP" sz="1800" dirty="0" err="1"/>
              <a:t>Systems,Tutorial</a:t>
            </a:r>
            <a:r>
              <a:rPr lang="en" altLang="ja-JP" sz="1800" dirty="0"/>
              <a:t>, 2003.</a:t>
            </a:r>
          </a:p>
          <a:p>
            <a:pPr marL="0" indent="0">
              <a:buNone/>
            </a:pPr>
            <a:r>
              <a:rPr kumimoji="1" lang="en" altLang="ja-JP" sz="1800" dirty="0"/>
              <a:t>[2]</a:t>
            </a:r>
            <a:r>
              <a:rPr kumimoji="1" lang="ja-JP" altLang="en-US" sz="1800"/>
              <a:t>：</a:t>
            </a:r>
            <a:r>
              <a:rPr lang="en" altLang="ja-JP" sz="1800" dirty="0"/>
              <a:t> P. Resnick, N. </a:t>
            </a:r>
            <a:r>
              <a:rPr lang="en" altLang="ja-JP" sz="1800" dirty="0" err="1"/>
              <a:t>Iacovou</a:t>
            </a:r>
            <a:r>
              <a:rPr lang="en" altLang="ja-JP" sz="1800" dirty="0"/>
              <a:t>, M. </a:t>
            </a:r>
            <a:r>
              <a:rPr lang="en" altLang="ja-JP" sz="1800" dirty="0" err="1"/>
              <a:t>Suchak</a:t>
            </a:r>
            <a:r>
              <a:rPr lang="en" altLang="ja-JP" sz="1800" dirty="0"/>
              <a:t>, P. Bergstrom, and J. </a:t>
            </a:r>
            <a:r>
              <a:rPr lang="en" altLang="ja-JP" sz="1800" dirty="0" err="1"/>
              <a:t>Riedl</a:t>
            </a:r>
            <a:r>
              <a:rPr lang="en" altLang="ja-JP" sz="1800" dirty="0"/>
              <a:t>. </a:t>
            </a:r>
            <a:r>
              <a:rPr lang="en" altLang="ja-JP" sz="1800" dirty="0" err="1"/>
              <a:t>GroupLens</a:t>
            </a:r>
            <a:r>
              <a:rPr lang="en" altLang="ja-JP" sz="1800" dirty="0"/>
              <a:t>: An open architecture for collaborative filtering of Netnews. In Proc. of the Conf. on Computer</a:t>
            </a:r>
            <a:r>
              <a:rPr lang="ja-JP" altLang="en-US" sz="1800"/>
              <a:t> </a:t>
            </a:r>
            <a:r>
              <a:rPr lang="en" altLang="ja-JP" sz="1800" dirty="0"/>
              <a:t>Supported Cooperative Work, pp. 175–186, 1994</a:t>
            </a:r>
          </a:p>
          <a:p>
            <a:pPr marL="0" indent="0">
              <a:buNone/>
            </a:pPr>
            <a:r>
              <a:rPr lang="en" altLang="ja-JP" sz="1800" dirty="0"/>
              <a:t>[3] J. S. Breese, D. Heckerman, and C. </a:t>
            </a:r>
            <a:r>
              <a:rPr lang="en" altLang="ja-JP" sz="1800" dirty="0" err="1"/>
              <a:t>Kadie</a:t>
            </a:r>
            <a:r>
              <a:rPr lang="en" altLang="ja-JP" sz="1800" dirty="0"/>
              <a:t>. Empirical analysis of predictive algorithms for collaborative filtering. In Uncertainty in Artificial Intelligence 14, pp. 43–52, 1998.</a:t>
            </a:r>
          </a:p>
          <a:p>
            <a:pPr marL="0" indent="0">
              <a:buNone/>
            </a:pPr>
            <a:r>
              <a:rPr lang="en" altLang="ja-JP" sz="1800" dirty="0"/>
              <a:t>[4] J.Canny.Collaborativefilteringwithprivacyviafactoranalysis.InProc.ofthe 25th Annual ACM SIGIR Conf. on Research and Development in Information Retrieval, pp. 238–245, 2002.</a:t>
            </a:r>
            <a:endParaRPr kumimoji="1" lang="ja-JP" altLang="en-US" sz="1800"/>
          </a:p>
        </p:txBody>
      </p:sp>
      <p:sp>
        <p:nvSpPr>
          <p:cNvPr id="4" name="スライド番号プレースホルダー 3">
            <a:extLst>
              <a:ext uri="{FF2B5EF4-FFF2-40B4-BE49-F238E27FC236}">
                <a16:creationId xmlns:a16="http://schemas.microsoft.com/office/drawing/2014/main" id="{9EF96681-5602-2B34-D7B0-A402AB5D0DD0}"/>
              </a:ext>
            </a:extLst>
          </p:cNvPr>
          <p:cNvSpPr>
            <a:spLocks noGrp="1"/>
          </p:cNvSpPr>
          <p:nvPr>
            <p:ph type="sldNum" sz="quarter" idx="12"/>
          </p:nvPr>
        </p:nvSpPr>
        <p:spPr/>
        <p:txBody>
          <a:bodyPr/>
          <a:lstStyle/>
          <a:p>
            <a:fld id="{74366A89-5611-4FD5-9264-CD1FC61B882E}" type="slidenum">
              <a:rPr kumimoji="1" lang="ja-JP" altLang="en-US" smtClean="0"/>
              <a:t>23</a:t>
            </a:fld>
            <a:r>
              <a:rPr kumimoji="1" lang="en-US" altLang="ja-JP" dirty="0"/>
              <a:t>/23</a:t>
            </a:r>
            <a:endParaRPr kumimoji="1" lang="ja-JP" altLang="en-US"/>
          </a:p>
        </p:txBody>
      </p:sp>
    </p:spTree>
    <p:extLst>
      <p:ext uri="{BB962C8B-B14F-4D97-AF65-F5344CB8AC3E}">
        <p14:creationId xmlns:p14="http://schemas.microsoft.com/office/powerpoint/2010/main" val="118736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A590B-72F0-4A83-ADBB-8C63BC2BD3AD}"/>
              </a:ext>
            </a:extLst>
          </p:cNvPr>
          <p:cNvSpPr>
            <a:spLocks noGrp="1"/>
          </p:cNvSpPr>
          <p:nvPr>
            <p:ph type="title"/>
          </p:nvPr>
        </p:nvSpPr>
        <p:spPr/>
        <p:txBody>
          <a:bodyPr/>
          <a:lstStyle/>
          <a:p>
            <a:r>
              <a:rPr lang="ja-JP" altLang="en-US" dirty="0"/>
              <a:t>推薦システムとは何か</a:t>
            </a:r>
            <a:endParaRPr kumimoji="1" lang="ja-JP" altLang="en-US" dirty="0"/>
          </a:p>
        </p:txBody>
      </p:sp>
      <p:sp>
        <p:nvSpPr>
          <p:cNvPr id="3" name="コンテンツ プレースホルダー 2">
            <a:extLst>
              <a:ext uri="{FF2B5EF4-FFF2-40B4-BE49-F238E27FC236}">
                <a16:creationId xmlns:a16="http://schemas.microsoft.com/office/drawing/2014/main" id="{48A9818A-60DC-49C1-842E-19E222DFB359}"/>
              </a:ext>
            </a:extLst>
          </p:cNvPr>
          <p:cNvSpPr>
            <a:spLocks noGrp="1"/>
          </p:cNvSpPr>
          <p:nvPr>
            <p:ph idx="1"/>
          </p:nvPr>
        </p:nvSpPr>
        <p:spPr>
          <a:xfrm>
            <a:off x="838200" y="1509430"/>
            <a:ext cx="10515600" cy="4460049"/>
          </a:xfrm>
        </p:spPr>
        <p:txBody>
          <a:bodyPr>
            <a:noAutofit/>
          </a:bodyPr>
          <a:lstStyle/>
          <a:p>
            <a:pPr marL="0" indent="0">
              <a:lnSpc>
                <a:spcPct val="100000"/>
              </a:lnSpc>
              <a:buNone/>
            </a:pPr>
            <a:r>
              <a:rPr kumimoji="1" lang="en-US" altLang="ja-JP" i="1" dirty="0" err="1"/>
              <a:t>Konstan</a:t>
            </a:r>
            <a:r>
              <a:rPr kumimoji="1" lang="en-US" altLang="ja-JP" dirty="0"/>
              <a:t>[1]</a:t>
            </a:r>
            <a:r>
              <a:rPr kumimoji="1" lang="ja-JP" altLang="en-US" dirty="0"/>
              <a:t>による定義</a:t>
            </a:r>
            <a:r>
              <a:rPr lang="en-US" altLang="ja-JP" dirty="0"/>
              <a:t>:</a:t>
            </a:r>
          </a:p>
          <a:p>
            <a:pPr marL="0" indent="0">
              <a:lnSpc>
                <a:spcPct val="100000"/>
              </a:lnSpc>
              <a:buNone/>
            </a:pPr>
            <a:r>
              <a:rPr lang="en-US" altLang="ja-JP" i="1" u="sng" dirty="0"/>
              <a:t>Recommenders: Tools to help identify worthwhile stuff</a:t>
            </a:r>
          </a:p>
          <a:p>
            <a:pPr marL="0" indent="0">
              <a:lnSpc>
                <a:spcPct val="110000"/>
              </a:lnSpc>
              <a:buNone/>
            </a:pPr>
            <a:r>
              <a:rPr lang="ja-JP" altLang="en-US" i="1" dirty="0"/>
              <a:t>・利用者にとって有用と思われる対象、情報などを選び、利用者の目的に合わせた形で推薦するシステム</a:t>
            </a:r>
            <a:endParaRPr lang="en-US" altLang="ja-JP" i="1" dirty="0"/>
          </a:p>
          <a:p>
            <a:pPr marL="0" indent="0">
              <a:lnSpc>
                <a:spcPct val="100000"/>
              </a:lnSpc>
              <a:buNone/>
            </a:pPr>
            <a:endParaRPr lang="en-US" altLang="ja-JP" i="1" dirty="0"/>
          </a:p>
          <a:p>
            <a:pPr marL="0" indent="0">
              <a:lnSpc>
                <a:spcPct val="100000"/>
              </a:lnSpc>
              <a:buNone/>
            </a:pPr>
            <a:endParaRPr lang="en-US" altLang="ja-JP" i="1" dirty="0"/>
          </a:p>
          <a:p>
            <a:pPr marL="457200" indent="-457200">
              <a:lnSpc>
                <a:spcPct val="100000"/>
              </a:lnSpc>
              <a:buAutoNum type="arabicPeriod"/>
            </a:pPr>
            <a:r>
              <a:rPr lang="ja-JP" altLang="en-US" dirty="0"/>
              <a:t>大量の情報が発信されるようになった</a:t>
            </a:r>
            <a:endParaRPr lang="en-US" altLang="ja-JP" dirty="0"/>
          </a:p>
          <a:p>
            <a:pPr marL="457200" indent="-457200">
              <a:lnSpc>
                <a:spcPct val="100000"/>
              </a:lnSpc>
              <a:buAutoNum type="arabicPeriod"/>
            </a:pPr>
            <a:r>
              <a:rPr lang="ja-JP" altLang="en-US" dirty="0"/>
              <a:t>大量の情報の蓄積・流通が可能になったことで、誰もが大量の情報を獲得できるようになった</a:t>
            </a:r>
            <a:endParaRPr lang="en-US" altLang="ja-JP" dirty="0"/>
          </a:p>
          <a:p>
            <a:pPr marL="457200" indent="-457200">
              <a:lnSpc>
                <a:spcPct val="100000"/>
              </a:lnSpc>
              <a:buAutoNum type="arabicPeriod"/>
            </a:pPr>
            <a:endParaRPr lang="en-US" altLang="ja-JP" dirty="0"/>
          </a:p>
          <a:p>
            <a:pPr marL="0" indent="0">
              <a:lnSpc>
                <a:spcPct val="100000"/>
              </a:lnSpc>
              <a:buNone/>
            </a:pPr>
            <a:r>
              <a:rPr lang="ja-JP" altLang="en-US" dirty="0"/>
              <a:t>→情報が多すぎて欲しい情報を特定できない「</a:t>
            </a:r>
            <a:r>
              <a:rPr lang="ja-JP" altLang="en-US" dirty="0">
                <a:solidFill>
                  <a:srgbClr val="F30100"/>
                </a:solidFill>
              </a:rPr>
              <a:t>情報過多</a:t>
            </a:r>
            <a:r>
              <a:rPr lang="ja-JP" altLang="en-US" dirty="0"/>
              <a:t>」が起きるようになった</a:t>
            </a:r>
            <a:endParaRPr lang="en-US" altLang="ja-JP" dirty="0"/>
          </a:p>
        </p:txBody>
      </p:sp>
      <p:sp>
        <p:nvSpPr>
          <p:cNvPr id="4" name="スライド番号プレースホルダー 3">
            <a:extLst>
              <a:ext uri="{FF2B5EF4-FFF2-40B4-BE49-F238E27FC236}">
                <a16:creationId xmlns:a16="http://schemas.microsoft.com/office/drawing/2014/main" id="{EB533D9C-59EE-4F93-8E38-44D79AC43D08}"/>
              </a:ext>
            </a:extLst>
          </p:cNvPr>
          <p:cNvSpPr>
            <a:spLocks noGrp="1"/>
          </p:cNvSpPr>
          <p:nvPr>
            <p:ph type="sldNum" sz="quarter" idx="12"/>
          </p:nvPr>
        </p:nvSpPr>
        <p:spPr/>
        <p:txBody>
          <a:bodyPr/>
          <a:lstStyle/>
          <a:p>
            <a:fld id="{74366A89-5611-4FD5-9264-CD1FC61B882E}" type="slidenum">
              <a:rPr kumimoji="1" lang="ja-JP" altLang="en-US" smtClean="0"/>
              <a:t>3</a:t>
            </a:fld>
            <a:r>
              <a:rPr kumimoji="1" lang="en-US" altLang="ja-JP" dirty="0"/>
              <a:t>/23</a:t>
            </a:r>
            <a:endParaRPr kumimoji="1" lang="ja-JP" altLang="en-US"/>
          </a:p>
        </p:txBody>
      </p:sp>
      <p:sp>
        <p:nvSpPr>
          <p:cNvPr id="5" name="テキスト ボックス 4">
            <a:extLst>
              <a:ext uri="{FF2B5EF4-FFF2-40B4-BE49-F238E27FC236}">
                <a16:creationId xmlns:a16="http://schemas.microsoft.com/office/drawing/2014/main" id="{55A15982-278A-4D25-942C-4C60D019B30B}"/>
              </a:ext>
            </a:extLst>
          </p:cNvPr>
          <p:cNvSpPr txBox="1"/>
          <p:nvPr/>
        </p:nvSpPr>
        <p:spPr>
          <a:xfrm>
            <a:off x="838200" y="3429000"/>
            <a:ext cx="5724644"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なぜ推薦システムが必要になったのか？</a:t>
            </a:r>
          </a:p>
        </p:txBody>
      </p:sp>
    </p:spTree>
    <p:extLst>
      <p:ext uri="{BB962C8B-B14F-4D97-AF65-F5344CB8AC3E}">
        <p14:creationId xmlns:p14="http://schemas.microsoft.com/office/powerpoint/2010/main" val="160218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6F62B-227E-4021-9475-9056D4FE80F2}"/>
              </a:ext>
            </a:extLst>
          </p:cNvPr>
          <p:cNvSpPr>
            <a:spLocks noGrp="1"/>
          </p:cNvSpPr>
          <p:nvPr>
            <p:ph type="title"/>
          </p:nvPr>
        </p:nvSpPr>
        <p:spPr/>
        <p:txBody>
          <a:bodyPr/>
          <a:lstStyle/>
          <a:p>
            <a:r>
              <a:rPr kumimoji="1" lang="ja-JP" altLang="en-US"/>
              <a:t>推薦システムの種類</a:t>
            </a:r>
          </a:p>
        </p:txBody>
      </p:sp>
      <p:sp>
        <p:nvSpPr>
          <p:cNvPr id="3" name="コンテンツ プレースホルダー 2">
            <a:extLst>
              <a:ext uri="{FF2B5EF4-FFF2-40B4-BE49-F238E27FC236}">
                <a16:creationId xmlns:a16="http://schemas.microsoft.com/office/drawing/2014/main" id="{FA926B4D-B326-4850-82D7-2C056D04FFCC}"/>
              </a:ext>
            </a:extLst>
          </p:cNvPr>
          <p:cNvSpPr>
            <a:spLocks noGrp="1"/>
          </p:cNvSpPr>
          <p:nvPr>
            <p:ph idx="1"/>
          </p:nvPr>
        </p:nvSpPr>
        <p:spPr>
          <a:xfrm>
            <a:off x="838200" y="1509430"/>
            <a:ext cx="10515600" cy="554148"/>
          </a:xfrm>
        </p:spPr>
        <p:txBody>
          <a:bodyPr/>
          <a:lstStyle/>
          <a:p>
            <a:pPr marL="0" indent="0">
              <a:buNone/>
            </a:pPr>
            <a:r>
              <a:rPr kumimoji="1" lang="ja-JP" altLang="en-US"/>
              <a:t>個人化の度合いによって、以下の</a:t>
            </a:r>
            <a:r>
              <a:rPr kumimoji="1" lang="en-US" altLang="ja-JP" dirty="0"/>
              <a:t>3</a:t>
            </a:r>
            <a:r>
              <a:rPr kumimoji="1" lang="ja-JP" altLang="en-US"/>
              <a:t>段階に分けられる。</a:t>
            </a:r>
            <a:endParaRPr kumimoji="1" lang="en-US" altLang="ja-JP" dirty="0"/>
          </a:p>
        </p:txBody>
      </p:sp>
      <p:sp>
        <p:nvSpPr>
          <p:cNvPr id="4" name="スライド番号プレースホルダー 3">
            <a:extLst>
              <a:ext uri="{FF2B5EF4-FFF2-40B4-BE49-F238E27FC236}">
                <a16:creationId xmlns:a16="http://schemas.microsoft.com/office/drawing/2014/main" id="{C63945E8-D8DF-4025-B619-44F75554761B}"/>
              </a:ext>
            </a:extLst>
          </p:cNvPr>
          <p:cNvSpPr>
            <a:spLocks noGrp="1"/>
          </p:cNvSpPr>
          <p:nvPr>
            <p:ph type="sldNum" sz="quarter" idx="12"/>
          </p:nvPr>
        </p:nvSpPr>
        <p:spPr/>
        <p:txBody>
          <a:bodyPr/>
          <a:lstStyle/>
          <a:p>
            <a:fld id="{74366A89-5611-4FD5-9264-CD1FC61B882E}" type="slidenum">
              <a:rPr kumimoji="1" lang="ja-JP" altLang="en-US" smtClean="0"/>
              <a:t>4</a:t>
            </a:fld>
            <a:r>
              <a:rPr kumimoji="1" lang="en-US" altLang="ja-JP" dirty="0"/>
              <a:t>/23</a:t>
            </a:r>
            <a:endParaRPr kumimoji="1" lang="ja-JP" altLang="en-US"/>
          </a:p>
        </p:txBody>
      </p:sp>
      <p:sp>
        <p:nvSpPr>
          <p:cNvPr id="5" name="テキスト ボックス 4">
            <a:extLst>
              <a:ext uri="{FF2B5EF4-FFF2-40B4-BE49-F238E27FC236}">
                <a16:creationId xmlns:a16="http://schemas.microsoft.com/office/drawing/2014/main" id="{E0022FFA-772D-DAD1-DE5D-84B60792AB4E}"/>
              </a:ext>
            </a:extLst>
          </p:cNvPr>
          <p:cNvSpPr txBox="1"/>
          <p:nvPr/>
        </p:nvSpPr>
        <p:spPr>
          <a:xfrm>
            <a:off x="838201" y="2395665"/>
            <a:ext cx="9998675" cy="3754874"/>
          </a:xfrm>
          <a:prstGeom prst="rect">
            <a:avLst/>
          </a:prstGeom>
          <a:noFill/>
        </p:spPr>
        <p:txBody>
          <a:bodyPr wrap="square" rtlCol="0">
            <a:spAutoFit/>
          </a:bodyPr>
          <a:lstStyle/>
          <a:p>
            <a:pPr marL="342900" indent="-342900">
              <a:lnSpc>
                <a:spcPct val="110000"/>
              </a:lnSpc>
              <a:buAutoNum type="arabicPeriod"/>
            </a:pPr>
            <a:r>
              <a:rPr kumimoji="1" lang="ja-JP" altLang="en-US" sz="2000">
                <a:latin typeface="Meiryo" panose="020B0604030504040204" pitchFamily="34" charset="-128"/>
                <a:ea typeface="Meiryo" panose="020B0604030504040204" pitchFamily="34" charset="-128"/>
              </a:rPr>
              <a:t>非個人化（</a:t>
            </a:r>
            <a:r>
              <a:rPr kumimoji="1" lang="en-US" altLang="ja-JP" sz="2000" dirty="0">
                <a:latin typeface="Meiryo" panose="020B0604030504040204" pitchFamily="34" charset="-128"/>
                <a:ea typeface="Meiryo" panose="020B0604030504040204" pitchFamily="34" charset="-128"/>
              </a:rPr>
              <a:t>no personalization</a:t>
            </a:r>
            <a:r>
              <a:rPr kumimoji="1" lang="ja-JP" altLang="en-US" sz="2000">
                <a:latin typeface="Meiryo" panose="020B0604030504040204" pitchFamily="34" charset="-128"/>
                <a:ea typeface="Meiryo" panose="020B0604030504040204" pitchFamily="34" charset="-128"/>
              </a:rPr>
              <a:t>）</a:t>
            </a:r>
            <a:br>
              <a:rPr lang="en-US" altLang="ja-JP" sz="2000" dirty="0">
                <a:latin typeface="Meiryo" panose="020B0604030504040204" pitchFamily="34" charset="-128"/>
                <a:ea typeface="Meiryo" panose="020B0604030504040204" pitchFamily="34" charset="-128"/>
              </a:rPr>
            </a:br>
            <a:r>
              <a:rPr lang="ja-JP" altLang="en-US" sz="2000">
                <a:latin typeface="Meiryo" panose="020B0604030504040204" pitchFamily="34" charset="-128"/>
                <a:ea typeface="Meiryo" panose="020B0604030504040204" pitchFamily="34" charset="-128"/>
              </a:rPr>
              <a:t>全ての利用者に対して、全く同じ推薦をする</a:t>
            </a:r>
            <a:endParaRPr lang="en-US" altLang="ja-JP" sz="2000" dirty="0">
              <a:latin typeface="Meiryo" panose="020B0604030504040204" pitchFamily="34" charset="-128"/>
              <a:ea typeface="Meiryo" panose="020B0604030504040204" pitchFamily="34" charset="-128"/>
            </a:endParaRPr>
          </a:p>
          <a:p>
            <a:pPr marL="342900" indent="-342900">
              <a:lnSpc>
                <a:spcPct val="110000"/>
              </a:lnSpc>
              <a:buAutoNum type="arabicPeriod"/>
            </a:pPr>
            <a:endParaRPr lang="en-US" altLang="ja-JP" sz="2000" dirty="0">
              <a:latin typeface="Meiryo" panose="020B0604030504040204" pitchFamily="34" charset="-128"/>
              <a:ea typeface="Meiryo" panose="020B0604030504040204" pitchFamily="34" charset="-128"/>
            </a:endParaRPr>
          </a:p>
          <a:p>
            <a:pPr marL="342900" indent="-342900">
              <a:lnSpc>
                <a:spcPct val="110000"/>
              </a:lnSpc>
              <a:buAutoNum type="arabicPeriod"/>
            </a:pPr>
            <a:r>
              <a:rPr lang="ja-JP" altLang="en-US" sz="2000">
                <a:latin typeface="Meiryo" panose="020B0604030504040204" pitchFamily="34" charset="-128"/>
                <a:ea typeface="Meiryo" panose="020B0604030504040204" pitchFamily="34" charset="-128"/>
              </a:rPr>
              <a:t>一時的個人化（</a:t>
            </a:r>
            <a:r>
              <a:rPr lang="en-US" altLang="ja-JP" sz="2000" dirty="0">
                <a:latin typeface="Meiryo" panose="020B0604030504040204" pitchFamily="34" charset="-128"/>
                <a:ea typeface="Meiryo" panose="020B0604030504040204" pitchFamily="34" charset="-128"/>
              </a:rPr>
              <a:t>ephemeral personalization</a:t>
            </a:r>
            <a:r>
              <a:rPr lang="ja-JP" altLang="en-US" sz="2000">
                <a:latin typeface="Meiryo" panose="020B0604030504040204" pitchFamily="34" charset="-128"/>
                <a:ea typeface="Meiryo" panose="020B0604030504040204" pitchFamily="34" charset="-128"/>
              </a:rPr>
              <a:t>）</a:t>
            </a:r>
            <a:br>
              <a:rPr lang="en-US" altLang="ja-JP" sz="2000" dirty="0">
                <a:latin typeface="Meiryo" panose="020B0604030504040204" pitchFamily="34" charset="-128"/>
                <a:ea typeface="Meiryo" panose="020B0604030504040204" pitchFamily="34" charset="-128"/>
              </a:rPr>
            </a:br>
            <a:r>
              <a:rPr lang="ja-JP" altLang="en-US" sz="2000">
                <a:latin typeface="Meiryo" panose="020B0604030504040204" pitchFamily="34" charset="-128"/>
                <a:ea typeface="Meiryo" panose="020B0604030504040204" pitchFamily="34" charset="-128"/>
              </a:rPr>
              <a:t>システムを利用する一つのセッションで同じ入力や振る舞いをした利用者には同じ推薦をする</a:t>
            </a:r>
            <a:endParaRPr lang="en-US" altLang="ja-JP" sz="2000" dirty="0">
              <a:latin typeface="Meiryo" panose="020B0604030504040204" pitchFamily="34" charset="-128"/>
              <a:ea typeface="Meiryo" panose="020B0604030504040204" pitchFamily="34" charset="-128"/>
            </a:endParaRPr>
          </a:p>
          <a:p>
            <a:pPr marL="342900" indent="-342900">
              <a:lnSpc>
                <a:spcPct val="110000"/>
              </a:lnSpc>
              <a:buAutoNum type="arabicPeriod"/>
            </a:pPr>
            <a:endParaRPr lang="en-US" altLang="ja-JP" sz="2000" dirty="0">
              <a:latin typeface="Meiryo" panose="020B0604030504040204" pitchFamily="34" charset="-128"/>
              <a:ea typeface="Meiryo" panose="020B0604030504040204" pitchFamily="34" charset="-128"/>
            </a:endParaRPr>
          </a:p>
          <a:p>
            <a:pPr marL="342900" indent="-342900">
              <a:lnSpc>
                <a:spcPct val="110000"/>
              </a:lnSpc>
              <a:buAutoNum type="arabicPeriod"/>
            </a:pPr>
            <a:r>
              <a:rPr lang="ja-JP" altLang="en-US" sz="2000">
                <a:latin typeface="Meiryo" panose="020B0604030504040204" pitchFamily="34" charset="-128"/>
                <a:ea typeface="Meiryo" panose="020B0604030504040204" pitchFamily="34" charset="-128"/>
              </a:rPr>
              <a:t>永続的個人化（</a:t>
            </a:r>
            <a:r>
              <a:rPr lang="en-US" altLang="ja-JP" sz="2000" dirty="0">
                <a:latin typeface="Meiryo" panose="020B0604030504040204" pitchFamily="34" charset="-128"/>
                <a:ea typeface="Meiryo" panose="020B0604030504040204" pitchFamily="34" charset="-128"/>
              </a:rPr>
              <a:t>persistent personalization</a:t>
            </a:r>
            <a:r>
              <a:rPr lang="ja-JP" altLang="en-US" sz="2000">
                <a:latin typeface="Meiryo" panose="020B0604030504040204" pitchFamily="34" charset="-128"/>
                <a:ea typeface="Meiryo" panose="020B0604030504040204" pitchFamily="34" charset="-128"/>
              </a:rPr>
              <a:t>）</a:t>
            </a:r>
            <a:br>
              <a:rPr lang="en-US" altLang="ja-JP" sz="2000" dirty="0">
                <a:latin typeface="Meiryo" panose="020B0604030504040204" pitchFamily="34" charset="-128"/>
                <a:ea typeface="Meiryo" panose="020B0604030504040204" pitchFamily="34" charset="-128"/>
              </a:rPr>
            </a:br>
            <a:r>
              <a:rPr lang="ja-JP" altLang="en-US" sz="2000">
                <a:latin typeface="Meiryo" panose="020B0604030504040204" pitchFamily="34" charset="-128"/>
                <a:ea typeface="Meiryo" panose="020B0604030504040204" pitchFamily="34" charset="-128"/>
              </a:rPr>
              <a:t>同じ入力や行動をしている利用者でも、個人情報や過去の利用履歴に応じて異なる推薦をする</a:t>
            </a:r>
            <a:endParaRPr lang="en-US" altLang="ja-JP" sz="2000" dirty="0">
              <a:latin typeface="Meiryo" panose="020B0604030504040204" pitchFamily="34" charset="-128"/>
              <a:ea typeface="Meiryo" panose="020B0604030504040204" pitchFamily="34" charset="-128"/>
            </a:endParaRPr>
          </a:p>
          <a:p>
            <a:pPr marL="342900" indent="-342900">
              <a:buAutoNum type="arabicPeriod"/>
            </a:pPr>
            <a:endParaRPr kumimoji="1" lang="ja-JP" altLang="en-US"/>
          </a:p>
        </p:txBody>
      </p:sp>
    </p:spTree>
    <p:extLst>
      <p:ext uri="{BB962C8B-B14F-4D97-AF65-F5344CB8AC3E}">
        <p14:creationId xmlns:p14="http://schemas.microsoft.com/office/powerpoint/2010/main" val="1908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B2C76-0681-E860-25A5-7CDD44C5FC23}"/>
              </a:ext>
            </a:extLst>
          </p:cNvPr>
          <p:cNvSpPr>
            <a:spLocks noGrp="1"/>
          </p:cNvSpPr>
          <p:nvPr>
            <p:ph type="title"/>
          </p:nvPr>
        </p:nvSpPr>
        <p:spPr/>
        <p:txBody>
          <a:bodyPr/>
          <a:lstStyle/>
          <a:p>
            <a:r>
              <a:rPr kumimoji="1" lang="ja-JP" altLang="en-US"/>
              <a:t>推薦システムの種類：具体例</a:t>
            </a:r>
          </a:p>
        </p:txBody>
      </p:sp>
      <p:pic>
        <p:nvPicPr>
          <p:cNvPr id="6" name="コンテンツ プレースホルダー 5" descr="図形&#10;&#10;中程度の精度で自動的に生成された説明">
            <a:extLst>
              <a:ext uri="{FF2B5EF4-FFF2-40B4-BE49-F238E27FC236}">
                <a16:creationId xmlns:a16="http://schemas.microsoft.com/office/drawing/2014/main" id="{023C8D59-6AB2-5F76-2A74-77DD36CE4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344" y="1451184"/>
            <a:ext cx="3622548" cy="2206267"/>
          </a:xfrm>
        </p:spPr>
      </p:pic>
      <p:sp>
        <p:nvSpPr>
          <p:cNvPr id="4" name="スライド番号プレースホルダー 3">
            <a:extLst>
              <a:ext uri="{FF2B5EF4-FFF2-40B4-BE49-F238E27FC236}">
                <a16:creationId xmlns:a16="http://schemas.microsoft.com/office/drawing/2014/main" id="{1D59D71D-301A-3B2C-D7CD-EA3816421D66}"/>
              </a:ext>
            </a:extLst>
          </p:cNvPr>
          <p:cNvSpPr>
            <a:spLocks noGrp="1"/>
          </p:cNvSpPr>
          <p:nvPr>
            <p:ph type="sldNum" sz="quarter" idx="12"/>
          </p:nvPr>
        </p:nvSpPr>
        <p:spPr/>
        <p:txBody>
          <a:bodyPr/>
          <a:lstStyle/>
          <a:p>
            <a:fld id="{74366A89-5611-4FD5-9264-CD1FC61B882E}" type="slidenum">
              <a:rPr kumimoji="1" lang="ja-JP" altLang="en-US" smtClean="0"/>
              <a:t>5</a:t>
            </a:fld>
            <a:r>
              <a:rPr kumimoji="1" lang="en-US" altLang="ja-JP" dirty="0"/>
              <a:t>/23</a:t>
            </a:r>
            <a:endParaRPr kumimoji="1" lang="ja-JP" altLang="en-US"/>
          </a:p>
        </p:txBody>
      </p:sp>
      <p:pic>
        <p:nvPicPr>
          <p:cNvPr id="8" name="図 7" descr="テキスト&#10;&#10;中程度の精度で自動的に生成された説明">
            <a:extLst>
              <a:ext uri="{FF2B5EF4-FFF2-40B4-BE49-F238E27FC236}">
                <a16:creationId xmlns:a16="http://schemas.microsoft.com/office/drawing/2014/main" id="{F46CC528-4491-864C-0646-506E95249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527" y="1451183"/>
            <a:ext cx="3622548" cy="2206268"/>
          </a:xfrm>
          <a:prstGeom prst="rect">
            <a:avLst/>
          </a:prstGeom>
        </p:spPr>
      </p:pic>
      <p:pic>
        <p:nvPicPr>
          <p:cNvPr id="10" name="図 9" descr="ダイアグラム が含まれている画像&#10;&#10;自動的に生成された説明">
            <a:extLst>
              <a:ext uri="{FF2B5EF4-FFF2-40B4-BE49-F238E27FC236}">
                <a16:creationId xmlns:a16="http://schemas.microsoft.com/office/drawing/2014/main" id="{6C8ED323-74B6-5ACE-C1F2-3BBAA4C29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725" y="4215449"/>
            <a:ext cx="3622550" cy="2206268"/>
          </a:xfrm>
          <a:prstGeom prst="rect">
            <a:avLst/>
          </a:prstGeom>
        </p:spPr>
      </p:pic>
      <p:sp>
        <p:nvSpPr>
          <p:cNvPr id="11" name="テキスト ボックス 10">
            <a:extLst>
              <a:ext uri="{FF2B5EF4-FFF2-40B4-BE49-F238E27FC236}">
                <a16:creationId xmlns:a16="http://schemas.microsoft.com/office/drawing/2014/main" id="{236E731F-5A6D-F12E-CD50-439B6440E038}"/>
              </a:ext>
            </a:extLst>
          </p:cNvPr>
          <p:cNvSpPr txBox="1"/>
          <p:nvPr/>
        </p:nvSpPr>
        <p:spPr>
          <a:xfrm>
            <a:off x="1552197" y="3746110"/>
            <a:ext cx="3853940" cy="400110"/>
          </a:xfrm>
          <a:prstGeom prst="rect">
            <a:avLst/>
          </a:prstGeom>
          <a:noFill/>
        </p:spPr>
        <p:txBody>
          <a:bodyPr wrap="none" rtlCol="0">
            <a:spAutoFit/>
          </a:bodyPr>
          <a:lstStyle/>
          <a:p>
            <a:r>
              <a:rPr kumimoji="1" lang="en-US" altLang="ja-JP" sz="2000" dirty="0">
                <a:latin typeface="Meiryo" panose="020B0604030504040204" pitchFamily="34" charset="-128"/>
                <a:ea typeface="Meiryo" panose="020B0604030504040204" pitchFamily="34" charset="-128"/>
              </a:rPr>
              <a:t>1. </a:t>
            </a:r>
            <a:r>
              <a:rPr kumimoji="1" lang="ja-JP" altLang="en-US" sz="2000">
                <a:latin typeface="Meiryo" panose="020B0604030504040204" pitchFamily="34" charset="-128"/>
                <a:ea typeface="Meiryo" panose="020B0604030504040204" pitchFamily="34" charset="-128"/>
              </a:rPr>
              <a:t>非個人化（売上ランキング）</a:t>
            </a:r>
          </a:p>
        </p:txBody>
      </p:sp>
      <p:sp>
        <p:nvSpPr>
          <p:cNvPr id="12" name="テキスト ボックス 11">
            <a:extLst>
              <a:ext uri="{FF2B5EF4-FFF2-40B4-BE49-F238E27FC236}">
                <a16:creationId xmlns:a16="http://schemas.microsoft.com/office/drawing/2014/main" id="{2D197C55-DE18-35C7-1309-319A4260A250}"/>
              </a:ext>
            </a:extLst>
          </p:cNvPr>
          <p:cNvSpPr txBox="1"/>
          <p:nvPr/>
        </p:nvSpPr>
        <p:spPr>
          <a:xfrm>
            <a:off x="6227805" y="3746110"/>
            <a:ext cx="5649303" cy="400110"/>
          </a:xfrm>
          <a:prstGeom prst="rect">
            <a:avLst/>
          </a:prstGeom>
          <a:noFill/>
        </p:spPr>
        <p:txBody>
          <a:bodyPr wrap="none" rtlCol="0">
            <a:spAutoFit/>
          </a:bodyPr>
          <a:lstStyle/>
          <a:p>
            <a:r>
              <a:rPr lang="en-US" altLang="ja-JP" sz="2000" dirty="0">
                <a:latin typeface="Meiryo" panose="020B0604030504040204" pitchFamily="34" charset="-128"/>
                <a:ea typeface="Meiryo" panose="020B0604030504040204" pitchFamily="34" charset="-128"/>
              </a:rPr>
              <a:t>2</a:t>
            </a:r>
            <a:r>
              <a:rPr kumimoji="1"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一時的</a:t>
            </a:r>
            <a:r>
              <a:rPr kumimoji="1" lang="ja-JP" altLang="en-US" sz="2000">
                <a:latin typeface="Meiryo" panose="020B0604030504040204" pitchFamily="34" charset="-128"/>
                <a:ea typeface="Meiryo" panose="020B0604030504040204" pitchFamily="34" charset="-128"/>
              </a:rPr>
              <a:t>個人化（一緒に購入されている商品）</a:t>
            </a:r>
          </a:p>
        </p:txBody>
      </p:sp>
      <p:sp>
        <p:nvSpPr>
          <p:cNvPr id="13" name="テキスト ボックス 12">
            <a:extLst>
              <a:ext uri="{FF2B5EF4-FFF2-40B4-BE49-F238E27FC236}">
                <a16:creationId xmlns:a16="http://schemas.microsoft.com/office/drawing/2014/main" id="{20D391B6-E28C-4212-B216-A9E563473A9B}"/>
              </a:ext>
            </a:extLst>
          </p:cNvPr>
          <p:cNvSpPr txBox="1"/>
          <p:nvPr/>
        </p:nvSpPr>
        <p:spPr>
          <a:xfrm>
            <a:off x="3967153" y="6469855"/>
            <a:ext cx="4879862" cy="400110"/>
          </a:xfrm>
          <a:prstGeom prst="rect">
            <a:avLst/>
          </a:prstGeom>
          <a:noFill/>
        </p:spPr>
        <p:txBody>
          <a:bodyPr wrap="none" rtlCol="0">
            <a:spAutoFit/>
          </a:bodyPr>
          <a:lstStyle/>
          <a:p>
            <a:r>
              <a:rPr lang="en-US" altLang="ja-JP" sz="2000" dirty="0">
                <a:latin typeface="Meiryo" panose="020B0604030504040204" pitchFamily="34" charset="-128"/>
                <a:ea typeface="Meiryo" panose="020B0604030504040204" pitchFamily="34" charset="-128"/>
              </a:rPr>
              <a:t>3</a:t>
            </a:r>
            <a:r>
              <a:rPr kumimoji="1"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永続的</a:t>
            </a:r>
            <a:r>
              <a:rPr kumimoji="1" lang="ja-JP" altLang="en-US" sz="2000">
                <a:latin typeface="Meiryo" panose="020B0604030504040204" pitchFamily="34" charset="-128"/>
                <a:ea typeface="Meiryo" panose="020B0604030504040204" pitchFamily="34" charset="-128"/>
              </a:rPr>
              <a:t>個人化（あなたへのおすすめ）</a:t>
            </a:r>
          </a:p>
        </p:txBody>
      </p:sp>
    </p:spTree>
    <p:extLst>
      <p:ext uri="{BB962C8B-B14F-4D97-AF65-F5344CB8AC3E}">
        <p14:creationId xmlns:p14="http://schemas.microsoft.com/office/powerpoint/2010/main" val="353401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5B795-797D-5953-F47B-2876DF3F4141}"/>
              </a:ext>
            </a:extLst>
          </p:cNvPr>
          <p:cNvSpPr>
            <a:spLocks noGrp="1"/>
          </p:cNvSpPr>
          <p:nvPr>
            <p:ph type="title"/>
          </p:nvPr>
        </p:nvSpPr>
        <p:spPr/>
        <p:txBody>
          <a:bodyPr/>
          <a:lstStyle/>
          <a:p>
            <a:r>
              <a:rPr kumimoji="1" lang="ja-JP" altLang="en-US"/>
              <a:t>嗜好の予測：内容ベースフィルタリング</a:t>
            </a:r>
          </a:p>
        </p:txBody>
      </p:sp>
      <p:sp>
        <p:nvSpPr>
          <p:cNvPr id="3" name="コンテンツ プレースホルダー 2">
            <a:extLst>
              <a:ext uri="{FF2B5EF4-FFF2-40B4-BE49-F238E27FC236}">
                <a16:creationId xmlns:a16="http://schemas.microsoft.com/office/drawing/2014/main" id="{9ADB04C7-C825-C7F4-04B5-478A3DEA7884}"/>
              </a:ext>
            </a:extLst>
          </p:cNvPr>
          <p:cNvSpPr>
            <a:spLocks noGrp="1"/>
          </p:cNvSpPr>
          <p:nvPr>
            <p:ph idx="1"/>
          </p:nvPr>
        </p:nvSpPr>
        <p:spPr>
          <a:xfrm>
            <a:off x="838200" y="1509430"/>
            <a:ext cx="10515600" cy="1233770"/>
          </a:xfrm>
        </p:spPr>
        <p:txBody>
          <a:bodyPr/>
          <a:lstStyle/>
          <a:p>
            <a:pPr marL="0" indent="0">
              <a:buNone/>
            </a:pPr>
            <a:r>
              <a:rPr kumimoji="1" lang="ja-JP" altLang="en-US"/>
              <a:t>推薦システムを作るには、その人が好みそうなアイテムを探す「</a:t>
            </a:r>
            <a:r>
              <a:rPr kumimoji="1" lang="ja-JP" altLang="en-US">
                <a:solidFill>
                  <a:srgbClr val="F30100"/>
                </a:solidFill>
              </a:rPr>
              <a:t>嗜好の予測</a:t>
            </a:r>
            <a:r>
              <a:rPr kumimoji="1" lang="ja-JP" altLang="en-US"/>
              <a:t>」が必要</a:t>
            </a:r>
            <a:endParaRPr kumimoji="1" lang="en-US" altLang="ja-JP" dirty="0"/>
          </a:p>
          <a:p>
            <a:pPr marL="0" indent="0">
              <a:buNone/>
            </a:pPr>
            <a:r>
              <a:rPr kumimoji="1" lang="ja-JP" altLang="en-US"/>
              <a:t>嗜好の予測の実現方法は、大きく</a:t>
            </a:r>
            <a:r>
              <a:rPr kumimoji="1" lang="en-US" altLang="ja-JP" dirty="0"/>
              <a:t>2</a:t>
            </a:r>
            <a:r>
              <a:rPr kumimoji="1" lang="ja-JP" altLang="en-US"/>
              <a:t>つに分類される</a:t>
            </a:r>
          </a:p>
        </p:txBody>
      </p:sp>
      <p:sp>
        <p:nvSpPr>
          <p:cNvPr id="4" name="スライド番号プレースホルダー 3">
            <a:extLst>
              <a:ext uri="{FF2B5EF4-FFF2-40B4-BE49-F238E27FC236}">
                <a16:creationId xmlns:a16="http://schemas.microsoft.com/office/drawing/2014/main" id="{72CC53A9-D1C3-2CDD-C3E7-50CEA0F818A0}"/>
              </a:ext>
            </a:extLst>
          </p:cNvPr>
          <p:cNvSpPr>
            <a:spLocks noGrp="1"/>
          </p:cNvSpPr>
          <p:nvPr>
            <p:ph type="sldNum" sz="quarter" idx="12"/>
          </p:nvPr>
        </p:nvSpPr>
        <p:spPr/>
        <p:txBody>
          <a:bodyPr/>
          <a:lstStyle/>
          <a:p>
            <a:fld id="{74366A89-5611-4FD5-9264-CD1FC61B882E}" type="slidenum">
              <a:rPr kumimoji="1" lang="ja-JP" altLang="en-US" smtClean="0"/>
              <a:t>6</a:t>
            </a:fld>
            <a:r>
              <a:rPr kumimoji="1" lang="en-US" altLang="ja-JP" dirty="0"/>
              <a:t>/23</a:t>
            </a:r>
            <a:endParaRPr kumimoji="1" lang="ja-JP" altLang="en-US"/>
          </a:p>
        </p:txBody>
      </p:sp>
      <p:sp>
        <p:nvSpPr>
          <p:cNvPr id="5" name="テキスト ボックス 4">
            <a:extLst>
              <a:ext uri="{FF2B5EF4-FFF2-40B4-BE49-F238E27FC236}">
                <a16:creationId xmlns:a16="http://schemas.microsoft.com/office/drawing/2014/main" id="{64747A33-BBED-8748-28D0-7F511F6AEF7A}"/>
              </a:ext>
            </a:extLst>
          </p:cNvPr>
          <p:cNvSpPr txBox="1"/>
          <p:nvPr/>
        </p:nvSpPr>
        <p:spPr>
          <a:xfrm>
            <a:off x="838200" y="2967335"/>
            <a:ext cx="7772399" cy="461665"/>
          </a:xfrm>
          <a:prstGeom prst="rect">
            <a:avLst/>
          </a:prstGeom>
          <a:noFill/>
        </p:spPr>
        <p:txBody>
          <a:bodyPr wrap="square" rtlCol="0">
            <a:spAutoFit/>
          </a:bodyPr>
          <a:lstStyle/>
          <a:p>
            <a:r>
              <a:rPr kumimoji="1" lang="en-US" altLang="ja-JP" sz="2400" dirty="0">
                <a:latin typeface="Meiryo" panose="020B0604030504040204" pitchFamily="34" charset="-128"/>
                <a:ea typeface="Meiryo" panose="020B0604030504040204" pitchFamily="34" charset="-128"/>
              </a:rPr>
              <a:t>1. </a:t>
            </a:r>
            <a:r>
              <a:rPr kumimoji="1" lang="ja-JP" altLang="en-US" sz="2400">
                <a:solidFill>
                  <a:srgbClr val="F30100"/>
                </a:solidFill>
                <a:latin typeface="Meiryo" panose="020B0604030504040204" pitchFamily="34" charset="-128"/>
                <a:ea typeface="Meiryo" panose="020B0604030504040204" pitchFamily="34" charset="-128"/>
              </a:rPr>
              <a:t>内容ベースフィルタリング</a:t>
            </a:r>
            <a:endParaRPr lang="en-US" altLang="ja-JP" sz="2400" dirty="0">
              <a:solidFill>
                <a:srgbClr val="F30100"/>
              </a:solidFill>
              <a:latin typeface="Meiryo" panose="020B0604030504040204" pitchFamily="34" charset="-128"/>
              <a:ea typeface="Meiryo" panose="020B0604030504040204" pitchFamily="34" charset="-128"/>
            </a:endParaRPr>
          </a:p>
        </p:txBody>
      </p:sp>
      <p:pic>
        <p:nvPicPr>
          <p:cNvPr id="7" name="図 6" descr="ダイアグラム&#10;&#10;自動的に生成された説明">
            <a:extLst>
              <a:ext uri="{FF2B5EF4-FFF2-40B4-BE49-F238E27FC236}">
                <a16:creationId xmlns:a16="http://schemas.microsoft.com/office/drawing/2014/main" id="{F10F4A60-A957-2F89-A2D3-8F1F61BC1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404" y="2125104"/>
            <a:ext cx="3318685" cy="4290166"/>
          </a:xfrm>
          <a:prstGeom prst="rect">
            <a:avLst/>
          </a:prstGeom>
        </p:spPr>
      </p:pic>
      <p:sp>
        <p:nvSpPr>
          <p:cNvPr id="8" name="正方形/長方形 7">
            <a:extLst>
              <a:ext uri="{FF2B5EF4-FFF2-40B4-BE49-F238E27FC236}">
                <a16:creationId xmlns:a16="http://schemas.microsoft.com/office/drawing/2014/main" id="{56947CC6-A9FD-7726-3EF2-416558F368F2}"/>
              </a:ext>
            </a:extLst>
          </p:cNvPr>
          <p:cNvSpPr/>
          <p:nvPr/>
        </p:nvSpPr>
        <p:spPr>
          <a:xfrm>
            <a:off x="838200" y="3603362"/>
            <a:ext cx="7772398" cy="2292935"/>
          </a:xfrm>
          <a:prstGeom prst="rect">
            <a:avLst/>
          </a:prstGeom>
        </p:spPr>
        <p:txBody>
          <a:bodyPr wrap="square">
            <a:spAutoFit/>
          </a:bodyPr>
          <a:lstStyle/>
          <a:p>
            <a:pPr>
              <a:lnSpc>
                <a:spcPct val="120000"/>
              </a:lnSpc>
            </a:pPr>
            <a:r>
              <a:rPr lang="ja-JP" altLang="en-US" sz="2000">
                <a:latin typeface="Meiryo" panose="020B0604030504040204" pitchFamily="34" charset="-128"/>
                <a:ea typeface="Meiryo" panose="020B0604030504040204" pitchFamily="34" charset="-128"/>
              </a:rPr>
              <a:t>・アイテムの性質と利用者の嗜好パターンを比較して、利用者が好むであろうものを推薦</a:t>
            </a:r>
            <a:endParaRPr lang="en-US" altLang="ja-JP" sz="2000" dirty="0">
              <a:latin typeface="Meiryo" panose="020B0604030504040204" pitchFamily="34" charset="-128"/>
              <a:ea typeface="Meiryo" panose="020B0604030504040204" pitchFamily="34" charset="-128"/>
            </a:endParaRPr>
          </a:p>
          <a:p>
            <a:pPr>
              <a:lnSpc>
                <a:spcPct val="120000"/>
              </a:lnSpc>
            </a:pPr>
            <a:r>
              <a:rPr lang="ja-JP" altLang="en-US" sz="2000">
                <a:latin typeface="Meiryo" panose="020B0604030504040204" pitchFamily="34" charset="-128"/>
                <a:ea typeface="Meiryo" panose="020B0604030504040204" pitchFamily="34" charset="-128"/>
              </a:rPr>
              <a:t>・アイテムの性質は特徴ベクトルによって表される</a:t>
            </a:r>
            <a:endParaRPr lang="en-US" altLang="ja-JP" sz="2000" dirty="0">
              <a:latin typeface="Meiryo" panose="020B0604030504040204" pitchFamily="34" charset="-128"/>
              <a:ea typeface="Meiryo" panose="020B0604030504040204" pitchFamily="34" charset="-128"/>
            </a:endParaRPr>
          </a:p>
          <a:p>
            <a:pPr>
              <a:lnSpc>
                <a:spcPct val="120000"/>
              </a:lnSpc>
            </a:pPr>
            <a:r>
              <a:rPr lang="ja-JP" altLang="en-US" sz="2000">
                <a:latin typeface="Meiryo" panose="020B0604030504040204" pitchFamily="34" charset="-128"/>
                <a:ea typeface="Meiryo" panose="020B0604030504040204" pitchFamily="34" charset="-128"/>
              </a:rPr>
              <a:t>例：（スープ＝トンコツ</a:t>
            </a:r>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 麺の太さ＝太麺</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量＝大盛り）</a:t>
            </a:r>
            <a:endParaRPr lang="en-US" altLang="ja-JP" sz="2000" dirty="0">
              <a:latin typeface="Meiryo" panose="020B0604030504040204" pitchFamily="34" charset="-128"/>
              <a:ea typeface="Meiryo" panose="020B0604030504040204" pitchFamily="34" charset="-128"/>
            </a:endParaRPr>
          </a:p>
          <a:p>
            <a:pPr>
              <a:lnSpc>
                <a:spcPct val="120000"/>
              </a:lnSpc>
            </a:pPr>
            <a:r>
              <a:rPr lang="ja-JP" altLang="en-US" sz="2000">
                <a:latin typeface="Meiryo" panose="020B0604030504040204" pitchFamily="34" charset="-128"/>
                <a:ea typeface="Meiryo" panose="020B0604030504040204" pitchFamily="34" charset="-128"/>
              </a:rPr>
              <a:t>・嗜好データを過去の履歴から貯めておいて利用する「間接指定型」と、質問に答えてもらって集める「直接指定型」がある</a:t>
            </a:r>
            <a:endParaRPr lang="en-US" altLang="ja-JP" sz="2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5501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5B795-797D-5953-F47B-2876DF3F4141}"/>
              </a:ext>
            </a:extLst>
          </p:cNvPr>
          <p:cNvSpPr>
            <a:spLocks noGrp="1"/>
          </p:cNvSpPr>
          <p:nvPr>
            <p:ph type="title"/>
          </p:nvPr>
        </p:nvSpPr>
        <p:spPr/>
        <p:txBody>
          <a:bodyPr/>
          <a:lstStyle/>
          <a:p>
            <a:r>
              <a:rPr kumimoji="1" lang="ja-JP" altLang="en-US"/>
              <a:t>嗜好の予測：</a:t>
            </a:r>
            <a:r>
              <a:rPr lang="ja-JP" altLang="en-US"/>
              <a:t>協調</a:t>
            </a:r>
            <a:r>
              <a:rPr kumimoji="1" lang="ja-JP" altLang="en-US"/>
              <a:t>フィルタリング</a:t>
            </a:r>
          </a:p>
        </p:txBody>
      </p:sp>
      <p:sp>
        <p:nvSpPr>
          <p:cNvPr id="3" name="コンテンツ プレースホルダー 2">
            <a:extLst>
              <a:ext uri="{FF2B5EF4-FFF2-40B4-BE49-F238E27FC236}">
                <a16:creationId xmlns:a16="http://schemas.microsoft.com/office/drawing/2014/main" id="{9ADB04C7-C825-C7F4-04B5-478A3DEA7884}"/>
              </a:ext>
            </a:extLst>
          </p:cNvPr>
          <p:cNvSpPr>
            <a:spLocks noGrp="1"/>
          </p:cNvSpPr>
          <p:nvPr>
            <p:ph idx="1"/>
          </p:nvPr>
        </p:nvSpPr>
        <p:spPr>
          <a:xfrm>
            <a:off x="838200" y="1509430"/>
            <a:ext cx="10515600" cy="1233770"/>
          </a:xfrm>
        </p:spPr>
        <p:txBody>
          <a:bodyPr/>
          <a:lstStyle/>
          <a:p>
            <a:pPr marL="0" indent="0">
              <a:buNone/>
            </a:pPr>
            <a:r>
              <a:rPr kumimoji="1" lang="ja-JP" altLang="en-US"/>
              <a:t>推薦システムを作るには、その人が好みそうなアイテムを探す「</a:t>
            </a:r>
            <a:r>
              <a:rPr kumimoji="1" lang="ja-JP" altLang="en-US">
                <a:solidFill>
                  <a:srgbClr val="F30100"/>
                </a:solidFill>
              </a:rPr>
              <a:t>嗜好の予測</a:t>
            </a:r>
            <a:r>
              <a:rPr kumimoji="1" lang="ja-JP" altLang="en-US"/>
              <a:t>」が必要</a:t>
            </a:r>
            <a:endParaRPr kumimoji="1" lang="en-US" altLang="ja-JP" dirty="0"/>
          </a:p>
          <a:p>
            <a:pPr marL="0" indent="0">
              <a:buNone/>
            </a:pPr>
            <a:r>
              <a:rPr kumimoji="1" lang="ja-JP" altLang="en-US"/>
              <a:t>嗜好の予測の実現方法は、大きく</a:t>
            </a:r>
            <a:r>
              <a:rPr kumimoji="1" lang="en-US" altLang="ja-JP" dirty="0"/>
              <a:t>2</a:t>
            </a:r>
            <a:r>
              <a:rPr kumimoji="1" lang="ja-JP" altLang="en-US"/>
              <a:t>つに分類される</a:t>
            </a:r>
          </a:p>
        </p:txBody>
      </p:sp>
      <p:sp>
        <p:nvSpPr>
          <p:cNvPr id="4" name="スライド番号プレースホルダー 3">
            <a:extLst>
              <a:ext uri="{FF2B5EF4-FFF2-40B4-BE49-F238E27FC236}">
                <a16:creationId xmlns:a16="http://schemas.microsoft.com/office/drawing/2014/main" id="{72CC53A9-D1C3-2CDD-C3E7-50CEA0F818A0}"/>
              </a:ext>
            </a:extLst>
          </p:cNvPr>
          <p:cNvSpPr>
            <a:spLocks noGrp="1"/>
          </p:cNvSpPr>
          <p:nvPr>
            <p:ph type="sldNum" sz="quarter" idx="12"/>
          </p:nvPr>
        </p:nvSpPr>
        <p:spPr/>
        <p:txBody>
          <a:bodyPr/>
          <a:lstStyle/>
          <a:p>
            <a:fld id="{74366A89-5611-4FD5-9264-CD1FC61B882E}" type="slidenum">
              <a:rPr kumimoji="1" lang="ja-JP" altLang="en-US" smtClean="0"/>
              <a:t>7</a:t>
            </a:fld>
            <a:r>
              <a:rPr kumimoji="1" lang="en-US" altLang="ja-JP" dirty="0"/>
              <a:t>/23</a:t>
            </a:r>
            <a:endParaRPr kumimoji="1" lang="ja-JP" altLang="en-US"/>
          </a:p>
        </p:txBody>
      </p:sp>
      <p:sp>
        <p:nvSpPr>
          <p:cNvPr id="5" name="テキスト ボックス 4">
            <a:extLst>
              <a:ext uri="{FF2B5EF4-FFF2-40B4-BE49-F238E27FC236}">
                <a16:creationId xmlns:a16="http://schemas.microsoft.com/office/drawing/2014/main" id="{64747A33-BBED-8748-28D0-7F511F6AEF7A}"/>
              </a:ext>
            </a:extLst>
          </p:cNvPr>
          <p:cNvSpPr txBox="1"/>
          <p:nvPr/>
        </p:nvSpPr>
        <p:spPr>
          <a:xfrm>
            <a:off x="838200" y="2967335"/>
            <a:ext cx="7772399" cy="461665"/>
          </a:xfrm>
          <a:prstGeom prst="rect">
            <a:avLst/>
          </a:prstGeom>
          <a:noFill/>
        </p:spPr>
        <p:txBody>
          <a:bodyPr wrap="square" rtlCol="0">
            <a:spAutoFit/>
          </a:bodyPr>
          <a:lstStyle/>
          <a:p>
            <a:r>
              <a:rPr lang="en-US" altLang="ja-JP" sz="2400" dirty="0">
                <a:latin typeface="Meiryo" panose="020B0604030504040204" pitchFamily="34" charset="-128"/>
                <a:ea typeface="Meiryo" panose="020B0604030504040204" pitchFamily="34" charset="-128"/>
              </a:rPr>
              <a:t>2</a:t>
            </a:r>
            <a:r>
              <a:rPr kumimoji="1" lang="en-US" altLang="ja-JP" sz="2400" dirty="0">
                <a:latin typeface="Meiryo" panose="020B0604030504040204" pitchFamily="34" charset="-128"/>
                <a:ea typeface="Meiryo" panose="020B0604030504040204" pitchFamily="34" charset="-128"/>
              </a:rPr>
              <a:t>. </a:t>
            </a:r>
            <a:r>
              <a:rPr lang="ja-JP" altLang="en-US" sz="2400">
                <a:solidFill>
                  <a:srgbClr val="F30100"/>
                </a:solidFill>
                <a:latin typeface="Meiryo" panose="020B0604030504040204" pitchFamily="34" charset="-128"/>
                <a:ea typeface="Meiryo" panose="020B0604030504040204" pitchFamily="34" charset="-128"/>
              </a:rPr>
              <a:t>協調</a:t>
            </a:r>
            <a:r>
              <a:rPr kumimoji="1" lang="ja-JP" altLang="en-US" sz="2400">
                <a:solidFill>
                  <a:srgbClr val="F30100"/>
                </a:solidFill>
                <a:latin typeface="Meiryo" panose="020B0604030504040204" pitchFamily="34" charset="-128"/>
                <a:ea typeface="Meiryo" panose="020B0604030504040204" pitchFamily="34" charset="-128"/>
              </a:rPr>
              <a:t>フィルタリング</a:t>
            </a:r>
            <a:endParaRPr lang="en-US" altLang="ja-JP" sz="2400" dirty="0">
              <a:solidFill>
                <a:srgbClr val="F30100"/>
              </a:solidFill>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56947CC6-A9FD-7726-3EF2-416558F368F2}"/>
              </a:ext>
            </a:extLst>
          </p:cNvPr>
          <p:cNvSpPr/>
          <p:nvPr/>
        </p:nvSpPr>
        <p:spPr>
          <a:xfrm>
            <a:off x="838200" y="3603362"/>
            <a:ext cx="7772398" cy="2292935"/>
          </a:xfrm>
          <a:prstGeom prst="rect">
            <a:avLst/>
          </a:prstGeom>
        </p:spPr>
        <p:txBody>
          <a:bodyPr wrap="square">
            <a:spAutoFit/>
          </a:bodyPr>
          <a:lstStyle/>
          <a:p>
            <a:pPr>
              <a:lnSpc>
                <a:spcPct val="120000"/>
              </a:lnSpc>
            </a:pPr>
            <a:r>
              <a:rPr lang="ja-JP" altLang="en-US" sz="2000">
                <a:latin typeface="Meiryo" panose="020B0604030504040204" pitchFamily="34" charset="-128"/>
                <a:ea typeface="Meiryo" panose="020B0604030504040204" pitchFamily="34" charset="-128"/>
              </a:rPr>
              <a:t>・アイテムの性質は考慮せず、多くの利用者のあらゆるアイテムに対する嗜好データを蓄積しておく</a:t>
            </a:r>
            <a:endParaRPr lang="en-US" altLang="ja-JP" sz="2000" dirty="0">
              <a:latin typeface="Meiryo" panose="020B0604030504040204" pitchFamily="34" charset="-128"/>
              <a:ea typeface="Meiryo" panose="020B0604030504040204" pitchFamily="34" charset="-128"/>
            </a:endParaRPr>
          </a:p>
          <a:p>
            <a:pPr>
              <a:lnSpc>
                <a:spcPct val="120000"/>
              </a:lnSpc>
            </a:pPr>
            <a:r>
              <a:rPr lang="ja-JP" altLang="en-US" sz="2000">
                <a:latin typeface="Meiryo" panose="020B0604030504040204" pitchFamily="34" charset="-128"/>
                <a:ea typeface="Meiryo" panose="020B0604030504040204" pitchFamily="34" charset="-128"/>
              </a:rPr>
              <a:t>・</a:t>
            </a:r>
            <a:r>
              <a:rPr lang="ja-JP" altLang="en-US" sz="2000" u="sng">
                <a:latin typeface="Meiryo" panose="020B0604030504040204" pitchFamily="34" charset="-128"/>
                <a:ea typeface="Meiryo" panose="020B0604030504040204" pitchFamily="34" charset="-128"/>
              </a:rPr>
              <a:t>今までの嗜好パターンが似ている利用者は、これからも同じアイテムを好み、同じアイテムを嫌うだろう</a:t>
            </a:r>
            <a:r>
              <a:rPr lang="ja-JP" altLang="en-US" sz="2000">
                <a:latin typeface="Meiryo" panose="020B0604030504040204" pitchFamily="34" charset="-128"/>
                <a:ea typeface="Meiryo" panose="020B0604030504040204" pitchFamily="34" charset="-128"/>
              </a:rPr>
              <a:t>という仮説を立てる</a:t>
            </a:r>
            <a:endParaRPr lang="en-US" altLang="ja-JP" sz="2000" dirty="0">
              <a:latin typeface="Meiryo" panose="020B0604030504040204" pitchFamily="34" charset="-128"/>
              <a:ea typeface="Meiryo" panose="020B0604030504040204" pitchFamily="34" charset="-128"/>
            </a:endParaRPr>
          </a:p>
          <a:p>
            <a:pPr>
              <a:lnSpc>
                <a:spcPct val="120000"/>
              </a:lnSpc>
            </a:pPr>
            <a:r>
              <a:rPr lang="ja-JP" altLang="en-US" sz="2000">
                <a:latin typeface="Meiryo" panose="020B0604030504040204" pitchFamily="34" charset="-128"/>
                <a:ea typeface="Meiryo" panose="020B0604030504040204" pitchFamily="34" charset="-128"/>
              </a:rPr>
              <a:t>・嗜好パターンが似ている利用者を探し、その人が好むものを推薦する</a:t>
            </a:r>
            <a:endParaRPr lang="en-US" altLang="ja-JP" sz="2000" dirty="0">
              <a:latin typeface="Meiryo" panose="020B0604030504040204" pitchFamily="34" charset="-128"/>
              <a:ea typeface="Meiryo" panose="020B0604030504040204" pitchFamily="34" charset="-128"/>
            </a:endParaRPr>
          </a:p>
        </p:txBody>
      </p:sp>
      <p:pic>
        <p:nvPicPr>
          <p:cNvPr id="9" name="図 8" descr="ダイアグラム&#10;&#10;自動的に生成された説明">
            <a:extLst>
              <a:ext uri="{FF2B5EF4-FFF2-40B4-BE49-F238E27FC236}">
                <a16:creationId xmlns:a16="http://schemas.microsoft.com/office/drawing/2014/main" id="{971440F8-6C50-388D-BA0B-9B7E7A4588CE}"/>
              </a:ext>
            </a:extLst>
          </p:cNvPr>
          <p:cNvPicPr>
            <a:picLocks noChangeAspect="1"/>
          </p:cNvPicPr>
          <p:nvPr/>
        </p:nvPicPr>
        <p:blipFill rotWithShape="1">
          <a:blip r:embed="rId2">
            <a:extLst>
              <a:ext uri="{28A0092B-C50C-407E-A947-70E740481C1C}">
                <a14:useLocalDpi xmlns:a14="http://schemas.microsoft.com/office/drawing/2010/main" val="0"/>
              </a:ext>
            </a:extLst>
          </a:blip>
          <a:srcRect l="7065"/>
          <a:stretch/>
        </p:blipFill>
        <p:spPr>
          <a:xfrm>
            <a:off x="8565953" y="3198167"/>
            <a:ext cx="3626047" cy="2606263"/>
          </a:xfrm>
          <a:prstGeom prst="rect">
            <a:avLst/>
          </a:prstGeom>
        </p:spPr>
      </p:pic>
    </p:spTree>
    <p:extLst>
      <p:ext uri="{BB962C8B-B14F-4D97-AF65-F5344CB8AC3E}">
        <p14:creationId xmlns:p14="http://schemas.microsoft.com/office/powerpoint/2010/main" val="210515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88D49-219B-553A-E399-B9F7E51BF335}"/>
              </a:ext>
            </a:extLst>
          </p:cNvPr>
          <p:cNvSpPr>
            <a:spLocks noGrp="1"/>
          </p:cNvSpPr>
          <p:nvPr>
            <p:ph type="title"/>
          </p:nvPr>
        </p:nvSpPr>
        <p:spPr/>
        <p:txBody>
          <a:bodyPr/>
          <a:lstStyle/>
          <a:p>
            <a:r>
              <a:rPr kumimoji="1" lang="ja-JP" altLang="en-US"/>
              <a:t>内容ベースと協調フィルタリングの比較</a:t>
            </a:r>
          </a:p>
        </p:txBody>
      </p:sp>
      <p:sp>
        <p:nvSpPr>
          <p:cNvPr id="4" name="スライド番号プレースホルダー 3">
            <a:extLst>
              <a:ext uri="{FF2B5EF4-FFF2-40B4-BE49-F238E27FC236}">
                <a16:creationId xmlns:a16="http://schemas.microsoft.com/office/drawing/2014/main" id="{69881ED3-B928-9270-24A6-F9FF9D2FFC80}"/>
              </a:ext>
            </a:extLst>
          </p:cNvPr>
          <p:cNvSpPr>
            <a:spLocks noGrp="1"/>
          </p:cNvSpPr>
          <p:nvPr>
            <p:ph type="sldNum" sz="quarter" idx="12"/>
          </p:nvPr>
        </p:nvSpPr>
        <p:spPr/>
        <p:txBody>
          <a:bodyPr/>
          <a:lstStyle/>
          <a:p>
            <a:fld id="{74366A89-5611-4FD5-9264-CD1FC61B882E}" type="slidenum">
              <a:rPr kumimoji="1" lang="ja-JP" altLang="en-US" smtClean="0"/>
              <a:t>8</a:t>
            </a:fld>
            <a:r>
              <a:rPr kumimoji="1" lang="en-US" altLang="ja-JP" dirty="0"/>
              <a:t>/23</a:t>
            </a:r>
            <a:endParaRPr kumimoji="1" lang="ja-JP" altLang="en-US"/>
          </a:p>
        </p:txBody>
      </p:sp>
      <p:sp>
        <p:nvSpPr>
          <p:cNvPr id="7" name="コンテンツ プレースホルダー 6">
            <a:extLst>
              <a:ext uri="{FF2B5EF4-FFF2-40B4-BE49-F238E27FC236}">
                <a16:creationId xmlns:a16="http://schemas.microsoft.com/office/drawing/2014/main" id="{EBF93EE1-3F81-BF4D-55E6-B73AE05EA3E6}"/>
              </a:ext>
            </a:extLst>
          </p:cNvPr>
          <p:cNvSpPr>
            <a:spLocks noGrp="1"/>
          </p:cNvSpPr>
          <p:nvPr>
            <p:ph idx="1"/>
          </p:nvPr>
        </p:nvSpPr>
        <p:spPr/>
        <p:txBody>
          <a:bodyPr/>
          <a:lstStyle/>
          <a:p>
            <a:pPr marL="0" indent="0">
              <a:buNone/>
            </a:pPr>
            <a:r>
              <a:rPr lang="ja-JP" altLang="en-US"/>
              <a:t>内容ベースフィルタリングと協調フィルタリングにはそれぞれ短所と長所がある</a:t>
            </a:r>
          </a:p>
        </p:txBody>
      </p:sp>
      <p:sp>
        <p:nvSpPr>
          <p:cNvPr id="8" name="テキスト ボックス 7">
            <a:extLst>
              <a:ext uri="{FF2B5EF4-FFF2-40B4-BE49-F238E27FC236}">
                <a16:creationId xmlns:a16="http://schemas.microsoft.com/office/drawing/2014/main" id="{F7175999-7E42-7016-0CAB-9D578B223714}"/>
              </a:ext>
            </a:extLst>
          </p:cNvPr>
          <p:cNvSpPr txBox="1"/>
          <p:nvPr/>
        </p:nvSpPr>
        <p:spPr>
          <a:xfrm>
            <a:off x="838200" y="2327161"/>
            <a:ext cx="10643647" cy="3816429"/>
          </a:xfrm>
          <a:prstGeom prst="rect">
            <a:avLst/>
          </a:prstGeom>
          <a:noFill/>
        </p:spPr>
        <p:txBody>
          <a:bodyPr wrap="square" rtlCol="0">
            <a:spAutoFit/>
          </a:bodyPr>
          <a:lstStyle/>
          <a:p>
            <a:pPr marL="342900" indent="-342900">
              <a:lnSpc>
                <a:spcPct val="110000"/>
              </a:lnSpc>
              <a:buAutoNum type="arabicPeriod"/>
            </a:pPr>
            <a:r>
              <a:rPr kumimoji="1" lang="ja-JP" altLang="en-US" sz="2000">
                <a:latin typeface="Meiryo" panose="020B0604030504040204" pitchFamily="34" charset="-128"/>
                <a:ea typeface="Meiryo" panose="020B0604030504040204" pitchFamily="34" charset="-128"/>
              </a:rPr>
              <a:t>ドメイン知識</a:t>
            </a:r>
            <a:endParaRPr kumimoji="1"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内容ベースフィルタリングは各アイテムの特徴ベクトルを持つ必要がある一方で、</a:t>
            </a:r>
            <a:r>
              <a:rPr kumimoji="1" lang="ja-JP" altLang="en-US" sz="2000">
                <a:latin typeface="Meiryo" panose="020B0604030504040204" pitchFamily="34" charset="-128"/>
                <a:ea typeface="Meiryo" panose="020B0604030504040204" pitchFamily="34" charset="-128"/>
              </a:rPr>
              <a:t>協調フィルタリングは</a:t>
            </a:r>
            <a:r>
              <a:rPr kumimoji="1" lang="ja-JP" altLang="en-US" sz="2000">
                <a:solidFill>
                  <a:srgbClr val="F30100"/>
                </a:solidFill>
                <a:latin typeface="Meiryo" panose="020B0604030504040204" pitchFamily="34" charset="-128"/>
                <a:ea typeface="Meiryo" panose="020B0604030504040204" pitchFamily="34" charset="-128"/>
              </a:rPr>
              <a:t>利用者同士の類似度がわかればいい</a:t>
            </a:r>
            <a:r>
              <a:rPr kumimoji="1" lang="ja-JP" altLang="en-US" sz="2000">
                <a:latin typeface="Meiryo" panose="020B0604030504040204" pitchFamily="34" charset="-128"/>
                <a:ea typeface="Meiryo" panose="020B0604030504040204" pitchFamily="34" charset="-128"/>
              </a:rPr>
              <a:t>のでドメイン知識を必要としない</a:t>
            </a:r>
            <a:endParaRPr kumimoji="1" lang="en-US" altLang="ja-JP" sz="2000" dirty="0">
              <a:latin typeface="Meiryo" panose="020B0604030504040204" pitchFamily="34" charset="-128"/>
              <a:ea typeface="Meiryo" panose="020B0604030504040204" pitchFamily="34" charset="-128"/>
            </a:endParaRPr>
          </a:p>
          <a:p>
            <a:pPr>
              <a:lnSpc>
                <a:spcPct val="110000"/>
              </a:lnSpc>
            </a:pPr>
            <a:endParaRPr lang="en-US" altLang="ja-JP" sz="2000" dirty="0">
              <a:latin typeface="Meiryo" panose="020B0604030504040204" pitchFamily="34" charset="-128"/>
              <a:ea typeface="Meiryo" panose="020B0604030504040204" pitchFamily="34" charset="-128"/>
            </a:endParaRPr>
          </a:p>
          <a:p>
            <a:pPr>
              <a:lnSpc>
                <a:spcPct val="110000"/>
              </a:lnSpc>
            </a:pPr>
            <a:r>
              <a:rPr kumimoji="1" lang="en-US" altLang="ja-JP" sz="2000" dirty="0">
                <a:latin typeface="Meiryo" panose="020B0604030504040204" pitchFamily="34" charset="-128"/>
                <a:ea typeface="Meiryo" panose="020B0604030504040204" pitchFamily="34" charset="-128"/>
              </a:rPr>
              <a:t>2. </a:t>
            </a:r>
            <a:r>
              <a:rPr kumimoji="1" lang="ja-JP" altLang="en-US" sz="2000">
                <a:latin typeface="Meiryo" panose="020B0604030504040204" pitchFamily="34" charset="-128"/>
                <a:ea typeface="Meiryo" panose="020B0604030504040204" pitchFamily="34" charset="-128"/>
              </a:rPr>
              <a:t>多様性</a:t>
            </a:r>
            <a:endParaRPr kumimoji="1" lang="en-US" altLang="ja-JP" sz="2000" dirty="0">
              <a:latin typeface="Meiryo" panose="020B0604030504040204" pitchFamily="34" charset="-128"/>
              <a:ea typeface="Meiryo" panose="020B0604030504040204" pitchFamily="34" charset="-128"/>
            </a:endParaRPr>
          </a:p>
          <a:p>
            <a:pPr>
              <a:lnSpc>
                <a:spcPct val="110000"/>
              </a:lnSpc>
            </a:pPr>
            <a:r>
              <a:rPr lang="ja-JP" altLang="en-US" sz="2000">
                <a:latin typeface="Meiryo" panose="020B0604030504040204" pitchFamily="34" charset="-128"/>
                <a:ea typeface="Meiryo" panose="020B0604030504040204" pitchFamily="34" charset="-128"/>
              </a:rPr>
              <a:t>内容ベースフィルタリングでは、アイテムの類似性をもとに推薦を行うため、多様性が低くなりやすく、推薦したアイテムを受け入れることでより嗜好の偏りが強化される場合がある</a:t>
            </a:r>
            <a:endParaRPr lang="en-US" altLang="ja-JP" sz="2000" dirty="0">
              <a:latin typeface="Meiryo" panose="020B0604030504040204" pitchFamily="34" charset="-128"/>
              <a:ea typeface="Meiryo" panose="020B0604030504040204" pitchFamily="34" charset="-128"/>
            </a:endParaRPr>
          </a:p>
          <a:p>
            <a:pPr>
              <a:lnSpc>
                <a:spcPct val="110000"/>
              </a:lnSpc>
            </a:pPr>
            <a:endParaRPr kumimoji="1" lang="en-US" altLang="ja-JP" sz="2000" dirty="0">
              <a:latin typeface="Meiryo" panose="020B0604030504040204" pitchFamily="34" charset="-128"/>
              <a:ea typeface="Meiryo" panose="020B0604030504040204" pitchFamily="34" charset="-128"/>
            </a:endParaRPr>
          </a:p>
          <a:p>
            <a:pPr>
              <a:lnSpc>
                <a:spcPct val="110000"/>
              </a:lnSpc>
            </a:pPr>
            <a:r>
              <a:rPr lang="en-US" altLang="ja-JP" sz="2000" dirty="0">
                <a:latin typeface="Meiryo" panose="020B0604030504040204" pitchFamily="34" charset="-128"/>
                <a:ea typeface="Meiryo" panose="020B0604030504040204" pitchFamily="34" charset="-128"/>
              </a:rPr>
              <a:t>3. </a:t>
            </a:r>
            <a:r>
              <a:rPr lang="ja-JP" altLang="en-US" sz="2000">
                <a:latin typeface="Meiryo" panose="020B0604030504040204" pitchFamily="34" charset="-128"/>
                <a:ea typeface="Meiryo" panose="020B0604030504040204" pitchFamily="34" charset="-128"/>
              </a:rPr>
              <a:t>スタートアップ問題</a:t>
            </a:r>
            <a:endParaRPr lang="en-US" altLang="ja-JP" sz="2000" dirty="0">
              <a:latin typeface="Meiryo" panose="020B0604030504040204" pitchFamily="34" charset="-128"/>
              <a:ea typeface="Meiryo" panose="020B0604030504040204" pitchFamily="34" charset="-128"/>
            </a:endParaRPr>
          </a:p>
          <a:p>
            <a:pPr>
              <a:lnSpc>
                <a:spcPct val="110000"/>
              </a:lnSpc>
            </a:pPr>
            <a:r>
              <a:rPr kumimoji="1" lang="ja-JP" altLang="en-US" sz="2000">
                <a:latin typeface="Meiryo" panose="020B0604030504040204" pitchFamily="34" charset="-128"/>
                <a:ea typeface="Meiryo" panose="020B0604030504040204" pitchFamily="34" charset="-128"/>
              </a:rPr>
              <a:t>新たな利用者や新たなアイテムが追加された時、協調フィルタリングでは嗜好パターン・アイテム評価がないため</a:t>
            </a:r>
            <a:r>
              <a:rPr kumimoji="1" lang="ja-JP" altLang="en-US" sz="2000">
                <a:solidFill>
                  <a:srgbClr val="F30100"/>
                </a:solidFill>
                <a:latin typeface="Meiryo" panose="020B0604030504040204" pitchFamily="34" charset="-128"/>
                <a:ea typeface="Meiryo" panose="020B0604030504040204" pitchFamily="34" charset="-128"/>
              </a:rPr>
              <a:t>推薦を行うことが難しい</a:t>
            </a:r>
            <a:endParaRPr kumimoji="1" lang="en-US" altLang="ja-JP" sz="2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4854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F2B0F-DEA4-E9E4-BA0E-876EC05C42CA}"/>
              </a:ext>
            </a:extLst>
          </p:cNvPr>
          <p:cNvSpPr>
            <a:spLocks noGrp="1"/>
          </p:cNvSpPr>
          <p:nvPr>
            <p:ph type="title"/>
          </p:nvPr>
        </p:nvSpPr>
        <p:spPr/>
        <p:txBody>
          <a:bodyPr/>
          <a:lstStyle/>
          <a:p>
            <a:r>
              <a:rPr kumimoji="1" lang="ja-JP" altLang="en-US"/>
              <a:t>協調フィルタリングによる嗜好の予測</a:t>
            </a:r>
          </a:p>
        </p:txBody>
      </p:sp>
      <p:sp>
        <p:nvSpPr>
          <p:cNvPr id="3" name="コンテンツ プレースホルダー 2">
            <a:extLst>
              <a:ext uri="{FF2B5EF4-FFF2-40B4-BE49-F238E27FC236}">
                <a16:creationId xmlns:a16="http://schemas.microsoft.com/office/drawing/2014/main" id="{B41E6527-24AC-C985-81F8-503EBBE72462}"/>
              </a:ext>
            </a:extLst>
          </p:cNvPr>
          <p:cNvSpPr>
            <a:spLocks noGrp="1"/>
          </p:cNvSpPr>
          <p:nvPr>
            <p:ph idx="1"/>
          </p:nvPr>
        </p:nvSpPr>
        <p:spPr/>
        <p:txBody>
          <a:bodyPr>
            <a:normAutofit/>
          </a:bodyPr>
          <a:lstStyle/>
          <a:p>
            <a:pPr marL="0" indent="0">
              <a:buNone/>
            </a:pPr>
            <a:r>
              <a:rPr kumimoji="1" lang="ja-JP" altLang="en-US"/>
              <a:t>協調フィルタリングによる推薦候補の予測手法は</a:t>
            </a:r>
            <a:r>
              <a:rPr kumimoji="1" lang="en-US" altLang="ja-JP" dirty="0"/>
              <a:t>2</a:t>
            </a:r>
            <a:r>
              <a:rPr kumimoji="1" lang="ja-JP" altLang="en-US"/>
              <a:t>つに分かれる</a:t>
            </a:r>
            <a:endParaRPr kumimoji="1" lang="en-US" altLang="ja-JP" dirty="0"/>
          </a:p>
          <a:p>
            <a:pPr marL="0" indent="0">
              <a:buNone/>
            </a:pPr>
            <a:endParaRPr lang="en-US" altLang="ja-JP" dirty="0"/>
          </a:p>
          <a:p>
            <a:pPr marL="457200" indent="-457200">
              <a:lnSpc>
                <a:spcPct val="110000"/>
              </a:lnSpc>
              <a:buAutoNum type="arabicPeriod"/>
            </a:pPr>
            <a:r>
              <a:rPr kumimoji="1" lang="ja-JP" altLang="en-US">
                <a:solidFill>
                  <a:srgbClr val="F30100"/>
                </a:solidFill>
              </a:rPr>
              <a:t>メモリベース法</a:t>
            </a:r>
            <a:r>
              <a:rPr kumimoji="1" lang="ja-JP" altLang="en-US"/>
              <a:t>（</a:t>
            </a:r>
            <a:r>
              <a:rPr lang="en-US" altLang="ja-JP" dirty="0"/>
              <a:t>memory-based method</a:t>
            </a:r>
            <a:r>
              <a:rPr kumimoji="1" lang="ja-JP" altLang="en-US"/>
              <a:t>）</a:t>
            </a:r>
            <a:br>
              <a:rPr kumimoji="1" lang="en-US" altLang="ja-JP" dirty="0"/>
            </a:br>
            <a:r>
              <a:rPr kumimoji="1" lang="ja-JP" altLang="en-US"/>
              <a:t>・推薦システムが利用される以前には何もせず、利用者データベースを持っている</a:t>
            </a:r>
            <a:br>
              <a:rPr kumimoji="1" lang="en-US" altLang="ja-JP" dirty="0"/>
            </a:br>
            <a:r>
              <a:rPr kumimoji="1" lang="ja-JP" altLang="en-US"/>
              <a:t>・推薦の際にデータベース内の嗜好データと活動利用者の嗜好データを併せて予測</a:t>
            </a:r>
            <a:br>
              <a:rPr kumimoji="1" lang="en-US" altLang="ja-JP" dirty="0"/>
            </a:br>
            <a:r>
              <a:rPr kumimoji="1" lang="ja-JP" altLang="en-US"/>
              <a:t>・システム利用時に</a:t>
            </a:r>
            <a:r>
              <a:rPr kumimoji="1" lang="en-US" altLang="ja-JP" dirty="0"/>
              <a:t>1</a:t>
            </a:r>
            <a:r>
              <a:rPr kumimoji="1" lang="ja-JP" altLang="en-US"/>
              <a:t>から計算するため</a:t>
            </a:r>
            <a:r>
              <a:rPr lang="ja-JP" altLang="en-US"/>
              <a:t>、</a:t>
            </a:r>
            <a:r>
              <a:rPr lang="ja-JP" altLang="en-US" u="sng"/>
              <a:t>推薦時間が長い</a:t>
            </a:r>
            <a:endParaRPr kumimoji="1" lang="en-US" altLang="ja-JP" u="sng" dirty="0"/>
          </a:p>
          <a:p>
            <a:pPr marL="457200" indent="-457200">
              <a:lnSpc>
                <a:spcPct val="110000"/>
              </a:lnSpc>
              <a:buAutoNum type="arabicPeriod"/>
            </a:pPr>
            <a:r>
              <a:rPr lang="ja-JP" altLang="en-US">
                <a:solidFill>
                  <a:srgbClr val="F30100"/>
                </a:solidFill>
              </a:rPr>
              <a:t>モデルベース法</a:t>
            </a:r>
            <a:r>
              <a:rPr lang="ja-JP" altLang="en-US"/>
              <a:t>（</a:t>
            </a:r>
            <a:r>
              <a:rPr lang="en-US" altLang="ja-JP" dirty="0"/>
              <a:t>model-based method</a:t>
            </a:r>
            <a:r>
              <a:rPr lang="ja-JP" altLang="en-US"/>
              <a:t>）</a:t>
            </a:r>
            <a:br>
              <a:rPr lang="en-US" altLang="ja-JP" dirty="0"/>
            </a:br>
            <a:r>
              <a:rPr lang="ja-JP" altLang="en-US"/>
              <a:t>・推薦システムが利用される以前にモデルを構築する</a:t>
            </a:r>
            <a:br>
              <a:rPr lang="en-US" altLang="ja-JP" dirty="0"/>
            </a:br>
            <a:r>
              <a:rPr lang="ja-JP" altLang="en-US"/>
              <a:t>（例：佐藤さんが好むものは鈴木さんも好むことが多い）</a:t>
            </a:r>
            <a:br>
              <a:rPr lang="en-US" altLang="ja-JP" dirty="0"/>
            </a:br>
            <a:r>
              <a:rPr lang="ja-JP" altLang="en-US"/>
              <a:t>・推薦時間は短いが、</a:t>
            </a:r>
            <a:r>
              <a:rPr lang="ja-JP" altLang="en-US" u="sng"/>
              <a:t>利用者やアイテムの削除があると再度モデルを作る必要がある</a:t>
            </a:r>
            <a:br>
              <a:rPr lang="en-US" altLang="ja-JP" u="sng" dirty="0"/>
            </a:br>
            <a:r>
              <a:rPr lang="ja-JP" altLang="en-US"/>
              <a:t>（メモリベースは事前に計算をしないため、データベースの変更に影響されない）</a:t>
            </a:r>
            <a:endParaRPr kumimoji="1" lang="ja-JP" altLang="en-US"/>
          </a:p>
        </p:txBody>
      </p:sp>
      <p:sp>
        <p:nvSpPr>
          <p:cNvPr id="4" name="スライド番号プレースホルダー 3">
            <a:extLst>
              <a:ext uri="{FF2B5EF4-FFF2-40B4-BE49-F238E27FC236}">
                <a16:creationId xmlns:a16="http://schemas.microsoft.com/office/drawing/2014/main" id="{E4E9D7DD-6691-E77A-F873-446228455571}"/>
              </a:ext>
            </a:extLst>
          </p:cNvPr>
          <p:cNvSpPr>
            <a:spLocks noGrp="1"/>
          </p:cNvSpPr>
          <p:nvPr>
            <p:ph type="sldNum" sz="quarter" idx="12"/>
          </p:nvPr>
        </p:nvSpPr>
        <p:spPr/>
        <p:txBody>
          <a:bodyPr/>
          <a:lstStyle/>
          <a:p>
            <a:fld id="{74366A89-5611-4FD5-9264-CD1FC61B882E}" type="slidenum">
              <a:rPr kumimoji="1" lang="ja-JP" altLang="en-US" smtClean="0"/>
              <a:t>9</a:t>
            </a:fld>
            <a:r>
              <a:rPr kumimoji="1" lang="en-US" altLang="ja-JP" dirty="0"/>
              <a:t>/23</a:t>
            </a:r>
            <a:endParaRPr kumimoji="1" lang="ja-JP" altLang="en-US"/>
          </a:p>
        </p:txBody>
      </p:sp>
    </p:spTree>
    <p:extLst>
      <p:ext uri="{BB962C8B-B14F-4D97-AF65-F5344CB8AC3E}">
        <p14:creationId xmlns:p14="http://schemas.microsoft.com/office/powerpoint/2010/main" val="501622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2490</Words>
  <Application>Microsoft Macintosh PowerPoint</Application>
  <PresentationFormat>ワイド画面</PresentationFormat>
  <Paragraphs>204</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Meiryo</vt:lpstr>
      <vt:lpstr>Meiryo</vt:lpstr>
      <vt:lpstr>游ゴシック</vt:lpstr>
      <vt:lpstr>Arial</vt:lpstr>
      <vt:lpstr>Cambria Math</vt:lpstr>
      <vt:lpstr>Office テーマ</vt:lpstr>
      <vt:lpstr>推薦システムのアルゴリズム</vt:lpstr>
      <vt:lpstr>目次</vt:lpstr>
      <vt:lpstr>推薦システムとは何か</vt:lpstr>
      <vt:lpstr>推薦システムの種類</vt:lpstr>
      <vt:lpstr>推薦システムの種類：具体例</vt:lpstr>
      <vt:lpstr>嗜好の予測：内容ベースフィルタリング</vt:lpstr>
      <vt:lpstr>嗜好の予測：協調フィルタリング</vt:lpstr>
      <vt:lpstr>内容ベースと協調フィルタリングの比較</vt:lpstr>
      <vt:lpstr>協調フィルタリングによる嗜好の予測</vt:lpstr>
      <vt:lpstr>メモリベース法：利用者間型</vt:lpstr>
      <vt:lpstr>利用者間型メモリベース法：類似度の計算</vt:lpstr>
      <vt:lpstr>利用者間型メモリベース法：アイテムの評価値予測</vt:lpstr>
      <vt:lpstr>利用者間型メモリベース法：例題</vt:lpstr>
      <vt:lpstr>利用者間型メモリベース法：例題</vt:lpstr>
      <vt:lpstr>利用者間型メモリベース法：例題</vt:lpstr>
      <vt:lpstr>利用者間型メモリベース法：例題</vt:lpstr>
      <vt:lpstr>アイテム間型メモリベース法</vt:lpstr>
      <vt:lpstr>モデルベース法：クラスタモデル</vt:lpstr>
      <vt:lpstr>モデルベース法：回帰問題</vt:lpstr>
      <vt:lpstr>モデルベース法：回帰問題の設定</vt:lpstr>
      <vt:lpstr>モデルベース法：行列分解の方法</vt:lpstr>
      <vt:lpstr>Appendix：コサイン類似度</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推薦システムのアルゴリズム</dc:title>
  <dc:creator>柳 智也</dc:creator>
  <cp:lastModifiedBy>柳　智也</cp:lastModifiedBy>
  <cp:revision>12</cp:revision>
  <dcterms:created xsi:type="dcterms:W3CDTF">2022-04-29T08:14:10Z</dcterms:created>
  <dcterms:modified xsi:type="dcterms:W3CDTF">2022-05-01T14:52:41Z</dcterms:modified>
</cp:coreProperties>
</file>