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9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4AE41-0A44-462D-8BB9-D0D10D4DA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356D64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6D22AC-2335-41B8-B87A-B5E181CC0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86C64C-8768-41BD-AE86-C831962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A7411-08ED-4143-85EC-FE6E9092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8B4202-2800-438C-8445-CD959309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4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CB06F-EA51-4881-A6F6-63B9678A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F11D11-6795-4224-A4E8-BB287A1E4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A0F51-2A8D-4A84-903F-677250E2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B7C8A4-C879-489E-B35B-822D2F31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E6D8F-85BC-4775-933D-760C1730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3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B1B1D-E0CE-40C0-83E9-861F78AF2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16BF20-CB2B-4715-B8DC-39673A7AF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42736-5F12-4A58-A245-EEE399A8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CFC1A-8390-4E85-8021-F8F7BD60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7F20BC-1F4A-4981-A874-2AA6E0FC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5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8158F-D262-461F-B32C-1AADAE45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5FB9C-DAB2-49BE-AAD2-BB408329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7B42F-BFD7-4487-AD2C-FCFBCBF2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577BA3-B5FD-47F7-B383-65BC760E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61392-3D7B-41AA-8CDE-2BCF5F5A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83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D8C0A-DEF9-48B0-911D-93EC74E5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E4F466-23A6-452C-B7BC-62213789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A491D-2D6A-4223-A0F6-C2001806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06235A-AEEC-4F69-ABC0-CDBF860C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87BC2-C2F4-4A9F-A35B-E006E58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9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D6B68-D3A1-4DD0-AC6E-43D9EFB5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2DB50-4136-4782-BB06-3FA1BD041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85C4CF-A571-427D-A274-08B9D362D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D40135-22B5-4CB5-A5C9-EE4975C0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3A67CA-D79C-4F9F-A508-630A606C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1CDE69-063F-4647-AD0D-399A6B1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82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0D1FEC-7DE9-4CAE-B29D-32EA19AC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5E4771-2458-4695-9EB4-F5E99DA3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28CF25-9D24-4E8B-86B1-B41A62876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C92C1C-2A3B-4B4B-89BE-F395A6C7C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9F3311-5E32-4C1F-B754-43E8AA818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69C801-A9B8-40C3-9DE9-91FF8D5D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E05C61-E4C1-46CA-94C9-BBAFC0B2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159F98-1F6A-48E3-A873-8CDDB0B1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03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EE7F9-12E3-4C64-96B0-481E4561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87C3B7-9065-4213-98ED-7A507B65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1A1A56-42BB-41D5-863E-B8B29816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F0603B-4DC1-4AC7-8FA4-8C32DA31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9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86DD0B-F5E1-4350-B576-42BFAD6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E663A98-B6DD-444D-95E8-B933FAD8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964606-D643-4D1B-8965-978DFAB7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34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B68C7-A816-4A49-9FC7-784B7529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DCCD4E-9F14-49FA-AFC0-D3D7E7F2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103FC7-A8D6-4278-ABEA-AAA2BEC3E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F00952-2DA1-4D4E-B8FB-F66765A9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72D4EF-49B5-4B73-8046-B765FD2D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02D35B-715A-469B-A22F-A7774787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2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8A90F-9166-470E-870C-7C181FF2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6E0611-20CC-4C39-BC81-2AC7D647B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021682-9DC0-41AA-AA9E-69FE1AA46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EC5FC9-4B73-49B7-928E-21629B9A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20CFB8-5018-48DF-9213-694D7BAC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DD53BC-023C-478D-B380-AC7F89CC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14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A4F38B-6C07-41DD-88AD-6F2608F2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952"/>
            <a:ext cx="10515600" cy="828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34550-645F-468F-A616-2A49125BC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6359"/>
            <a:ext cx="10515600" cy="4856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F2050-EC22-4BE4-9C2A-C92D60BD7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40FE96-CC75-4BA5-8D7D-F724B279F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1410E-1157-44A3-88DD-29EC029F0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074D-4FB9-49EF-91E6-D5780C9A2CD3}" type="slidenum">
              <a:rPr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8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61364-7781-42CE-A277-F30E96F11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40" y="1122363"/>
            <a:ext cx="11222966" cy="2387600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Data Collaboration Analysis Framework Using Centralization of Individual Intermediate Representations for Distributed Data Sets</a:t>
            </a:r>
            <a:endParaRPr kumimoji="1" lang="ja-JP" altLang="en-US" sz="3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5C0624-FB5A-45E6-BF0F-0F806DB53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Akira </a:t>
            </a:r>
            <a:r>
              <a:rPr kumimoji="1" lang="en-US" altLang="ja-JP" dirty="0" err="1"/>
              <a:t>Imakura</a:t>
            </a:r>
            <a:r>
              <a:rPr kumimoji="1" lang="en-US" altLang="ja-JP" dirty="0"/>
              <a:t> and Tetsuya Sakurai</a:t>
            </a:r>
          </a:p>
          <a:p>
            <a:r>
              <a:rPr lang="ja-JP" altLang="en-US" dirty="0"/>
              <a:t>研究ゼミ第</a:t>
            </a:r>
            <a:r>
              <a:rPr lang="en-US" altLang="ja-JP" dirty="0"/>
              <a:t>5</a:t>
            </a:r>
            <a:r>
              <a:rPr lang="ja-JP" altLang="en-US" dirty="0"/>
              <a:t>回（</a:t>
            </a:r>
            <a:r>
              <a:rPr lang="en-US" altLang="ja-JP" dirty="0"/>
              <a:t>2022/5/23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ja-JP" altLang="en-US" dirty="0"/>
              <a:t>担当者</a:t>
            </a:r>
            <a:r>
              <a:rPr lang="en-US" altLang="ja-JP" dirty="0"/>
              <a:t>:B4 </a:t>
            </a:r>
            <a:r>
              <a:rPr lang="ja-JP" altLang="en-US" dirty="0"/>
              <a:t>柳　智也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30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8FF7BCA-49A0-4744-BB4E-9D82E67C4D6C}"/>
              </a:ext>
            </a:extLst>
          </p:cNvPr>
          <p:cNvSpPr/>
          <p:nvPr/>
        </p:nvSpPr>
        <p:spPr>
          <a:xfrm>
            <a:off x="1130060" y="4597879"/>
            <a:ext cx="10049774" cy="1575392"/>
          </a:xfrm>
          <a:prstGeom prst="rect">
            <a:avLst/>
          </a:prstGeom>
          <a:solidFill>
            <a:srgbClr val="35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A15049F-6D07-4ADD-BE03-16886B1B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研究の背景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3CCA5-04CF-462D-B2F1-6EFBB04F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近年、データ収集のコストが下がるにつれ、</a:t>
            </a:r>
            <a:r>
              <a:rPr kumimoji="1" lang="ja-JP" altLang="en-US" dirty="0">
                <a:solidFill>
                  <a:srgbClr val="FF0000"/>
                </a:solidFill>
              </a:rPr>
              <a:t>データはより大きく、分散する</a:t>
            </a:r>
            <a:r>
              <a:rPr kumimoji="1" lang="ja-JP" altLang="en-US" dirty="0"/>
              <a:t>ようになった。</a:t>
            </a:r>
            <a:endParaRPr kumimoji="1" lang="en-US" altLang="ja-JP" dirty="0"/>
          </a:p>
          <a:p>
            <a:r>
              <a:rPr lang="ja-JP" altLang="en-US" dirty="0"/>
              <a:t>分散したデータを一元化し、一つのデータセットとして分析すれば、個別に分析するよりも予測性能が向上し、新たな知見を得ることができる</a:t>
            </a:r>
            <a:endParaRPr lang="en-US" altLang="ja-JP" dirty="0"/>
          </a:p>
          <a:p>
            <a:r>
              <a:rPr lang="ja-JP" altLang="en-US" dirty="0"/>
              <a:t>しかし、一元化によって元データがあらゆる場所に存在することになるのは、</a:t>
            </a:r>
            <a:r>
              <a:rPr lang="ja-JP" altLang="en-US" dirty="0">
                <a:solidFill>
                  <a:srgbClr val="FF0000"/>
                </a:solidFill>
              </a:rPr>
              <a:t>プライバシーの観点で望ましくない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59DB66-BD8A-4C85-9BFA-AEB010E8297C}"/>
              </a:ext>
            </a:extLst>
          </p:cNvPr>
          <p:cNvSpPr txBox="1"/>
          <p:nvPr/>
        </p:nvSpPr>
        <p:spPr>
          <a:xfrm>
            <a:off x="1644410" y="4945620"/>
            <a:ext cx="90210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元データセットの共有をせずに、データを一元化して解析できれば良いのではないか？</a:t>
            </a:r>
            <a:endParaRPr lang="en-US" altLang="ja-JP" sz="2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96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0DEFF-3F63-18BE-EBBB-A3D54AFB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先行研究と提案したフレームワーク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B3C123-7036-FCF6-E692-0C7333D6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先行研究では、暗号を使った計算や、元データは集めずにモデルを共通にする連合学習</a:t>
            </a:r>
            <a:r>
              <a:rPr kumimoji="1" lang="en-US" altLang="ja-JP" dirty="0"/>
              <a:t>[1]</a:t>
            </a:r>
            <a:r>
              <a:rPr kumimoji="1" lang="ja-JP" altLang="en-US"/>
              <a:t>などが行われている。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本論文では、新しいデータ統合解析フレームワークを提案</a:t>
            </a:r>
            <a:endParaRPr lang="en-US" altLang="ja-JP" dirty="0"/>
          </a:p>
          <a:p>
            <a:r>
              <a:rPr kumimoji="1" lang="ja-JP" altLang="en-US"/>
              <a:t>個別の機関で元データを別空間（例：低次元）に射影する</a:t>
            </a:r>
            <a:r>
              <a:rPr kumimoji="1" lang="ja-JP" altLang="en-US">
                <a:solidFill>
                  <a:srgbClr val="FF0000"/>
                </a:solidFill>
              </a:rPr>
              <a:t>中間表現</a:t>
            </a:r>
            <a:r>
              <a:rPr kumimoji="1" lang="ja-JP" altLang="en-US"/>
              <a:t>を作る</a:t>
            </a:r>
            <a:endParaRPr kumimoji="1" lang="en-US" altLang="ja-JP" dirty="0"/>
          </a:p>
          <a:p>
            <a:r>
              <a:rPr lang="ja-JP" altLang="en-US"/>
              <a:t>中間表現を行ったデータ</a:t>
            </a:r>
            <a:r>
              <a:rPr kumimoji="1" lang="ja-JP" altLang="en-US"/>
              <a:t>を一元化し、中間表現そのものは共有しないことで、逆関数を用いた元データの復元を回避</a:t>
            </a:r>
            <a:endParaRPr kumimoji="1" lang="en-US" altLang="ja-JP" dirty="0"/>
          </a:p>
          <a:p>
            <a:r>
              <a:rPr lang="ja-JP" altLang="en-US"/>
              <a:t>中間表現を行ったデータを組み込み可能な表現（連携表現）にマッピング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→元データの特徴を可能な限り復元して一元化することができる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112337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D34A2-C041-4228-B875-2A13076E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提案したフレームワーク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5CC3856-4359-9D93-80BF-D6FF3A63F0F4}"/>
              </a:ext>
            </a:extLst>
          </p:cNvPr>
          <p:cNvGrpSpPr/>
          <p:nvPr/>
        </p:nvGrpSpPr>
        <p:grpSpPr>
          <a:xfrm>
            <a:off x="1431177" y="1532317"/>
            <a:ext cx="9329645" cy="738317"/>
            <a:chOff x="1805527" y="2444830"/>
            <a:chExt cx="9329645" cy="738317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AC69082-4071-4AB9-B36E-C0B2CE847928}"/>
                </a:ext>
              </a:extLst>
            </p:cNvPr>
            <p:cNvSpPr/>
            <p:nvPr/>
          </p:nvSpPr>
          <p:spPr>
            <a:xfrm>
              <a:off x="1805527" y="2467154"/>
              <a:ext cx="1621766" cy="715993"/>
            </a:xfrm>
            <a:prstGeom prst="rect">
              <a:avLst/>
            </a:prstGeom>
            <a:solidFill>
              <a:srgbClr val="35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機関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１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2000">
                  <a:latin typeface="メイリオ" panose="020B0604030504040204" pitchFamily="50" charset="-128"/>
                  <a:ea typeface="メイリオ" panose="020B0604030504040204" pitchFamily="50" charset="-128"/>
                </a:rPr>
                <a:t>元データ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5EC23E3-7CBD-484B-88EA-AC5C38211E14}"/>
                </a:ext>
              </a:extLst>
            </p:cNvPr>
            <p:cNvSpPr/>
            <p:nvPr/>
          </p:nvSpPr>
          <p:spPr>
            <a:xfrm>
              <a:off x="4374820" y="2467154"/>
              <a:ext cx="1621766" cy="715993"/>
            </a:xfrm>
            <a:prstGeom prst="rect">
              <a:avLst/>
            </a:prstGeom>
            <a:solidFill>
              <a:srgbClr val="35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機関</a:t>
              </a:r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</a:p>
            <a:p>
              <a:pPr algn="ctr"/>
              <a:r>
                <a:rPr lang="ja-JP" altLang="en-US" sz="2000">
                  <a:latin typeface="メイリオ" panose="020B0604030504040204" pitchFamily="50" charset="-128"/>
                  <a:ea typeface="メイリオ" panose="020B0604030504040204" pitchFamily="50" charset="-128"/>
                </a:rPr>
                <a:t>元データ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7C7B038-B742-426F-A52C-8B60BE8D1947}"/>
                </a:ext>
              </a:extLst>
            </p:cNvPr>
            <p:cNvSpPr/>
            <p:nvPr/>
          </p:nvSpPr>
          <p:spPr>
            <a:xfrm>
              <a:off x="6944113" y="2444830"/>
              <a:ext cx="1621766" cy="715993"/>
            </a:xfrm>
            <a:prstGeom prst="rect">
              <a:avLst/>
            </a:prstGeom>
            <a:solidFill>
              <a:srgbClr val="35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機関</a:t>
              </a:r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</a:p>
            <a:p>
              <a:pPr algn="ctr"/>
              <a:r>
                <a:rPr lang="ja-JP" altLang="en-US" sz="2000">
                  <a:latin typeface="メイリオ" panose="020B0604030504040204" pitchFamily="50" charset="-128"/>
                  <a:ea typeface="メイリオ" panose="020B0604030504040204" pitchFamily="50" charset="-128"/>
                </a:rPr>
                <a:t>元データ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002AEE2-6E6E-4E5F-9C98-2757CFA8F66B}"/>
                </a:ext>
              </a:extLst>
            </p:cNvPr>
            <p:cNvSpPr/>
            <p:nvPr/>
          </p:nvSpPr>
          <p:spPr>
            <a:xfrm>
              <a:off x="9513406" y="2444830"/>
              <a:ext cx="1621766" cy="715993"/>
            </a:xfrm>
            <a:prstGeom prst="rect">
              <a:avLst/>
            </a:prstGeom>
            <a:solidFill>
              <a:srgbClr val="35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機関</a:t>
              </a:r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</a:p>
            <a:p>
              <a:pPr algn="ctr"/>
              <a:r>
                <a:rPr lang="ja-JP" altLang="en-US" sz="2000">
                  <a:latin typeface="メイリオ" panose="020B0604030504040204" pitchFamily="50" charset="-128"/>
                  <a:ea typeface="メイリオ" panose="020B0604030504040204" pitchFamily="50" charset="-128"/>
                </a:rPr>
                <a:t>元データ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0F5B885-2838-42CE-ADB8-B7EE6D1E3789}"/>
              </a:ext>
            </a:extLst>
          </p:cNvPr>
          <p:cNvSpPr/>
          <p:nvPr/>
        </p:nvSpPr>
        <p:spPr>
          <a:xfrm rot="5400000">
            <a:off x="1873306" y="2593427"/>
            <a:ext cx="737508" cy="28898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4">
            <a:extLst>
              <a:ext uri="{FF2B5EF4-FFF2-40B4-BE49-F238E27FC236}">
                <a16:creationId xmlns:a16="http://schemas.microsoft.com/office/drawing/2014/main" id="{5BAE8784-A70E-E94B-0C63-2A74AB499A67}"/>
              </a:ext>
            </a:extLst>
          </p:cNvPr>
          <p:cNvSpPr/>
          <p:nvPr/>
        </p:nvSpPr>
        <p:spPr>
          <a:xfrm rot="5400000">
            <a:off x="4442599" y="2593427"/>
            <a:ext cx="737508" cy="28898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4">
            <a:extLst>
              <a:ext uri="{FF2B5EF4-FFF2-40B4-BE49-F238E27FC236}">
                <a16:creationId xmlns:a16="http://schemas.microsoft.com/office/drawing/2014/main" id="{DDBA17BA-7F76-A00C-1DCC-CAD01F74A709}"/>
              </a:ext>
            </a:extLst>
          </p:cNvPr>
          <p:cNvSpPr/>
          <p:nvPr/>
        </p:nvSpPr>
        <p:spPr>
          <a:xfrm rot="5400000">
            <a:off x="7011892" y="2593427"/>
            <a:ext cx="737508" cy="28898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4">
            <a:extLst>
              <a:ext uri="{FF2B5EF4-FFF2-40B4-BE49-F238E27FC236}">
                <a16:creationId xmlns:a16="http://schemas.microsoft.com/office/drawing/2014/main" id="{7A776FC9-0F42-2EC8-8B47-5CB303A6C281}"/>
              </a:ext>
            </a:extLst>
          </p:cNvPr>
          <p:cNvSpPr/>
          <p:nvPr/>
        </p:nvSpPr>
        <p:spPr>
          <a:xfrm rot="5400000">
            <a:off x="9581186" y="2593427"/>
            <a:ext cx="737508" cy="28898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DF7EC78-D401-EA50-9FDA-AFC9912F51B5}"/>
                  </a:ext>
                </a:extLst>
              </p:cNvPr>
              <p:cNvSpPr txBox="1"/>
              <p:nvPr/>
            </p:nvSpPr>
            <p:spPr>
              <a:xfrm>
                <a:off x="1752089" y="2553253"/>
                <a:ext cx="34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DF7EC78-D401-EA50-9FDA-AFC9912F5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089" y="2553253"/>
                <a:ext cx="345479" cy="369332"/>
              </a:xfrm>
              <a:prstGeom prst="rect">
                <a:avLst/>
              </a:prstGeom>
              <a:blipFill>
                <a:blip r:embed="rId2"/>
                <a:stretch>
                  <a:fillRect l="-24138" t="-3448" r="-3448" b="-344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EB5C8D5-F053-63B7-B2FC-A3304D52A81F}"/>
                  </a:ext>
                </a:extLst>
              </p:cNvPr>
              <p:cNvSpPr txBox="1"/>
              <p:nvPr/>
            </p:nvSpPr>
            <p:spPr>
              <a:xfrm>
                <a:off x="4359599" y="2553253"/>
                <a:ext cx="3525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EB5C8D5-F053-63B7-B2FC-A3304D52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99" y="2553253"/>
                <a:ext cx="352597" cy="369332"/>
              </a:xfrm>
              <a:prstGeom prst="rect">
                <a:avLst/>
              </a:prstGeom>
              <a:blipFill>
                <a:blip r:embed="rId3"/>
                <a:stretch>
                  <a:fillRect l="-27586" t="-3448" b="-344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63FCE4-F0CC-02E2-7D4A-1C1ED013CCA2}"/>
                  </a:ext>
                </a:extLst>
              </p:cNvPr>
              <p:cNvSpPr txBox="1"/>
              <p:nvPr/>
            </p:nvSpPr>
            <p:spPr>
              <a:xfrm>
                <a:off x="6890675" y="2553253"/>
                <a:ext cx="3525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63FCE4-F0CC-02E2-7D4A-1C1ED013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675" y="2553253"/>
                <a:ext cx="352597" cy="369332"/>
              </a:xfrm>
              <a:prstGeom prst="rect">
                <a:avLst/>
              </a:prstGeom>
              <a:blipFill>
                <a:blip r:embed="rId4"/>
                <a:stretch>
                  <a:fillRect l="-27586" t="-3448" r="-3448" b="-344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1FF21F8-7007-4833-92ED-6F307E7139EC}"/>
                  </a:ext>
                </a:extLst>
              </p:cNvPr>
              <p:cNvSpPr txBox="1"/>
              <p:nvPr/>
            </p:nvSpPr>
            <p:spPr>
              <a:xfrm>
                <a:off x="9459968" y="2551673"/>
                <a:ext cx="340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1FF21F8-7007-4833-92ED-6F307E713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968" y="2551673"/>
                <a:ext cx="340606" cy="369332"/>
              </a:xfrm>
              <a:prstGeom prst="rect">
                <a:avLst/>
              </a:prstGeom>
              <a:blipFill>
                <a:blip r:embed="rId5"/>
                <a:stretch>
                  <a:fillRect l="-25000" t="-3448" r="-3571" b="-344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3F41E14-E7CB-F886-4A3B-E512E6635985}"/>
              </a:ext>
            </a:extLst>
          </p:cNvPr>
          <p:cNvGrpSpPr/>
          <p:nvPr/>
        </p:nvGrpSpPr>
        <p:grpSpPr>
          <a:xfrm>
            <a:off x="1431177" y="3216120"/>
            <a:ext cx="9329645" cy="738317"/>
            <a:chOff x="1805527" y="2444830"/>
            <a:chExt cx="9329645" cy="738317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2FE6B79-144C-A95F-6B38-CB9A5A57D1B3}"/>
                </a:ext>
              </a:extLst>
            </p:cNvPr>
            <p:cNvSpPr/>
            <p:nvPr/>
          </p:nvSpPr>
          <p:spPr>
            <a:xfrm>
              <a:off x="1805527" y="2467154"/>
              <a:ext cx="1621766" cy="715993"/>
            </a:xfrm>
            <a:prstGeom prst="rect">
              <a:avLst/>
            </a:prstGeom>
            <a:solidFill>
              <a:srgbClr val="35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>
                  <a:latin typeface="メイリオ" panose="020B0604030504040204" pitchFamily="50" charset="-128"/>
                  <a:ea typeface="メイリオ" panose="020B0604030504040204" pitchFamily="50" charset="-128"/>
                </a:rPr>
                <a:t>機関</a:t>
              </a:r>
              <a:r>
                <a:rPr lang="ja-JP" altLang="en-US" sz="2000">
                  <a:latin typeface="メイリオ" panose="020B0604030504040204" pitchFamily="50" charset="-128"/>
                  <a:ea typeface="メイリオ" panose="020B0604030504040204" pitchFamily="50" charset="-128"/>
                </a:rPr>
                <a:t>１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2000">
                  <a:latin typeface="メイリオ" panose="020B0604030504040204" pitchFamily="50" charset="-128"/>
                  <a:ea typeface="メイリオ" panose="020B0604030504040204" pitchFamily="50" charset="-128"/>
                </a:rPr>
                <a:t>中間表現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5695F0C-85CC-94F0-3A0E-AF67B9B9486E}"/>
                </a:ext>
              </a:extLst>
            </p:cNvPr>
            <p:cNvSpPr/>
            <p:nvPr/>
          </p:nvSpPr>
          <p:spPr>
            <a:xfrm>
              <a:off x="4374820" y="2467154"/>
              <a:ext cx="1621766" cy="715993"/>
            </a:xfrm>
            <a:prstGeom prst="rect">
              <a:avLst/>
            </a:prstGeom>
            <a:solidFill>
              <a:srgbClr val="35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機関</a:t>
              </a:r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</a:p>
            <a:p>
              <a:pPr algn="ctr"/>
              <a:r>
                <a:rPr kumimoji="1" lang="ja-JP" altLang="en-US" sz="2000">
                  <a:latin typeface="メイリオ" panose="020B0604030504040204" pitchFamily="50" charset="-128"/>
                  <a:ea typeface="メイリオ" panose="020B0604030504040204" pitchFamily="50" charset="-128"/>
                </a:rPr>
                <a:t>中間表現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AC4A789-344C-4448-D967-07E93B1A2759}"/>
                </a:ext>
              </a:extLst>
            </p:cNvPr>
            <p:cNvSpPr/>
            <p:nvPr/>
          </p:nvSpPr>
          <p:spPr>
            <a:xfrm>
              <a:off x="6944113" y="2444830"/>
              <a:ext cx="1621766" cy="715993"/>
            </a:xfrm>
            <a:prstGeom prst="rect">
              <a:avLst/>
            </a:prstGeom>
            <a:solidFill>
              <a:srgbClr val="35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機関</a:t>
              </a:r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</a:p>
            <a:p>
              <a:pPr algn="ctr"/>
              <a:r>
                <a:rPr kumimoji="1" lang="ja-JP" altLang="en-US" sz="2000">
                  <a:latin typeface="メイリオ" panose="020B0604030504040204" pitchFamily="50" charset="-128"/>
                  <a:ea typeface="メイリオ" panose="020B0604030504040204" pitchFamily="50" charset="-128"/>
                </a:rPr>
                <a:t>中間表現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CE68850-F569-A933-EF01-67D2E3419556}"/>
                </a:ext>
              </a:extLst>
            </p:cNvPr>
            <p:cNvSpPr/>
            <p:nvPr/>
          </p:nvSpPr>
          <p:spPr>
            <a:xfrm>
              <a:off x="9513406" y="2444830"/>
              <a:ext cx="1621766" cy="715993"/>
            </a:xfrm>
            <a:prstGeom prst="rect">
              <a:avLst/>
            </a:prstGeom>
            <a:solidFill>
              <a:srgbClr val="356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機関</a:t>
              </a:r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</a:p>
            <a:p>
              <a:pPr algn="ctr"/>
              <a:r>
                <a:rPr kumimoji="1" lang="ja-JP" altLang="en-US" sz="2000">
                  <a:latin typeface="メイリオ" panose="020B0604030504040204" pitchFamily="50" charset="-128"/>
                  <a:ea typeface="メイリオ" panose="020B0604030504040204" pitchFamily="50" charset="-128"/>
                </a:rPr>
                <a:t>中間表現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8" name="矢印: 右 14">
            <a:extLst>
              <a:ext uri="{FF2B5EF4-FFF2-40B4-BE49-F238E27FC236}">
                <a16:creationId xmlns:a16="http://schemas.microsoft.com/office/drawing/2014/main" id="{5DD1F2B2-9B18-1318-A2C2-7ABD0C1656F7}"/>
              </a:ext>
            </a:extLst>
          </p:cNvPr>
          <p:cNvSpPr/>
          <p:nvPr/>
        </p:nvSpPr>
        <p:spPr>
          <a:xfrm rot="5400000">
            <a:off x="1873306" y="4288146"/>
            <a:ext cx="737508" cy="28898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14">
            <a:extLst>
              <a:ext uri="{FF2B5EF4-FFF2-40B4-BE49-F238E27FC236}">
                <a16:creationId xmlns:a16="http://schemas.microsoft.com/office/drawing/2014/main" id="{1BD02D0E-CA45-6490-E5F2-ADC9ACDAFDB3}"/>
              </a:ext>
            </a:extLst>
          </p:cNvPr>
          <p:cNvSpPr/>
          <p:nvPr/>
        </p:nvSpPr>
        <p:spPr>
          <a:xfrm rot="5400000">
            <a:off x="4442599" y="4288146"/>
            <a:ext cx="737508" cy="28898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14">
            <a:extLst>
              <a:ext uri="{FF2B5EF4-FFF2-40B4-BE49-F238E27FC236}">
                <a16:creationId xmlns:a16="http://schemas.microsoft.com/office/drawing/2014/main" id="{0C9EAB44-7581-AF59-E70D-BAF15CE650C1}"/>
              </a:ext>
            </a:extLst>
          </p:cNvPr>
          <p:cNvSpPr/>
          <p:nvPr/>
        </p:nvSpPr>
        <p:spPr>
          <a:xfrm rot="5400000">
            <a:off x="7011892" y="4288146"/>
            <a:ext cx="737508" cy="28898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14">
            <a:extLst>
              <a:ext uri="{FF2B5EF4-FFF2-40B4-BE49-F238E27FC236}">
                <a16:creationId xmlns:a16="http://schemas.microsoft.com/office/drawing/2014/main" id="{A43CC1B2-0259-A6EF-B2BF-7B6FE4A7BF29}"/>
              </a:ext>
            </a:extLst>
          </p:cNvPr>
          <p:cNvSpPr/>
          <p:nvPr/>
        </p:nvSpPr>
        <p:spPr>
          <a:xfrm rot="5400000">
            <a:off x="9581186" y="4288146"/>
            <a:ext cx="737508" cy="28898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AEC750-EC01-5483-093F-6BD6C176A744}"/>
                  </a:ext>
                </a:extLst>
              </p:cNvPr>
              <p:cNvSpPr txBox="1"/>
              <p:nvPr/>
            </p:nvSpPr>
            <p:spPr>
              <a:xfrm>
                <a:off x="1752089" y="4247972"/>
                <a:ext cx="4006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AEC750-EC01-5483-093F-6BD6C176A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089" y="4247972"/>
                <a:ext cx="400687" cy="369332"/>
              </a:xfrm>
              <a:prstGeom prst="rect">
                <a:avLst/>
              </a:prstGeom>
              <a:blipFill>
                <a:blip r:embed="rId6"/>
                <a:stretch>
                  <a:fillRect l="-12121" r="-303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AC0D5AD-6AAD-BD70-CEBC-1B27E678CE30}"/>
                  </a:ext>
                </a:extLst>
              </p:cNvPr>
              <p:cNvSpPr txBox="1"/>
              <p:nvPr/>
            </p:nvSpPr>
            <p:spPr>
              <a:xfrm>
                <a:off x="4359599" y="4247972"/>
                <a:ext cx="407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AC0D5AD-6AAD-BD70-CEBC-1B27E678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99" y="4247972"/>
                <a:ext cx="407804" cy="369332"/>
              </a:xfrm>
              <a:prstGeom prst="rect">
                <a:avLst/>
              </a:prstGeom>
              <a:blipFill>
                <a:blip r:embed="rId7"/>
                <a:stretch>
                  <a:fillRect l="-15152" r="-303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FE29DF-65D1-9816-C92F-A51C0BF7FC9D}"/>
                  </a:ext>
                </a:extLst>
              </p:cNvPr>
              <p:cNvSpPr txBox="1"/>
              <p:nvPr/>
            </p:nvSpPr>
            <p:spPr>
              <a:xfrm>
                <a:off x="6890675" y="4247972"/>
                <a:ext cx="407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FFE29DF-65D1-9816-C92F-A51C0BF7F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675" y="4247972"/>
                <a:ext cx="407804" cy="369332"/>
              </a:xfrm>
              <a:prstGeom prst="rect">
                <a:avLst/>
              </a:prstGeom>
              <a:blipFill>
                <a:blip r:embed="rId8"/>
                <a:stretch>
                  <a:fillRect l="-12121" r="-303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6F6700C-1F23-9E10-EC42-414A6B1B13D2}"/>
                  </a:ext>
                </a:extLst>
              </p:cNvPr>
              <p:cNvSpPr txBox="1"/>
              <p:nvPr/>
            </p:nvSpPr>
            <p:spPr>
              <a:xfrm>
                <a:off x="9459968" y="4246392"/>
                <a:ext cx="407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6F6700C-1F23-9E10-EC42-414A6B1B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968" y="4246392"/>
                <a:ext cx="407804" cy="369332"/>
              </a:xfrm>
              <a:prstGeom prst="rect">
                <a:avLst/>
              </a:prstGeom>
              <a:blipFill>
                <a:blip r:embed="rId9"/>
                <a:stretch>
                  <a:fillRect l="-11765" r="-294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36E893-F553-7673-95B1-B2B5A352DD33}"/>
              </a:ext>
            </a:extLst>
          </p:cNvPr>
          <p:cNvSpPr/>
          <p:nvPr/>
        </p:nvSpPr>
        <p:spPr>
          <a:xfrm>
            <a:off x="1431177" y="4983900"/>
            <a:ext cx="9329645" cy="1003412"/>
          </a:xfrm>
          <a:prstGeom prst="rect">
            <a:avLst/>
          </a:prstGeom>
          <a:solidFill>
            <a:srgbClr val="35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データをまとめ、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つのデータセットとして分析する。</a:t>
            </a:r>
            <a:endParaRPr kumimoji="1" lang="en-US" altLang="ja-JP" sz="2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分析者が知っているのは赤矢印の部分のみ！</a:t>
            </a:r>
            <a:endParaRPr kumimoji="1" lang="ja-JP" altLang="en-US" sz="2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矢印: 右 14">
            <a:extLst>
              <a:ext uri="{FF2B5EF4-FFF2-40B4-BE49-F238E27FC236}">
                <a16:creationId xmlns:a16="http://schemas.microsoft.com/office/drawing/2014/main" id="{041BC4B3-0215-8F66-40A0-D0D386404CA5}"/>
              </a:ext>
            </a:extLst>
          </p:cNvPr>
          <p:cNvSpPr/>
          <p:nvPr/>
        </p:nvSpPr>
        <p:spPr>
          <a:xfrm rot="5400000">
            <a:off x="-349679" y="4484149"/>
            <a:ext cx="2717342" cy="28898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9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1E171-9195-FAC8-8565-21A06EDA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説明で登場する変数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6672BA-A08B-5D77-62BE-75D69A96A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b="0"/>
                  <a:t>・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ja-JP" altLang="en-US"/>
                  <a:t>機関の数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b="0"/>
                  <a:t>・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en-US" altLang="ja-JP" dirty="0"/>
                  <a:t>1</a:t>
                </a:r>
                <a:r>
                  <a:rPr kumimoji="1" lang="ja-JP" altLang="en-US"/>
                  <a:t>つのデータの特徴量の次元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b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ja-JP" altLang="en-US"/>
                  <a:t>機関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の学習データの数（全データ数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ja-JP" altLang="en-US"/>
                  <a:t>）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ja-JP" altLang="en-US" dirty="0"/>
                  <a:t>機関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kumimoji="1" lang="ja-JP" altLang="en-US"/>
                  <a:t>テストデータの数（全データ数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ja-JP" altLang="en-US"/>
                  <a:t>）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・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機関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の学習データセット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ja-JP" altLang="en-US" dirty="0"/>
                  <a:t>機関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の学習データセットの正解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ja-JP" altLang="en-US" dirty="0"/>
                  <a:t>機関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のテストデータセット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6672BA-A08B-5D77-62BE-75D69A96A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7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34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9940F-BCEB-E200-ACDC-9B57C691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データ統合解析のフレームワーク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DD343-3153-0D80-E61B-E9F39AB0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54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0464D-6256-9E13-B89B-6BFB711E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23327D-B782-BF64-042C-76486F95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[1]</a:t>
            </a:r>
            <a:r>
              <a:rPr lang="en" altLang="ja-JP" dirty="0"/>
              <a:t> </a:t>
            </a:r>
            <a:r>
              <a:rPr lang="en" altLang="ja-JP" dirty="0" err="1"/>
              <a:t>Konecny</a:t>
            </a:r>
            <a:r>
              <a:rPr lang="en" altLang="ja-JP" dirty="0"/>
              <a:t>, J., H. B. McMahan, F. X. Yu, P. </a:t>
            </a:r>
            <a:r>
              <a:rPr lang="en" altLang="ja-JP" dirty="0" err="1"/>
              <a:t>Richtarik</a:t>
            </a:r>
            <a:r>
              <a:rPr lang="en" altLang="ja-JP" dirty="0"/>
              <a:t>, A. T. Suresh, and D. Bacon. 2016. “Federated learning: Strategies for improving communication efficiency.” Preprint, submitted October 18, 2016. 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496828"/>
      </p:ext>
    </p:extLst>
  </p:cSld>
  <p:clrMapOvr>
    <a:masterClrMapping/>
  </p:clrMapOvr>
</p:sld>
</file>

<file path=ppt/theme/theme1.xml><?xml version="1.0" encoding="utf-8"?>
<a:theme xmlns:a="http://schemas.openxmlformats.org/drawingml/2006/main" name="汎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汎用" id="{0BFAD138-0082-48C5-B447-BF6364811521}" vid="{18E3135E-6024-41FC-9223-00AA4B68B1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Data-Collaboration-Analysis</Template>
  <TotalTime>178</TotalTime>
  <Words>476</Words>
  <Application>Microsoft Macintosh PowerPoint</Application>
  <PresentationFormat>ワイド画面</PresentationFormat>
  <Paragraphs>58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メイリオ</vt:lpstr>
      <vt:lpstr>游ゴシック</vt:lpstr>
      <vt:lpstr>Arial</vt:lpstr>
      <vt:lpstr>Cambria Math</vt:lpstr>
      <vt:lpstr>汎用</vt:lpstr>
      <vt:lpstr>Data Collaboration Analysis Framework Using Centralization of Individual Intermediate Representations for Distributed Data Sets</vt:lpstr>
      <vt:lpstr>研究の背景</vt:lpstr>
      <vt:lpstr>先行研究と提案したフレームワーク</vt:lpstr>
      <vt:lpstr>提案したフレームワーク</vt:lpstr>
      <vt:lpstr>説明で登場する変数</vt:lpstr>
      <vt:lpstr>データ統合解析のフレームワーク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Collaboration Analysis Framework Using Centralization of Individual Intermediate Representations for Distributed Data Sets</dc:title>
  <dc:creator>柳 智也</dc:creator>
  <cp:lastModifiedBy>柳　智也</cp:lastModifiedBy>
  <cp:revision>2</cp:revision>
  <dcterms:created xsi:type="dcterms:W3CDTF">2022-05-20T02:25:56Z</dcterms:created>
  <dcterms:modified xsi:type="dcterms:W3CDTF">2022-05-20T06:54:32Z</dcterms:modified>
</cp:coreProperties>
</file>