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配属先紹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配属先紹介</a:t>
            </a:r>
          </a:p>
        </p:txBody>
      </p:sp>
      <p:sp>
        <p:nvSpPr>
          <p:cNvPr id="120" name="M技６ 米山チーム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M技６　米山チーム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チーム構成"/>
          <p:cNvSpPr txBox="1"/>
          <p:nvPr>
            <p:ph type="title"/>
          </p:nvPr>
        </p:nvSpPr>
        <p:spPr>
          <a:xfrm>
            <a:off x="952500" y="-334253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チーム構成</a:t>
            </a:r>
          </a:p>
        </p:txBody>
      </p:sp>
      <p:graphicFrame>
        <p:nvGraphicFramePr>
          <p:cNvPr id="123" name="表"/>
          <p:cNvGraphicFramePr/>
          <p:nvPr/>
        </p:nvGraphicFramePr>
        <p:xfrm>
          <a:off x="1132770" y="2369439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45875"/>
                <a:gridCol w="7653924"/>
              </a:tblGrid>
              <a:tr h="89807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ヒラギノ角ゴ ProN W6"/>
                        </a:rPr>
                        <a:t>名前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ヒラギノ角ゴ ProN W6"/>
                        </a:rPr>
                        <a:t>役割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ym typeface="ヒラギノ角ゴ ProN W3"/>
                        </a:rPr>
                        <a:t>米山MS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ヒラギノ角ゴ ProN W3"/>
                        </a:rPr>
                        <a:t>チームマネジメント，客先対応（資料作成）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ym typeface="ヒラギノ角ゴ ProN W3"/>
                        </a:rPr>
                        <a:t>安部T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ヒラギノ角ゴ ProN W3"/>
                        </a:rPr>
                        <a:t>【開口度，体格】開発，評価，データ収集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ym typeface="ヒラギノ角ゴ ProN W3"/>
                        </a:rPr>
                        <a:t>表T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ヒラギノ角ゴ ProN W3"/>
                        </a:rPr>
                        <a:t>客先対応（資料作成），他の課との連携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ym typeface="ヒラギノ角ゴ ProN W3"/>
                        </a:rPr>
                        <a:t>川瀬T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ヒラギノ角ゴ ProN W3"/>
                        </a:rPr>
                        <a:t>【ジェスチャー，CID操作者】開発，評価，データ収集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ym typeface="ヒラギノ角ゴ ProN W3"/>
                        </a:rPr>
                        <a:t>西岡T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ヒラギノ角ゴ ProN W3"/>
                        </a:rPr>
                        <a:t>評価，他の課との連携，PCキーマン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  <a:tr h="89807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solidFill>
                            <a:srgbClr val="FF2600"/>
                          </a:solidFill>
                          <a:sym typeface="ヒラギノ角ゴ ProN W3"/>
                        </a:rPr>
                        <a:t>松本T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FF2600"/>
                          </a:solidFill>
                          <a:sym typeface="ヒラギノ角ゴ ProN W3"/>
                        </a:defRPr>
                      </a:pPr>
                      <a:r>
                        <a:t>【</a:t>
                      </a:r>
                      <a:r>
                        <a:rPr>
                          <a:latin typeface="ヒラギノ角ゴ ProN W6"/>
                          <a:ea typeface="ヒラギノ角ゴ ProN W6"/>
                          <a:cs typeface="ヒラギノ角ゴ ProN W6"/>
                          <a:sym typeface="ヒラギノ角ゴ ProN W6"/>
                        </a:rPr>
                        <a:t>視線</a:t>
                      </a:r>
                      <a:r>
                        <a:t>，ドライバ認証，顔むき,,,】開発，評価，データ収集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</a:tr>
            </a:tbl>
          </a:graphicData>
        </a:graphic>
      </p:graphicFrame>
      <p:sp>
        <p:nvSpPr>
          <p:cNvPr id="124" name="■チームとしての立ち位置を紹介"/>
          <p:cNvSpPr txBox="1"/>
          <p:nvPr/>
        </p:nvSpPr>
        <p:spPr>
          <a:xfrm>
            <a:off x="169056" y="1514116"/>
            <a:ext cx="46588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■チームとしての立ち位置を紹介</a:t>
            </a:r>
          </a:p>
        </p:txBody>
      </p:sp>
      <p:sp>
        <p:nvSpPr>
          <p:cNvPr id="125" name="【視線】：解像度の限界により開発が困難"/>
          <p:cNvSpPr txBox="1"/>
          <p:nvPr/>
        </p:nvSpPr>
        <p:spPr>
          <a:xfrm>
            <a:off x="8037568" y="8993935"/>
            <a:ext cx="4216401" cy="323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【視線】：解像度の限界により開発が困難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チームとしての役割"/>
          <p:cNvSpPr txBox="1"/>
          <p:nvPr>
            <p:ph type="title"/>
          </p:nvPr>
        </p:nvSpPr>
        <p:spPr>
          <a:xfrm>
            <a:off x="952500" y="-315277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チームとしての役割</a:t>
            </a:r>
          </a:p>
        </p:txBody>
      </p:sp>
      <p:sp>
        <p:nvSpPr>
          <p:cNvPr id="128" name="商談を勝ち取る"/>
          <p:cNvSpPr/>
          <p:nvPr/>
        </p:nvSpPr>
        <p:spPr>
          <a:xfrm>
            <a:off x="5132307" y="1917255"/>
            <a:ext cx="2740186" cy="1270001"/>
          </a:xfrm>
          <a:prstGeom prst="rect">
            <a:avLst/>
          </a:prstGeom>
          <a:solidFill>
            <a:schemeClr val="accent5">
              <a:lumOff val="-29866"/>
              <a:alpha val="522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商談を勝ち取る</a:t>
            </a:r>
          </a:p>
        </p:txBody>
      </p:sp>
      <p:sp>
        <p:nvSpPr>
          <p:cNvPr id="129" name="ゴール"/>
          <p:cNvSpPr/>
          <p:nvPr/>
        </p:nvSpPr>
        <p:spPr>
          <a:xfrm>
            <a:off x="4766799" y="1651592"/>
            <a:ext cx="1490521" cy="49095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ゴール</a:t>
            </a:r>
          </a:p>
        </p:txBody>
      </p:sp>
      <p:sp>
        <p:nvSpPr>
          <p:cNvPr id="130" name="量産開発"/>
          <p:cNvSpPr/>
          <p:nvPr/>
        </p:nvSpPr>
        <p:spPr>
          <a:xfrm>
            <a:off x="8940627" y="1917255"/>
            <a:ext cx="274018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量産開発</a:t>
            </a:r>
          </a:p>
        </p:txBody>
      </p:sp>
      <p:sp>
        <p:nvSpPr>
          <p:cNvPr id="131" name="線"/>
          <p:cNvSpPr/>
          <p:nvPr/>
        </p:nvSpPr>
        <p:spPr>
          <a:xfrm flipV="1">
            <a:off x="7854035" y="2581410"/>
            <a:ext cx="11050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2" name="．．．"/>
          <p:cNvSpPr/>
          <p:nvPr/>
        </p:nvSpPr>
        <p:spPr>
          <a:xfrm>
            <a:off x="8698462" y="1651592"/>
            <a:ext cx="1490521" cy="49095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．．．</a:t>
            </a:r>
          </a:p>
        </p:txBody>
      </p:sp>
      <p:sp>
        <p:nvSpPr>
          <p:cNvPr id="133" name="製品の精度を示す"/>
          <p:cNvSpPr/>
          <p:nvPr/>
        </p:nvSpPr>
        <p:spPr>
          <a:xfrm>
            <a:off x="5132307" y="3786378"/>
            <a:ext cx="274018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製品の精度を示す</a:t>
            </a:r>
          </a:p>
        </p:txBody>
      </p:sp>
      <p:sp>
        <p:nvSpPr>
          <p:cNvPr id="134" name="線"/>
          <p:cNvSpPr/>
          <p:nvPr/>
        </p:nvSpPr>
        <p:spPr>
          <a:xfrm flipV="1">
            <a:off x="6502400" y="3193086"/>
            <a:ext cx="1" cy="5874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評価"/>
          <p:cNvSpPr/>
          <p:nvPr/>
        </p:nvSpPr>
        <p:spPr>
          <a:xfrm>
            <a:off x="7180219" y="5655502"/>
            <a:ext cx="2740187" cy="1270001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評価</a:t>
            </a:r>
          </a:p>
        </p:txBody>
      </p:sp>
      <p:sp>
        <p:nvSpPr>
          <p:cNvPr id="136" name="要因分析"/>
          <p:cNvSpPr/>
          <p:nvPr/>
        </p:nvSpPr>
        <p:spPr>
          <a:xfrm>
            <a:off x="3170478" y="5655502"/>
            <a:ext cx="2740187" cy="1270001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要因分析</a:t>
            </a:r>
          </a:p>
        </p:txBody>
      </p:sp>
      <p:sp>
        <p:nvSpPr>
          <p:cNvPr id="137" name="データ収集"/>
          <p:cNvSpPr/>
          <p:nvPr/>
        </p:nvSpPr>
        <p:spPr>
          <a:xfrm>
            <a:off x="3170478" y="7623162"/>
            <a:ext cx="2740187" cy="1270001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データ収集</a:t>
            </a:r>
          </a:p>
        </p:txBody>
      </p:sp>
      <p:sp>
        <p:nvSpPr>
          <p:cNvPr id="138" name="開発"/>
          <p:cNvSpPr/>
          <p:nvPr/>
        </p:nvSpPr>
        <p:spPr>
          <a:xfrm>
            <a:off x="7180219" y="7623162"/>
            <a:ext cx="2740187" cy="1270001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139" name="線"/>
          <p:cNvSpPr/>
          <p:nvPr/>
        </p:nvSpPr>
        <p:spPr>
          <a:xfrm flipV="1">
            <a:off x="4540571" y="5074847"/>
            <a:ext cx="578482" cy="578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線"/>
          <p:cNvSpPr/>
          <p:nvPr/>
        </p:nvSpPr>
        <p:spPr>
          <a:xfrm flipH="1" flipV="1">
            <a:off x="7931704" y="5074847"/>
            <a:ext cx="578483" cy="578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1" name="線"/>
          <p:cNvSpPr/>
          <p:nvPr/>
        </p:nvSpPr>
        <p:spPr>
          <a:xfrm flipV="1">
            <a:off x="8510186" y="6918188"/>
            <a:ext cx="1" cy="7122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2" name="線"/>
          <p:cNvSpPr/>
          <p:nvPr/>
        </p:nvSpPr>
        <p:spPr>
          <a:xfrm flipV="1">
            <a:off x="5885684" y="6929357"/>
            <a:ext cx="1239478" cy="7011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3" name="線"/>
          <p:cNvSpPr/>
          <p:nvPr/>
        </p:nvSpPr>
        <p:spPr>
          <a:xfrm flipV="1">
            <a:off x="5928829" y="8535487"/>
            <a:ext cx="1233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4" name="線"/>
          <p:cNvSpPr/>
          <p:nvPr/>
        </p:nvSpPr>
        <p:spPr>
          <a:xfrm flipH="1" flipV="1">
            <a:off x="5971527" y="8174999"/>
            <a:ext cx="1147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5" name="線"/>
          <p:cNvSpPr/>
          <p:nvPr/>
        </p:nvSpPr>
        <p:spPr>
          <a:xfrm flipH="1">
            <a:off x="5971527" y="5992868"/>
            <a:ext cx="1147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6" name="線"/>
          <p:cNvSpPr/>
          <p:nvPr/>
        </p:nvSpPr>
        <p:spPr>
          <a:xfrm>
            <a:off x="5928829" y="6916563"/>
            <a:ext cx="1190528" cy="7061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7" name="チームリーダが支持を出す"/>
          <p:cNvSpPr/>
          <p:nvPr/>
        </p:nvSpPr>
        <p:spPr>
          <a:xfrm>
            <a:off x="2621969" y="3504137"/>
            <a:ext cx="3567268" cy="49095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チームリーダが支持を出す</a:t>
            </a:r>
          </a:p>
        </p:txBody>
      </p:sp>
      <p:sp>
        <p:nvSpPr>
          <p:cNvPr id="148" name="線"/>
          <p:cNvSpPr/>
          <p:nvPr/>
        </p:nvSpPr>
        <p:spPr>
          <a:xfrm flipH="1">
            <a:off x="4942834" y="5083827"/>
            <a:ext cx="553208" cy="553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9" name="どんな数字が必要か"/>
          <p:cNvSpPr/>
          <p:nvPr/>
        </p:nvSpPr>
        <p:spPr>
          <a:xfrm>
            <a:off x="7302930" y="3504137"/>
            <a:ext cx="1845011" cy="708944"/>
          </a:xfrm>
          <a:prstGeom prst="roundRect">
            <a:avLst>
              <a:gd name="adj" fmla="val 26871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どんな数字が必要か</a:t>
            </a:r>
          </a:p>
        </p:txBody>
      </p:sp>
      <p:sp>
        <p:nvSpPr>
          <p:cNvPr id="150" name="パワポで報告"/>
          <p:cNvSpPr/>
          <p:nvPr/>
        </p:nvSpPr>
        <p:spPr>
          <a:xfrm>
            <a:off x="8237258" y="4809569"/>
            <a:ext cx="1845011" cy="708944"/>
          </a:xfrm>
          <a:prstGeom prst="roundRect">
            <a:avLst>
              <a:gd name="adj" fmla="val 2687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パワポで報告</a:t>
            </a:r>
          </a:p>
        </p:txBody>
      </p:sp>
      <p:sp>
        <p:nvSpPr>
          <p:cNvPr id="151" name="パワポで報告"/>
          <p:cNvSpPr/>
          <p:nvPr/>
        </p:nvSpPr>
        <p:spPr>
          <a:xfrm>
            <a:off x="3045874" y="4809569"/>
            <a:ext cx="1845011" cy="708944"/>
          </a:xfrm>
          <a:prstGeom prst="roundRect">
            <a:avLst>
              <a:gd name="adj" fmla="val 26871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パワポで報告</a:t>
            </a:r>
          </a:p>
        </p:txBody>
      </p:sp>
      <p:sp>
        <p:nvSpPr>
          <p:cNvPr id="152" name="■オレンジが担当業務…"/>
          <p:cNvSpPr txBox="1"/>
          <p:nvPr/>
        </p:nvSpPr>
        <p:spPr>
          <a:xfrm>
            <a:off x="253911" y="1516068"/>
            <a:ext cx="32177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■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オレンジ</a:t>
            </a:r>
            <a:r>
              <a:t>が担当業務</a:t>
            </a:r>
            <a:endParaRPr sz="1600"/>
          </a:p>
          <a:p>
            <a:pPr>
              <a:defRPr sz="1600"/>
            </a:pPr>
            <a:r>
              <a:t>右図は個人的なイメージです．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要因分析と評価"/>
          <p:cNvSpPr txBox="1"/>
          <p:nvPr>
            <p:ph type="title"/>
          </p:nvPr>
        </p:nvSpPr>
        <p:spPr>
          <a:xfrm>
            <a:off x="952500" y="20279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要因分析と評価</a:t>
            </a:r>
          </a:p>
        </p:txBody>
      </p:sp>
      <p:sp>
        <p:nvSpPr>
          <p:cNvPr id="155" name="精度が上がった要因"/>
          <p:cNvSpPr/>
          <p:nvPr/>
        </p:nvSpPr>
        <p:spPr>
          <a:xfrm>
            <a:off x="2648691" y="2728394"/>
            <a:ext cx="3255426" cy="631344"/>
          </a:xfrm>
          <a:prstGeom prst="rect">
            <a:avLst/>
          </a:prstGeom>
          <a:solidFill>
            <a:schemeClr val="accent5">
              <a:lumOff val="-29866"/>
              <a:alpha val="623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精度が上がった要因</a:t>
            </a:r>
          </a:p>
        </p:txBody>
      </p:sp>
      <p:sp>
        <p:nvSpPr>
          <p:cNvPr id="156" name="精度が下がった要因"/>
          <p:cNvSpPr/>
          <p:nvPr/>
        </p:nvSpPr>
        <p:spPr>
          <a:xfrm>
            <a:off x="7351175" y="2709418"/>
            <a:ext cx="3255425" cy="669296"/>
          </a:xfrm>
          <a:prstGeom prst="rect">
            <a:avLst/>
          </a:prstGeom>
          <a:solidFill>
            <a:schemeClr val="accent5">
              <a:lumOff val="-29866"/>
              <a:alpha val="6237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精度が下がった要因</a:t>
            </a:r>
          </a:p>
        </p:txBody>
      </p:sp>
      <p:sp>
        <p:nvSpPr>
          <p:cNvPr id="157" name="評価結果…"/>
          <p:cNvSpPr/>
          <p:nvPr/>
        </p:nvSpPr>
        <p:spPr>
          <a:xfrm>
            <a:off x="5498982" y="5724154"/>
            <a:ext cx="2358927" cy="8235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評価結果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（データ集計）</a:t>
            </a:r>
          </a:p>
        </p:txBody>
      </p:sp>
      <p:sp>
        <p:nvSpPr>
          <p:cNvPr id="158" name="アルゴリズムと…"/>
          <p:cNvSpPr/>
          <p:nvPr/>
        </p:nvSpPr>
        <p:spPr>
          <a:xfrm>
            <a:off x="2931976" y="4123120"/>
            <a:ext cx="2688855" cy="10471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アルゴリズムと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ソースコードの分析</a:t>
            </a:r>
          </a:p>
        </p:txBody>
      </p:sp>
      <p:sp>
        <p:nvSpPr>
          <p:cNvPr id="159" name="過去の評価環境と…"/>
          <p:cNvSpPr/>
          <p:nvPr/>
        </p:nvSpPr>
        <p:spPr>
          <a:xfrm>
            <a:off x="7634460" y="4123120"/>
            <a:ext cx="2688855" cy="10471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過去の評価環境と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ソースコードの比較</a:t>
            </a:r>
          </a:p>
        </p:txBody>
      </p:sp>
      <p:sp>
        <p:nvSpPr>
          <p:cNvPr id="160" name="誤差 ＝ 「正解データ」 ー 「DMS出力データ」"/>
          <p:cNvSpPr/>
          <p:nvPr/>
        </p:nvSpPr>
        <p:spPr>
          <a:xfrm>
            <a:off x="3474720" y="7452608"/>
            <a:ext cx="6627523" cy="669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誤差 ＝ 「正解データ」　ー　「DMS出力データ」</a:t>
            </a:r>
          </a:p>
        </p:txBody>
      </p:sp>
      <p:sp>
        <p:nvSpPr>
          <p:cNvPr id="161" name="線"/>
          <p:cNvSpPr/>
          <p:nvPr/>
        </p:nvSpPr>
        <p:spPr>
          <a:xfrm flipV="1">
            <a:off x="4178547" y="3351633"/>
            <a:ext cx="1" cy="779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2" name="線"/>
          <p:cNvSpPr/>
          <p:nvPr/>
        </p:nvSpPr>
        <p:spPr>
          <a:xfrm flipV="1">
            <a:off x="8978887" y="3351633"/>
            <a:ext cx="1" cy="779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3" name="線"/>
          <p:cNvSpPr/>
          <p:nvPr/>
        </p:nvSpPr>
        <p:spPr>
          <a:xfrm flipH="1" flipV="1">
            <a:off x="5908192" y="3370584"/>
            <a:ext cx="1755529" cy="760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4" name="線"/>
          <p:cNvSpPr/>
          <p:nvPr/>
        </p:nvSpPr>
        <p:spPr>
          <a:xfrm flipV="1">
            <a:off x="5641553" y="3419288"/>
            <a:ext cx="1726325" cy="667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5" name="線"/>
          <p:cNvSpPr/>
          <p:nvPr/>
        </p:nvSpPr>
        <p:spPr>
          <a:xfrm flipH="1" flipV="1">
            <a:off x="4257267" y="5178340"/>
            <a:ext cx="1255113" cy="5444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6" name="線"/>
          <p:cNvSpPr/>
          <p:nvPr/>
        </p:nvSpPr>
        <p:spPr>
          <a:xfrm flipV="1">
            <a:off x="7859556" y="5171279"/>
            <a:ext cx="1070991" cy="551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7" name="矢印"/>
          <p:cNvSpPr/>
          <p:nvPr/>
        </p:nvSpPr>
        <p:spPr>
          <a:xfrm rot="16200000">
            <a:off x="6228373" y="6759590"/>
            <a:ext cx="900145" cy="48109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8" name="80〜3600の動画を分析"/>
          <p:cNvSpPr txBox="1"/>
          <p:nvPr/>
        </p:nvSpPr>
        <p:spPr>
          <a:xfrm>
            <a:off x="8025701" y="6740482"/>
            <a:ext cx="3462123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80〜3600の動画を分析</a:t>
            </a:r>
          </a:p>
        </p:txBody>
      </p:sp>
      <p:sp>
        <p:nvSpPr>
          <p:cNvPr id="169" name="開発したソフト"/>
          <p:cNvSpPr txBox="1"/>
          <p:nvPr/>
        </p:nvSpPr>
        <p:spPr>
          <a:xfrm>
            <a:off x="7573301" y="8047740"/>
            <a:ext cx="2260601" cy="419101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開発したソフト</a:t>
            </a:r>
          </a:p>
        </p:txBody>
      </p:sp>
      <p:sp>
        <p:nvSpPr>
          <p:cNvPr id="170" name="矢印3"/>
          <p:cNvSpPr/>
          <p:nvPr/>
        </p:nvSpPr>
        <p:spPr>
          <a:xfrm>
            <a:off x="3183343" y="7069024"/>
            <a:ext cx="481094" cy="424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18" y="0"/>
                </a:moveTo>
                <a:cubicBezTo>
                  <a:pt x="4218" y="41"/>
                  <a:pt x="0" y="4377"/>
                  <a:pt x="0" y="10278"/>
                </a:cubicBezTo>
                <a:lnTo>
                  <a:pt x="0" y="10847"/>
                </a:lnTo>
                <a:cubicBezTo>
                  <a:pt x="0" y="16776"/>
                  <a:pt x="4259" y="21600"/>
                  <a:pt x="9493" y="21600"/>
                </a:cubicBezTo>
                <a:cubicBezTo>
                  <a:pt x="9512" y="21600"/>
                  <a:pt x="9531" y="21598"/>
                  <a:pt x="9550" y="21598"/>
                </a:cubicBezTo>
                <a:lnTo>
                  <a:pt x="9581" y="21598"/>
                </a:lnTo>
                <a:lnTo>
                  <a:pt x="9577" y="21027"/>
                </a:lnTo>
                <a:lnTo>
                  <a:pt x="9577" y="17837"/>
                </a:lnTo>
                <a:lnTo>
                  <a:pt x="9584" y="17837"/>
                </a:lnTo>
                <a:lnTo>
                  <a:pt x="9569" y="16699"/>
                </a:lnTo>
                <a:lnTo>
                  <a:pt x="9533" y="16699"/>
                </a:lnTo>
                <a:cubicBezTo>
                  <a:pt x="9520" y="16699"/>
                  <a:pt x="9506" y="16701"/>
                  <a:pt x="9493" y="16701"/>
                </a:cubicBezTo>
                <a:cubicBezTo>
                  <a:pt x="6644" y="16701"/>
                  <a:pt x="4327" y="14075"/>
                  <a:pt x="4327" y="10847"/>
                </a:cubicBezTo>
                <a:lnTo>
                  <a:pt x="4327" y="10669"/>
                </a:lnTo>
                <a:cubicBezTo>
                  <a:pt x="4365" y="7497"/>
                  <a:pt x="6641" y="4928"/>
                  <a:pt x="9444" y="4899"/>
                </a:cubicBezTo>
                <a:lnTo>
                  <a:pt x="9539" y="4899"/>
                </a:lnTo>
                <a:cubicBezTo>
                  <a:pt x="12226" y="4925"/>
                  <a:pt x="14431" y="7288"/>
                  <a:pt x="14644" y="10278"/>
                </a:cubicBezTo>
                <a:lnTo>
                  <a:pt x="12029" y="10278"/>
                </a:lnTo>
                <a:lnTo>
                  <a:pt x="16815" y="17636"/>
                </a:lnTo>
                <a:lnTo>
                  <a:pt x="21600" y="10278"/>
                </a:lnTo>
                <a:lnTo>
                  <a:pt x="18976" y="10278"/>
                </a:lnTo>
                <a:cubicBezTo>
                  <a:pt x="18756" y="4585"/>
                  <a:pt x="14612" y="27"/>
                  <a:pt x="9539" y="0"/>
                </a:cubicBezTo>
                <a:lnTo>
                  <a:pt x="9503" y="0"/>
                </a:lnTo>
                <a:cubicBezTo>
                  <a:pt x="9500" y="0"/>
                  <a:pt x="9496" y="0"/>
                  <a:pt x="9493" y="0"/>
                </a:cubicBezTo>
                <a:lnTo>
                  <a:pt x="9491" y="0"/>
                </a:lnTo>
                <a:cubicBezTo>
                  <a:pt x="9488" y="0"/>
                  <a:pt x="9485" y="0"/>
                  <a:pt x="9481" y="0"/>
                </a:cubicBezTo>
                <a:lnTo>
                  <a:pt x="941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1" name="角丸四角形"/>
          <p:cNvSpPr/>
          <p:nvPr/>
        </p:nvSpPr>
        <p:spPr>
          <a:xfrm>
            <a:off x="2366351" y="2428041"/>
            <a:ext cx="8624190" cy="2933281"/>
          </a:xfrm>
          <a:prstGeom prst="roundRect">
            <a:avLst>
              <a:gd name="adj" fmla="val 15000"/>
            </a:avLst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2" name="要因分析：すごく考える（一番大事なところ）"/>
          <p:cNvSpPr txBox="1"/>
          <p:nvPr/>
        </p:nvSpPr>
        <p:spPr>
          <a:xfrm>
            <a:off x="3364684" y="1866722"/>
            <a:ext cx="66275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要因分析：すごく考える（一番大事なところ）</a:t>
            </a:r>
          </a:p>
        </p:txBody>
      </p:sp>
      <p:sp>
        <p:nvSpPr>
          <p:cNvPr id="173" name="角丸四角形"/>
          <p:cNvSpPr/>
          <p:nvPr/>
        </p:nvSpPr>
        <p:spPr>
          <a:xfrm>
            <a:off x="2063846" y="5629133"/>
            <a:ext cx="9594369" cy="2933281"/>
          </a:xfrm>
          <a:prstGeom prst="roundRect">
            <a:avLst>
              <a:gd name="adj" fmla="val 15000"/>
            </a:avLst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4" name="評価：環境を構築（すごくコーディングする）…"/>
          <p:cNvSpPr txBox="1"/>
          <p:nvPr/>
        </p:nvSpPr>
        <p:spPr>
          <a:xfrm>
            <a:off x="3382338" y="8622562"/>
            <a:ext cx="65922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評価：環境を構築（すごくコーディングする）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r>
              <a:t>（より楽したいところ）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データ収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データ収集</a:t>
            </a:r>
          </a:p>
        </p:txBody>
      </p:sp>
      <p:sp>
        <p:nvSpPr>
          <p:cNvPr id="177" name="動画"/>
          <p:cNvSpPr/>
          <p:nvPr/>
        </p:nvSpPr>
        <p:spPr>
          <a:xfrm>
            <a:off x="1759122" y="2420115"/>
            <a:ext cx="3452857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</a:t>
            </a:r>
          </a:p>
        </p:txBody>
      </p:sp>
      <p:sp>
        <p:nvSpPr>
          <p:cNvPr id="178" name="動画"/>
          <p:cNvSpPr/>
          <p:nvPr/>
        </p:nvSpPr>
        <p:spPr>
          <a:xfrm>
            <a:off x="7474518" y="2420115"/>
            <a:ext cx="3452857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</a:t>
            </a:r>
          </a:p>
        </p:txBody>
      </p:sp>
      <p:sp>
        <p:nvSpPr>
          <p:cNvPr id="179" name="動画"/>
          <p:cNvSpPr/>
          <p:nvPr/>
        </p:nvSpPr>
        <p:spPr>
          <a:xfrm>
            <a:off x="1759122" y="5763526"/>
            <a:ext cx="3452857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</a:t>
            </a:r>
          </a:p>
        </p:txBody>
      </p:sp>
      <p:sp>
        <p:nvSpPr>
          <p:cNvPr id="180" name="動画"/>
          <p:cNvSpPr/>
          <p:nvPr/>
        </p:nvSpPr>
        <p:spPr>
          <a:xfrm>
            <a:off x="7474518" y="5763526"/>
            <a:ext cx="3452857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開発（瞳孔検出）"/>
          <p:cNvSpPr txBox="1"/>
          <p:nvPr>
            <p:ph type="title"/>
          </p:nvPr>
        </p:nvSpPr>
        <p:spPr>
          <a:xfrm>
            <a:off x="952499" y="-505036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開発（瞳孔検出）</a:t>
            </a:r>
          </a:p>
        </p:txBody>
      </p:sp>
      <p:sp>
        <p:nvSpPr>
          <p:cNvPr id="183" name="old"/>
          <p:cNvSpPr/>
          <p:nvPr/>
        </p:nvSpPr>
        <p:spPr>
          <a:xfrm>
            <a:off x="1816050" y="147132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4" name="old"/>
          <p:cNvSpPr/>
          <p:nvPr/>
        </p:nvSpPr>
        <p:spPr>
          <a:xfrm>
            <a:off x="5320756" y="147132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5" name="old"/>
          <p:cNvSpPr/>
          <p:nvPr/>
        </p:nvSpPr>
        <p:spPr>
          <a:xfrm>
            <a:off x="8825462" y="147132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6" name="old"/>
          <p:cNvSpPr/>
          <p:nvPr/>
        </p:nvSpPr>
        <p:spPr>
          <a:xfrm>
            <a:off x="1816050" y="334410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7" name="old"/>
          <p:cNvSpPr/>
          <p:nvPr/>
        </p:nvSpPr>
        <p:spPr>
          <a:xfrm>
            <a:off x="5320756" y="334410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8" name="old"/>
          <p:cNvSpPr/>
          <p:nvPr/>
        </p:nvSpPr>
        <p:spPr>
          <a:xfrm>
            <a:off x="8825462" y="3344102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89" name="old"/>
          <p:cNvSpPr/>
          <p:nvPr/>
        </p:nvSpPr>
        <p:spPr>
          <a:xfrm>
            <a:off x="1816050" y="5216883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90" name="old"/>
          <p:cNvSpPr/>
          <p:nvPr/>
        </p:nvSpPr>
        <p:spPr>
          <a:xfrm>
            <a:off x="5320756" y="5216883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91" name="old"/>
          <p:cNvSpPr/>
          <p:nvPr/>
        </p:nvSpPr>
        <p:spPr>
          <a:xfrm>
            <a:off x="8825462" y="5216883"/>
            <a:ext cx="2511772" cy="1720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old</a:t>
            </a:r>
          </a:p>
        </p:txBody>
      </p:sp>
      <p:sp>
        <p:nvSpPr>
          <p:cNvPr id="192" name="new"/>
          <p:cNvSpPr/>
          <p:nvPr/>
        </p:nvSpPr>
        <p:spPr>
          <a:xfrm>
            <a:off x="1816050" y="7108639"/>
            <a:ext cx="2511772" cy="1720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193" name="new"/>
          <p:cNvSpPr/>
          <p:nvPr/>
        </p:nvSpPr>
        <p:spPr>
          <a:xfrm>
            <a:off x="5320756" y="7108639"/>
            <a:ext cx="2511772" cy="1720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194" name="new"/>
          <p:cNvSpPr/>
          <p:nvPr/>
        </p:nvSpPr>
        <p:spPr>
          <a:xfrm>
            <a:off x="8825462" y="7108639"/>
            <a:ext cx="2511772" cy="1720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195" name="赤目：写真を撮る際に瞳孔（毛細血管）が赤く光る"/>
          <p:cNvSpPr txBox="1"/>
          <p:nvPr/>
        </p:nvSpPr>
        <p:spPr>
          <a:xfrm>
            <a:off x="120106" y="1052419"/>
            <a:ext cx="6540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赤目：写真を撮る際に瞳孔（毛細血管）が赤く光る</a:t>
            </a:r>
          </a:p>
        </p:txBody>
      </p:sp>
      <p:sp>
        <p:nvSpPr>
          <p:cNvPr id="196" name="old"/>
          <p:cNvSpPr txBox="1"/>
          <p:nvPr/>
        </p:nvSpPr>
        <p:spPr>
          <a:xfrm>
            <a:off x="662627" y="2244688"/>
            <a:ext cx="61661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old</a:t>
            </a:r>
          </a:p>
        </p:txBody>
      </p:sp>
      <p:sp>
        <p:nvSpPr>
          <p:cNvPr id="197" name="最先端"/>
          <p:cNvSpPr txBox="1"/>
          <p:nvPr/>
        </p:nvSpPr>
        <p:spPr>
          <a:xfrm>
            <a:off x="456582" y="3927709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最先端</a:t>
            </a:r>
          </a:p>
        </p:txBody>
      </p:sp>
      <p:sp>
        <p:nvSpPr>
          <p:cNvPr id="198" name="虎間さん"/>
          <p:cNvSpPr txBox="1"/>
          <p:nvPr/>
        </p:nvSpPr>
        <p:spPr>
          <a:xfrm>
            <a:off x="304182" y="5874040"/>
            <a:ext cx="1333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虎間さん</a:t>
            </a:r>
          </a:p>
        </p:txBody>
      </p:sp>
      <p:sp>
        <p:nvSpPr>
          <p:cNvPr id="199" name="松本"/>
          <p:cNvSpPr txBox="1"/>
          <p:nvPr/>
        </p:nvSpPr>
        <p:spPr>
          <a:xfrm>
            <a:off x="608982" y="7765797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松本</a:t>
            </a:r>
          </a:p>
        </p:txBody>
      </p:sp>
      <p:sp>
        <p:nvSpPr>
          <p:cNvPr id="200" name="３ヶ月の激闘の後，決着"/>
          <p:cNvSpPr txBox="1"/>
          <p:nvPr/>
        </p:nvSpPr>
        <p:spPr>
          <a:xfrm>
            <a:off x="4768849" y="9076003"/>
            <a:ext cx="3467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３ヶ月の激闘の後，決着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