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all lectures, social media, email marketing reqs. Accessib reqs,,,, h walkthru w/ notes. Pay attn to errors, accessibility, ofsted reqs. 11 minutes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9af7674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9af7674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af7674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af7674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9b03f15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9b03f15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9af76b0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9af76b0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Half way through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9ae8fb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9ae8fb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of parents, </a:t>
            </a:r>
            <a:r>
              <a:rPr lang="en">
                <a:solidFill>
                  <a:schemeClr val="dk1"/>
                </a:solidFill>
              </a:rPr>
              <a:t>Running a social media campaign, appropriate channels.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9ae8fbd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9ae8fbd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9ae8fbd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9ae8fbd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TO TARGET, PARENTS GCSE STUDENTS, HOW TO TARGET THEM.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Optimise page to ensure sign up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Best practice in email campaign design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99da9e8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99da9e8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9af7674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9af7674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9b03f15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9b03f15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All the books that influenced content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99da9e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99da9e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Customer dont just buy they are patrons of the website. The User. types of USer, students and parents, job seekers, affiliates and partners. Suppliers, the media.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make UX Important.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Need to research the types of users for that industry not current users as we may consider that but this is about improvement not maintaining things the way they are and improving the current UX.</a:t>
            </a:r>
            <a:endParaRPr sz="12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Calibri"/>
                <a:ea typeface="Calibri"/>
                <a:cs typeface="Calibri"/>
                <a:sym typeface="Calibri"/>
              </a:rPr>
              <a:t>So new users / Existing Users.</a:t>
            </a:r>
            <a:endParaRPr>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9b03f15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9b03f15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dont just buy they are patrons of the website. The User. types of USer, students and parents, job seekers, affiliates and partners. Suppliers, the media.</a:t>
            </a:r>
            <a:endParaRPr/>
          </a:p>
          <a:p>
            <a:pPr indent="0" lvl="0" marL="0" rtl="0" algn="l">
              <a:spcBef>
                <a:spcPts val="0"/>
              </a:spcBef>
              <a:spcAft>
                <a:spcPts val="0"/>
              </a:spcAft>
              <a:buNone/>
            </a:pPr>
            <a:r>
              <a:rPr lang="en"/>
              <a:t>What make UX Important.</a:t>
            </a:r>
            <a:endParaRPr sz="12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9b03f15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9b03f15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b03f15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b03f15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b03f15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b03f15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b03f15f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b03f15f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b03f15f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b03f15f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af7674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af7674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914525" y="2004575"/>
            <a:ext cx="7229100" cy="79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b="1" i="1" lang="en">
                <a:solidFill>
                  <a:srgbClr val="FFFFFF"/>
                </a:solidFill>
                <a:latin typeface="Oswald"/>
                <a:ea typeface="Oswald"/>
                <a:cs typeface="Oswald"/>
                <a:sym typeface="Oswald"/>
              </a:rPr>
              <a:t>Usability Presentation</a:t>
            </a:r>
            <a:endParaRPr b="1" i="1">
              <a:solidFill>
                <a:srgbClr val="FFFFFF"/>
              </a:solidFill>
              <a:latin typeface="Oswald"/>
              <a:ea typeface="Oswald"/>
              <a:cs typeface="Oswald"/>
              <a:sym typeface="Oswald"/>
            </a:endParaRPr>
          </a:p>
        </p:txBody>
      </p:sp>
      <p:sp>
        <p:nvSpPr>
          <p:cNvPr id="56" name="Google Shape;56;p13"/>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CCCCCC"/>
                </a:solidFill>
                <a:latin typeface="Calibri"/>
                <a:ea typeface="Calibri"/>
                <a:cs typeface="Calibri"/>
                <a:sym typeface="Calibri"/>
              </a:rPr>
              <a:t>A New </a:t>
            </a:r>
            <a:r>
              <a:rPr i="1" lang="en">
                <a:solidFill>
                  <a:srgbClr val="CCCCCC"/>
                </a:solidFill>
                <a:latin typeface="Calibri"/>
                <a:ea typeface="Calibri"/>
                <a:cs typeface="Calibri"/>
                <a:sym typeface="Calibri"/>
              </a:rPr>
              <a:t>UX for Bexhill College</a:t>
            </a:r>
            <a:endParaRPr i="1">
              <a:solidFill>
                <a:srgbClr val="CCCCCC"/>
              </a:solidFill>
              <a:latin typeface="Calibri"/>
              <a:ea typeface="Calibri"/>
              <a:cs typeface="Calibri"/>
              <a:sym typeface="Calibri"/>
            </a:endParaRPr>
          </a:p>
          <a:p>
            <a:pPr indent="0" lvl="0" marL="0" rtl="0" algn="ctr">
              <a:spcBef>
                <a:spcPts val="0"/>
              </a:spcBef>
              <a:spcAft>
                <a:spcPts val="0"/>
              </a:spcAft>
              <a:buNone/>
            </a:pPr>
            <a:r>
              <a:t/>
            </a:r>
            <a:endParaRPr i="1">
              <a:solidFill>
                <a:srgbClr val="CCCCCC"/>
              </a:solidFill>
              <a:latin typeface="Calibri"/>
              <a:ea typeface="Calibri"/>
              <a:cs typeface="Calibri"/>
              <a:sym typeface="Calibri"/>
            </a:endParaRPr>
          </a:p>
          <a:p>
            <a:pPr indent="0" lvl="0" marL="0" rtl="0" algn="ctr">
              <a:spcBef>
                <a:spcPts val="0"/>
              </a:spcBef>
              <a:spcAft>
                <a:spcPts val="0"/>
              </a:spcAft>
              <a:buNone/>
            </a:pPr>
            <a:r>
              <a:rPr lang="en" sz="1050" u="sng">
                <a:solidFill>
                  <a:srgbClr val="FFFFFF"/>
                </a:solidFill>
                <a:latin typeface="Calibri"/>
                <a:ea typeface="Calibri"/>
                <a:cs typeface="Calibri"/>
                <a:sym typeface="Calibri"/>
              </a:rPr>
              <a:t>bexhillcollege.ac.uk</a:t>
            </a:r>
            <a:endParaRPr i="1" sz="1200">
              <a:solidFill>
                <a:srgbClr val="FFFFFF"/>
              </a:solidFill>
              <a:latin typeface="Calibri"/>
              <a:ea typeface="Calibri"/>
              <a:cs typeface="Calibri"/>
              <a:sym typeface="Calibri"/>
            </a:endParaRPr>
          </a:p>
          <a:p>
            <a:pPr indent="0" lvl="0" marL="0" rtl="0" algn="r">
              <a:spcBef>
                <a:spcPts val="0"/>
              </a:spcBef>
              <a:spcAft>
                <a:spcPts val="0"/>
              </a:spcAft>
              <a:buNone/>
            </a:pPr>
            <a:r>
              <a:t/>
            </a:r>
            <a:endParaRPr i="1" sz="1200">
              <a:solidFill>
                <a:srgbClr val="FFFFFF"/>
              </a:solidFill>
              <a:latin typeface="Calibri"/>
              <a:ea typeface="Calibri"/>
              <a:cs typeface="Calibri"/>
              <a:sym typeface="Calibri"/>
            </a:endParaRPr>
          </a:p>
          <a:p>
            <a:pPr indent="0" lvl="0" marL="0" rtl="0" algn="r">
              <a:spcBef>
                <a:spcPts val="0"/>
              </a:spcBef>
              <a:spcAft>
                <a:spcPts val="0"/>
              </a:spcAft>
              <a:buNone/>
            </a:pPr>
            <a:r>
              <a:t/>
            </a:r>
            <a:endParaRPr i="1" sz="1200">
              <a:solidFill>
                <a:srgbClr val="FFFFFF"/>
              </a:solidFill>
              <a:latin typeface="Calibri"/>
              <a:ea typeface="Calibri"/>
              <a:cs typeface="Calibri"/>
              <a:sym typeface="Calibri"/>
            </a:endParaRPr>
          </a:p>
          <a:p>
            <a:pPr indent="0" lvl="0" marL="0" rtl="0" algn="r">
              <a:spcBef>
                <a:spcPts val="0"/>
              </a:spcBef>
              <a:spcAft>
                <a:spcPts val="0"/>
              </a:spcAft>
              <a:buNone/>
            </a:pPr>
            <a:r>
              <a:t/>
            </a:r>
            <a:endParaRPr i="1" sz="1200">
              <a:solidFill>
                <a:srgbClr val="FFFFFF"/>
              </a:solidFill>
              <a:latin typeface="Calibri"/>
              <a:ea typeface="Calibri"/>
              <a:cs typeface="Calibri"/>
              <a:sym typeface="Calibri"/>
            </a:endParaRPr>
          </a:p>
          <a:p>
            <a:pPr indent="0" lvl="0" marL="0" rtl="0" algn="r">
              <a:spcBef>
                <a:spcPts val="0"/>
              </a:spcBef>
              <a:spcAft>
                <a:spcPts val="0"/>
              </a:spcAft>
              <a:buNone/>
            </a:pPr>
            <a:r>
              <a:t/>
            </a:r>
            <a:endParaRPr i="1" sz="1200">
              <a:solidFill>
                <a:srgbClr val="FFFFFF"/>
              </a:solidFill>
              <a:latin typeface="Calibri"/>
              <a:ea typeface="Calibri"/>
              <a:cs typeface="Calibri"/>
              <a:sym typeface="Calibri"/>
            </a:endParaRPr>
          </a:p>
          <a:p>
            <a:pPr indent="0" lvl="0" marL="0" rtl="0" algn="l">
              <a:spcBef>
                <a:spcPts val="0"/>
              </a:spcBef>
              <a:spcAft>
                <a:spcPts val="0"/>
              </a:spcAft>
              <a:buNone/>
            </a:pPr>
            <a:r>
              <a:rPr i="1" lang="en" sz="1200">
                <a:solidFill>
                  <a:srgbClr val="FFFFFF"/>
                </a:solidFill>
                <a:latin typeface="Calibri"/>
                <a:ea typeface="Calibri"/>
                <a:cs typeface="Calibri"/>
                <a:sym typeface="Calibri"/>
              </a:rPr>
              <a:t>Thomas Owens BA (hons), [Student ID: 271057] for Digital Business.</a:t>
            </a:r>
            <a:endParaRPr i="1" sz="1200">
              <a:solidFill>
                <a:srgbClr val="FFFFFF"/>
              </a:solidFill>
              <a:latin typeface="Calibri"/>
              <a:ea typeface="Calibri"/>
              <a:cs typeface="Calibri"/>
              <a:sym typeface="Calibri"/>
            </a:endParaRPr>
          </a:p>
        </p:txBody>
      </p:sp>
      <p:sp>
        <p:nvSpPr>
          <p:cNvPr id="57" name="Google Shape;57;p13"/>
          <p:cNvSpPr txBox="1"/>
          <p:nvPr/>
        </p:nvSpPr>
        <p:spPr>
          <a:xfrm>
            <a:off x="3204625" y="290775"/>
            <a:ext cx="5745600" cy="50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rgbClr val="FFFFFF"/>
                </a:solidFill>
                <a:latin typeface="Oswald"/>
                <a:ea typeface="Oswald"/>
                <a:cs typeface="Oswald"/>
                <a:sym typeface="Oswald"/>
              </a:rPr>
              <a:t>Accepted. </a:t>
            </a:r>
            <a:r>
              <a:rPr b="1" i="1" lang="en">
                <a:solidFill>
                  <a:srgbClr val="FFFFFF"/>
                </a:solidFill>
                <a:latin typeface="Oswald"/>
                <a:ea typeface="Oswald"/>
                <a:cs typeface="Oswald"/>
                <a:sym typeface="Oswald"/>
              </a:rPr>
              <a:t>Challenged</a:t>
            </a:r>
            <a:r>
              <a:rPr b="1" i="1" lang="en">
                <a:solidFill>
                  <a:srgbClr val="FFFFFF"/>
                </a:solidFill>
                <a:latin typeface="Oswald"/>
                <a:ea typeface="Oswald"/>
                <a:cs typeface="Oswald"/>
                <a:sym typeface="Oswald"/>
              </a:rPr>
              <a:t>. Empowered.</a:t>
            </a:r>
            <a:endParaRPr b="1" i="1">
              <a:solidFill>
                <a:srgbClr val="FFFFFF"/>
              </a:solidFill>
              <a:latin typeface="Oswald"/>
              <a:ea typeface="Oswald"/>
              <a:cs typeface="Oswald"/>
              <a:sym typeface="Oswald"/>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193" name="Shape 193"/>
        <p:cNvGrpSpPr/>
        <p:nvPr/>
      </p:nvGrpSpPr>
      <p:grpSpPr>
        <a:xfrm>
          <a:off x="0" y="0"/>
          <a:ext cx="0" cy="0"/>
          <a:chOff x="0" y="0"/>
          <a:chExt cx="0" cy="0"/>
        </a:xfrm>
      </p:grpSpPr>
      <p:pic>
        <p:nvPicPr>
          <p:cNvPr id="194" name="Google Shape;194;p22"/>
          <p:cNvPicPr preferRelativeResize="0"/>
          <p:nvPr/>
        </p:nvPicPr>
        <p:blipFill>
          <a:blip r:embed="rId3">
            <a:alphaModFix/>
          </a:blip>
          <a:stretch>
            <a:fillRect/>
          </a:stretch>
        </p:blipFill>
        <p:spPr>
          <a:xfrm>
            <a:off x="838200" y="152400"/>
            <a:ext cx="7564203" cy="4838700"/>
          </a:xfrm>
          <a:prstGeom prst="rect">
            <a:avLst/>
          </a:prstGeom>
          <a:noFill/>
          <a:ln>
            <a:noFill/>
          </a:ln>
        </p:spPr>
      </p:pic>
      <p:sp>
        <p:nvSpPr>
          <p:cNvPr id="195" name="Google Shape;195;p22"/>
          <p:cNvSpPr/>
          <p:nvPr/>
        </p:nvSpPr>
        <p:spPr>
          <a:xfrm>
            <a:off x="3020825" y="96875"/>
            <a:ext cx="2694300" cy="500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2"/>
          <p:cNvCxnSpPr/>
          <p:nvPr/>
        </p:nvCxnSpPr>
        <p:spPr>
          <a:xfrm flipH="1" rot="10800000">
            <a:off x="411600" y="1880175"/>
            <a:ext cx="1326000" cy="11400"/>
          </a:xfrm>
          <a:prstGeom prst="straightConnector1">
            <a:avLst/>
          </a:prstGeom>
          <a:noFill/>
          <a:ln cap="flat" cmpd="sng" w="38100">
            <a:solidFill>
              <a:srgbClr val="FF0000"/>
            </a:solidFill>
            <a:prstDash val="solid"/>
            <a:round/>
            <a:headEnd len="med" w="med" type="none"/>
            <a:tailEnd len="med" w="med" type="triangle"/>
          </a:ln>
        </p:spPr>
      </p:cxnSp>
      <p:cxnSp>
        <p:nvCxnSpPr>
          <p:cNvPr id="197" name="Google Shape;197;p22"/>
          <p:cNvCxnSpPr/>
          <p:nvPr/>
        </p:nvCxnSpPr>
        <p:spPr>
          <a:xfrm rot="10800000">
            <a:off x="7166875" y="954325"/>
            <a:ext cx="1542900" cy="0"/>
          </a:xfrm>
          <a:prstGeom prst="straightConnector1">
            <a:avLst/>
          </a:prstGeom>
          <a:noFill/>
          <a:ln cap="flat" cmpd="sng" w="38100">
            <a:solidFill>
              <a:srgbClr val="FF0000"/>
            </a:solidFill>
            <a:prstDash val="solid"/>
            <a:round/>
            <a:headEnd len="med" w="med" type="none"/>
            <a:tailEnd len="med" w="med" type="triangle"/>
          </a:ln>
        </p:spPr>
      </p:cxnSp>
      <p:cxnSp>
        <p:nvCxnSpPr>
          <p:cNvPr id="198" name="Google Shape;198;p22"/>
          <p:cNvCxnSpPr/>
          <p:nvPr/>
        </p:nvCxnSpPr>
        <p:spPr>
          <a:xfrm flipH="1">
            <a:off x="7624050" y="1422950"/>
            <a:ext cx="845700" cy="22800"/>
          </a:xfrm>
          <a:prstGeom prst="straightConnector1">
            <a:avLst/>
          </a:prstGeom>
          <a:noFill/>
          <a:ln cap="flat" cmpd="sng" w="28575">
            <a:solidFill>
              <a:srgbClr val="FF0000"/>
            </a:solidFill>
            <a:prstDash val="solid"/>
            <a:round/>
            <a:headEnd len="med" w="med" type="none"/>
            <a:tailEnd len="med" w="med" type="triangle"/>
          </a:ln>
        </p:spPr>
      </p:cxnSp>
      <p:sp>
        <p:nvSpPr>
          <p:cNvPr id="199" name="Google Shape;199;p22"/>
          <p:cNvSpPr/>
          <p:nvPr/>
        </p:nvSpPr>
        <p:spPr>
          <a:xfrm>
            <a:off x="8458325" y="1251525"/>
            <a:ext cx="308700" cy="308700"/>
          </a:xfrm>
          <a:prstGeom prst="rect">
            <a:avLst/>
          </a:prstGeom>
          <a:solidFill>
            <a:srgbClr val="FFFFFF"/>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X</a:t>
            </a:r>
            <a:endParaRPr b="1">
              <a:solidFill>
                <a:srgbClr val="FF0000"/>
              </a:solidFill>
            </a:endParaRPr>
          </a:p>
        </p:txBody>
      </p:sp>
      <p:cxnSp>
        <p:nvCxnSpPr>
          <p:cNvPr id="200" name="Google Shape;200;p22"/>
          <p:cNvCxnSpPr/>
          <p:nvPr/>
        </p:nvCxnSpPr>
        <p:spPr>
          <a:xfrm>
            <a:off x="514475" y="531425"/>
            <a:ext cx="3486000" cy="457200"/>
          </a:xfrm>
          <a:prstGeom prst="straightConnector1">
            <a:avLst/>
          </a:prstGeom>
          <a:noFill/>
          <a:ln cap="flat" cmpd="sng" w="9525">
            <a:solidFill>
              <a:srgbClr val="FF0000"/>
            </a:solidFill>
            <a:prstDash val="solid"/>
            <a:round/>
            <a:headEnd len="med" w="med" type="none"/>
            <a:tailEnd len="med" w="med" type="triangle"/>
          </a:ln>
        </p:spPr>
      </p:cxnSp>
      <p:sp>
        <p:nvSpPr>
          <p:cNvPr id="201" name="Google Shape;201;p22"/>
          <p:cNvSpPr txBox="1"/>
          <p:nvPr/>
        </p:nvSpPr>
        <p:spPr>
          <a:xfrm>
            <a:off x="134625" y="1606025"/>
            <a:ext cx="2403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1</a:t>
            </a:r>
            <a:endParaRPr b="1" sz="1800">
              <a:solidFill>
                <a:srgbClr val="FFFFFF"/>
              </a:solidFill>
            </a:endParaRPr>
          </a:p>
        </p:txBody>
      </p:sp>
      <p:sp>
        <p:nvSpPr>
          <p:cNvPr id="202" name="Google Shape;202;p22"/>
          <p:cNvSpPr txBox="1"/>
          <p:nvPr/>
        </p:nvSpPr>
        <p:spPr>
          <a:xfrm>
            <a:off x="229325" y="152400"/>
            <a:ext cx="2403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2</a:t>
            </a:r>
            <a:endParaRPr b="1" sz="1800">
              <a:solidFill>
                <a:srgbClr val="FFFFFF"/>
              </a:solidFill>
            </a:endParaRPr>
          </a:p>
        </p:txBody>
      </p:sp>
      <p:sp>
        <p:nvSpPr>
          <p:cNvPr id="203" name="Google Shape;203;p22"/>
          <p:cNvSpPr txBox="1"/>
          <p:nvPr/>
        </p:nvSpPr>
        <p:spPr>
          <a:xfrm>
            <a:off x="8709775" y="721250"/>
            <a:ext cx="2403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3</a:t>
            </a:r>
            <a:endParaRPr b="1" sz="1800">
              <a:solidFill>
                <a:srgbClr val="FFFFFF"/>
              </a:solidFill>
            </a:endParaRPr>
          </a:p>
        </p:txBody>
      </p:sp>
      <p:sp>
        <p:nvSpPr>
          <p:cNvPr id="204" name="Google Shape;2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208" name="Shape 208"/>
        <p:cNvGrpSpPr/>
        <p:nvPr/>
      </p:nvGrpSpPr>
      <p:grpSpPr>
        <a:xfrm>
          <a:off x="0" y="0"/>
          <a:ext cx="0" cy="0"/>
          <a:chOff x="0" y="0"/>
          <a:chExt cx="0" cy="0"/>
        </a:xfrm>
      </p:grpSpPr>
      <p:pic>
        <p:nvPicPr>
          <p:cNvPr id="209" name="Google Shape;209;p23"/>
          <p:cNvPicPr preferRelativeResize="0"/>
          <p:nvPr/>
        </p:nvPicPr>
        <p:blipFill>
          <a:blip r:embed="rId3">
            <a:alphaModFix/>
          </a:blip>
          <a:stretch>
            <a:fillRect/>
          </a:stretch>
        </p:blipFill>
        <p:spPr>
          <a:xfrm>
            <a:off x="228600" y="0"/>
            <a:ext cx="8648475" cy="5108774"/>
          </a:xfrm>
          <a:prstGeom prst="rect">
            <a:avLst/>
          </a:prstGeom>
          <a:noFill/>
          <a:ln>
            <a:noFill/>
          </a:ln>
        </p:spPr>
      </p:pic>
      <p:sp>
        <p:nvSpPr>
          <p:cNvPr id="210" name="Google Shape;21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214" name="Shape 214"/>
        <p:cNvGrpSpPr/>
        <p:nvPr/>
      </p:nvGrpSpPr>
      <p:grpSpPr>
        <a:xfrm>
          <a:off x="0" y="0"/>
          <a:ext cx="0" cy="0"/>
          <a:chOff x="0" y="0"/>
          <a:chExt cx="0" cy="0"/>
        </a:xfrm>
      </p:grpSpPr>
      <p:sp>
        <p:nvSpPr>
          <p:cNvPr id="215" name="Google Shape;215;p24"/>
          <p:cNvSpPr/>
          <p:nvPr/>
        </p:nvSpPr>
        <p:spPr>
          <a:xfrm>
            <a:off x="1724725" y="2015223"/>
            <a:ext cx="4521000" cy="2449500"/>
          </a:xfrm>
          <a:prstGeom prst="stripedRightArrow">
            <a:avLst>
              <a:gd fmla="val 50000" name="adj1"/>
              <a:gd fmla="val 50000" name="adj2"/>
            </a:avLst>
          </a:prstGeom>
          <a:gradFill>
            <a:gsLst>
              <a:gs pos="0">
                <a:schemeClr val="accent3"/>
              </a:gs>
              <a:gs pos="100000">
                <a:srgbClr val="2012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Calibri"/>
                <a:ea typeface="Calibri"/>
                <a:cs typeface="Calibri"/>
                <a:sym typeface="Calibri"/>
              </a:rPr>
              <a:t>Accessibility Review</a:t>
            </a:r>
            <a:endParaRPr u="sng">
              <a:latin typeface="Calibri"/>
              <a:ea typeface="Calibri"/>
              <a:cs typeface="Calibri"/>
              <a:sym typeface="Calibri"/>
            </a:endParaRPr>
          </a:p>
        </p:txBody>
      </p:sp>
      <p:sp>
        <p:nvSpPr>
          <p:cNvPr id="217" name="Google Shape;217;p24"/>
          <p:cNvSpPr txBox="1"/>
          <p:nvPr>
            <p:ph idx="1" type="body"/>
          </p:nvPr>
        </p:nvSpPr>
        <p:spPr>
          <a:xfrm>
            <a:off x="311700" y="1152475"/>
            <a:ext cx="3719400" cy="14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FFFFFF"/>
                </a:solidFill>
              </a:rPr>
              <a:t>Screen readers</a:t>
            </a:r>
            <a:endParaRPr sz="1200" u="sng">
              <a:solidFill>
                <a:srgbClr val="FFFFFF"/>
              </a:solidFill>
            </a:endParaRPr>
          </a:p>
          <a:p>
            <a:pPr indent="0" lvl="0" marL="0" rtl="0" algn="l">
              <a:spcBef>
                <a:spcPts val="1600"/>
              </a:spcBef>
              <a:spcAft>
                <a:spcPts val="1600"/>
              </a:spcAft>
              <a:buNone/>
            </a:pPr>
            <a:r>
              <a:rPr lang="en" sz="1200" u="sng">
                <a:solidFill>
                  <a:srgbClr val="FFFFFF"/>
                </a:solidFill>
              </a:rPr>
              <a:t>Bexhill is OfSted </a:t>
            </a:r>
            <a:r>
              <a:rPr lang="en" sz="1200" u="sng">
                <a:solidFill>
                  <a:srgbClr val="FFFFFF"/>
                </a:solidFill>
              </a:rPr>
              <a:t>Compliant</a:t>
            </a:r>
            <a:r>
              <a:rPr lang="en" sz="1200">
                <a:solidFill>
                  <a:srgbClr val="FFFFFF"/>
                </a:solidFill>
              </a:rPr>
              <a:t> </a:t>
            </a:r>
            <a:endParaRPr sz="1200">
              <a:solidFill>
                <a:srgbClr val="FFFFFF"/>
              </a:solidFill>
            </a:endParaRPr>
          </a:p>
        </p:txBody>
      </p:sp>
      <p:sp>
        <p:nvSpPr>
          <p:cNvPr id="218" name="Google Shape;218;p24"/>
          <p:cNvSpPr/>
          <p:nvPr/>
        </p:nvSpPr>
        <p:spPr>
          <a:xfrm>
            <a:off x="5169400" y="2260425"/>
            <a:ext cx="285900" cy="79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7903775" y="2260425"/>
            <a:ext cx="285900" cy="79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5255800" y="1442125"/>
            <a:ext cx="2837100" cy="28371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6174312" y="1561000"/>
            <a:ext cx="1000080" cy="51030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3469850" y="3546300"/>
            <a:ext cx="1224600" cy="122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SCREEN READERS</a:t>
            </a:r>
            <a:endParaRPr/>
          </a:p>
        </p:txBody>
      </p:sp>
      <p:sp>
        <p:nvSpPr>
          <p:cNvPr id="223" name="Google Shape;223;p24"/>
          <p:cNvSpPr/>
          <p:nvPr/>
        </p:nvSpPr>
        <p:spPr>
          <a:xfrm>
            <a:off x="4173325" y="392175"/>
            <a:ext cx="1224600" cy="122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CAPTIONS</a:t>
            </a:r>
            <a:endParaRPr sz="1000"/>
          </a:p>
        </p:txBody>
      </p:sp>
      <p:sp>
        <p:nvSpPr>
          <p:cNvPr id="224" name="Google Shape;224;p24"/>
          <p:cNvSpPr/>
          <p:nvPr/>
        </p:nvSpPr>
        <p:spPr>
          <a:xfrm>
            <a:off x="7434425" y="392175"/>
            <a:ext cx="1460100" cy="146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INTUITIVE, DON’T MAKE ME THINK.</a:t>
            </a:r>
            <a:endParaRPr sz="900"/>
          </a:p>
          <a:p>
            <a:pPr indent="0" lvl="0" marL="0" rtl="0" algn="ctr">
              <a:spcBef>
                <a:spcPts val="0"/>
              </a:spcBef>
              <a:spcAft>
                <a:spcPts val="0"/>
              </a:spcAft>
              <a:buNone/>
            </a:pPr>
            <a:r>
              <a:rPr lang="en" sz="900"/>
              <a:t>(Krug 2000) </a:t>
            </a:r>
            <a:r>
              <a:rPr lang="en" sz="900"/>
              <a:t>STANDARDS</a:t>
            </a:r>
            <a:endParaRPr sz="900"/>
          </a:p>
        </p:txBody>
      </p:sp>
      <p:sp>
        <p:nvSpPr>
          <p:cNvPr id="225" name="Google Shape;225;p24"/>
          <p:cNvSpPr/>
          <p:nvPr/>
        </p:nvSpPr>
        <p:spPr>
          <a:xfrm>
            <a:off x="7714600" y="3739500"/>
            <a:ext cx="1224600" cy="122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INFO, NO NEED TO CALL</a:t>
            </a:r>
            <a:endParaRPr sz="1200"/>
          </a:p>
        </p:txBody>
      </p:sp>
      <p:cxnSp>
        <p:nvCxnSpPr>
          <p:cNvPr id="226" name="Google Shape;226;p24"/>
          <p:cNvCxnSpPr>
            <a:stCxn id="222" idx="7"/>
            <a:endCxn id="221" idx="2"/>
          </p:cNvCxnSpPr>
          <p:nvPr/>
        </p:nvCxnSpPr>
        <p:spPr>
          <a:xfrm rot="-5400000">
            <a:off x="4391511" y="1939739"/>
            <a:ext cx="1909500" cy="1662300"/>
          </a:xfrm>
          <a:prstGeom prst="bentConnector2">
            <a:avLst/>
          </a:prstGeom>
          <a:noFill/>
          <a:ln cap="flat" cmpd="sng" w="28575">
            <a:solidFill>
              <a:srgbClr val="6AA84F"/>
            </a:solidFill>
            <a:prstDash val="solid"/>
            <a:round/>
            <a:headEnd len="med" w="med" type="none"/>
            <a:tailEnd len="med" w="med" type="none"/>
          </a:ln>
        </p:spPr>
      </p:cxnSp>
      <p:cxnSp>
        <p:nvCxnSpPr>
          <p:cNvPr id="227" name="Google Shape;227;p24"/>
          <p:cNvCxnSpPr>
            <a:stCxn id="223" idx="6"/>
            <a:endCxn id="218" idx="2"/>
          </p:cNvCxnSpPr>
          <p:nvPr/>
        </p:nvCxnSpPr>
        <p:spPr>
          <a:xfrm flipH="1">
            <a:off x="5169325" y="1004475"/>
            <a:ext cx="228600" cy="1653900"/>
          </a:xfrm>
          <a:prstGeom prst="bentConnector5">
            <a:avLst>
              <a:gd fmla="val -104167" name="adj1"/>
              <a:gd fmla="val 56480" name="adj2"/>
              <a:gd fmla="val 204134" name="adj3"/>
            </a:avLst>
          </a:prstGeom>
          <a:noFill/>
          <a:ln cap="flat" cmpd="sng" w="28575">
            <a:solidFill>
              <a:srgbClr val="A2C4C9"/>
            </a:solidFill>
            <a:prstDash val="solid"/>
            <a:round/>
            <a:headEnd len="med" w="med" type="none"/>
            <a:tailEnd len="med" w="med" type="none"/>
          </a:ln>
        </p:spPr>
      </p:cxnSp>
      <p:cxnSp>
        <p:nvCxnSpPr>
          <p:cNvPr id="228" name="Google Shape;228;p24"/>
          <p:cNvCxnSpPr>
            <a:stCxn id="224" idx="2"/>
            <a:endCxn id="221" idx="3"/>
          </p:cNvCxnSpPr>
          <p:nvPr/>
        </p:nvCxnSpPr>
        <p:spPr>
          <a:xfrm flipH="1">
            <a:off x="6674225" y="1122225"/>
            <a:ext cx="760200" cy="468000"/>
          </a:xfrm>
          <a:prstGeom prst="bentConnector2">
            <a:avLst/>
          </a:prstGeom>
          <a:noFill/>
          <a:ln cap="flat" cmpd="sng" w="76200">
            <a:solidFill>
              <a:schemeClr val="dk2"/>
            </a:solidFill>
            <a:prstDash val="solid"/>
            <a:round/>
            <a:headEnd len="med" w="med" type="none"/>
            <a:tailEnd len="med" w="med" type="none"/>
          </a:ln>
        </p:spPr>
      </p:cxnSp>
      <p:cxnSp>
        <p:nvCxnSpPr>
          <p:cNvPr id="229" name="Google Shape;229;p24"/>
          <p:cNvCxnSpPr>
            <a:stCxn id="225" idx="2"/>
          </p:cNvCxnSpPr>
          <p:nvPr/>
        </p:nvCxnSpPr>
        <p:spPr>
          <a:xfrm rot="10800000">
            <a:off x="7255900" y="3607500"/>
            <a:ext cx="458700" cy="744300"/>
          </a:xfrm>
          <a:prstGeom prst="bentConnector2">
            <a:avLst/>
          </a:prstGeom>
          <a:noFill/>
          <a:ln cap="flat" cmpd="sng" w="38100">
            <a:solidFill>
              <a:srgbClr val="B6D7A8"/>
            </a:solidFill>
            <a:prstDash val="solid"/>
            <a:round/>
            <a:headEnd len="med" w="med" type="none"/>
            <a:tailEnd len="med" w="med" type="none"/>
          </a:ln>
        </p:spPr>
      </p:cxnSp>
      <p:cxnSp>
        <p:nvCxnSpPr>
          <p:cNvPr id="230" name="Google Shape;230;p24"/>
          <p:cNvCxnSpPr>
            <a:stCxn id="222" idx="0"/>
          </p:cNvCxnSpPr>
          <p:nvPr/>
        </p:nvCxnSpPr>
        <p:spPr>
          <a:xfrm rot="-5400000">
            <a:off x="4556750" y="1989900"/>
            <a:ext cx="1081800" cy="2031000"/>
          </a:xfrm>
          <a:prstGeom prst="bentConnector2">
            <a:avLst/>
          </a:prstGeom>
          <a:noFill/>
          <a:ln cap="flat" cmpd="sng" w="38100">
            <a:solidFill>
              <a:srgbClr val="38761D"/>
            </a:solidFill>
            <a:prstDash val="solid"/>
            <a:round/>
            <a:headEnd len="med" w="med" type="none"/>
            <a:tailEnd len="med" w="med" type="none"/>
          </a:ln>
        </p:spPr>
      </p:cxnSp>
      <p:sp>
        <p:nvSpPr>
          <p:cNvPr id="231" name="Google Shape;231;p24"/>
          <p:cNvSpPr/>
          <p:nvPr/>
        </p:nvSpPr>
        <p:spPr>
          <a:xfrm>
            <a:off x="135525" y="3613475"/>
            <a:ext cx="2653200" cy="13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ACCESSIBILITY LAW</a:t>
            </a:r>
            <a:endParaRPr/>
          </a:p>
        </p:txBody>
      </p:sp>
      <p:sp>
        <p:nvSpPr>
          <p:cNvPr id="232" name="Google Shape;232;p24"/>
          <p:cNvSpPr/>
          <p:nvPr/>
        </p:nvSpPr>
        <p:spPr>
          <a:xfrm>
            <a:off x="1900950" y="4486850"/>
            <a:ext cx="1081800" cy="57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EU </a:t>
            </a:r>
            <a:r>
              <a:rPr lang="en"/>
              <a:t>LAW</a:t>
            </a:r>
            <a:endParaRPr/>
          </a:p>
        </p:txBody>
      </p:sp>
      <p:sp>
        <p:nvSpPr>
          <p:cNvPr id="233" name="Google Shape;233;p24"/>
          <p:cNvSpPr/>
          <p:nvPr/>
        </p:nvSpPr>
        <p:spPr>
          <a:xfrm>
            <a:off x="77650" y="4486850"/>
            <a:ext cx="13362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WEB </a:t>
            </a:r>
            <a:r>
              <a:rPr lang="en" sz="1000"/>
              <a:t>STANDARDS</a:t>
            </a:r>
            <a:endParaRPr sz="1000"/>
          </a:p>
          <a:p>
            <a:pPr indent="0" lvl="0" marL="0" rtl="0" algn="ctr">
              <a:spcBef>
                <a:spcPts val="0"/>
              </a:spcBef>
              <a:spcAft>
                <a:spcPts val="0"/>
              </a:spcAft>
              <a:buNone/>
            </a:pPr>
            <a:r>
              <a:rPr b="1" lang="en" sz="1000"/>
              <a:t>w3c</a:t>
            </a:r>
            <a:endParaRPr b="1" sz="1000"/>
          </a:p>
        </p:txBody>
      </p:sp>
      <p:sp>
        <p:nvSpPr>
          <p:cNvPr id="234" name="Google Shape;234;p24"/>
          <p:cNvSpPr/>
          <p:nvPr/>
        </p:nvSpPr>
        <p:spPr>
          <a:xfrm>
            <a:off x="1742775" y="3444225"/>
            <a:ext cx="1460100" cy="69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LAWS AND REGS in FOREIGN TERRITORIES such as the US</a:t>
            </a:r>
            <a:endParaRPr sz="900"/>
          </a:p>
        </p:txBody>
      </p:sp>
      <p:sp>
        <p:nvSpPr>
          <p:cNvPr id="235" name="Google Shape;235;p24"/>
          <p:cNvSpPr/>
          <p:nvPr/>
        </p:nvSpPr>
        <p:spPr>
          <a:xfrm>
            <a:off x="589575" y="2571750"/>
            <a:ext cx="1153200" cy="115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OFSted</a:t>
            </a:r>
            <a:endParaRPr/>
          </a:p>
          <a:p>
            <a:pPr indent="0" lvl="0" marL="0" rtl="0" algn="ctr">
              <a:lnSpc>
                <a:spcPct val="115000"/>
              </a:lnSpc>
              <a:spcBef>
                <a:spcPts val="0"/>
              </a:spcBef>
              <a:spcAft>
                <a:spcPts val="1600"/>
              </a:spcAft>
              <a:buClr>
                <a:schemeClr val="dk1"/>
              </a:buClr>
              <a:buSzPts val="1100"/>
              <a:buFont typeface="Arial"/>
              <a:buNone/>
            </a:pPr>
            <a:r>
              <a:rPr lang="en" sz="800">
                <a:latin typeface="Calibri"/>
                <a:ea typeface="Calibri"/>
                <a:cs typeface="Calibri"/>
                <a:sym typeface="Calibri"/>
              </a:rPr>
              <a:t>(Ofsted, 2018)</a:t>
            </a:r>
            <a:endParaRPr sz="800">
              <a:latin typeface="Calibri"/>
              <a:ea typeface="Calibri"/>
              <a:cs typeface="Calibri"/>
              <a:sym typeface="Calibri"/>
            </a:endParaRPr>
          </a:p>
        </p:txBody>
      </p:sp>
      <p:sp>
        <p:nvSpPr>
          <p:cNvPr id="236" name="Google Shape;236;p24"/>
          <p:cNvSpPr/>
          <p:nvPr/>
        </p:nvSpPr>
        <p:spPr>
          <a:xfrm>
            <a:off x="77650" y="3485625"/>
            <a:ext cx="1298400" cy="617100"/>
          </a:xfrm>
          <a:prstGeom prst="octagon">
            <a:avLst>
              <a:gd fmla="val 12505"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UK LAW</a:t>
            </a:r>
            <a:endParaRPr/>
          </a:p>
          <a:p>
            <a:pPr indent="0" lvl="0" marL="0" rtl="0" algn="ctr">
              <a:spcBef>
                <a:spcPts val="0"/>
              </a:spcBef>
              <a:spcAft>
                <a:spcPts val="0"/>
              </a:spcAft>
              <a:buNone/>
            </a:pPr>
            <a:r>
              <a:rPr b="1" lang="en" sz="1000"/>
              <a:t>Equalities Act</a:t>
            </a:r>
            <a:endParaRPr b="1" sz="1000"/>
          </a:p>
          <a:p>
            <a:pPr indent="0" lvl="0" marL="0" rtl="0" algn="ctr">
              <a:spcBef>
                <a:spcPts val="0"/>
              </a:spcBef>
              <a:spcAft>
                <a:spcPts val="0"/>
              </a:spcAft>
              <a:buNone/>
            </a:pPr>
            <a:r>
              <a:rPr b="1" lang="en" sz="1000"/>
              <a:t>2010</a:t>
            </a:r>
            <a:endParaRPr b="1" sz="1000"/>
          </a:p>
        </p:txBody>
      </p:sp>
      <p:sp>
        <p:nvSpPr>
          <p:cNvPr id="237" name="Google Shape;237;p24"/>
          <p:cNvSpPr txBox="1"/>
          <p:nvPr/>
        </p:nvSpPr>
        <p:spPr>
          <a:xfrm>
            <a:off x="2948725" y="4830950"/>
            <a:ext cx="1224600" cy="1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a:t>
            </a:r>
            <a:r>
              <a:rPr lang="en" sz="1000">
                <a:solidFill>
                  <a:srgbClr val="FFFFFF"/>
                </a:solidFill>
              </a:rPr>
              <a:t>Mueller, 2018)</a:t>
            </a:r>
            <a:endParaRPr sz="1000">
              <a:solidFill>
                <a:srgbClr val="FFFFFF"/>
              </a:solidFill>
            </a:endParaRPr>
          </a:p>
        </p:txBody>
      </p:sp>
      <p:sp>
        <p:nvSpPr>
          <p:cNvPr id="238" name="Google Shape;23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242" name="Shape 242"/>
        <p:cNvGrpSpPr/>
        <p:nvPr/>
      </p:nvGrpSpPr>
      <p:grpSpPr>
        <a:xfrm>
          <a:off x="0" y="0"/>
          <a:ext cx="0" cy="0"/>
          <a:chOff x="0" y="0"/>
          <a:chExt cx="0" cy="0"/>
        </a:xfrm>
      </p:grpSpPr>
      <p:sp>
        <p:nvSpPr>
          <p:cNvPr id="243" name="Google Shape;243;p25"/>
          <p:cNvSpPr/>
          <p:nvPr/>
        </p:nvSpPr>
        <p:spPr>
          <a:xfrm>
            <a:off x="1612900" y="1617550"/>
            <a:ext cx="5070300" cy="3363300"/>
          </a:xfrm>
          <a:prstGeom prst="stripedRightArrow">
            <a:avLst>
              <a:gd fmla="val 50000" name="adj1"/>
              <a:gd fmla="val 50000" name="adj2"/>
            </a:avLst>
          </a:prstGeom>
          <a:gradFill>
            <a:gsLst>
              <a:gs pos="0">
                <a:schemeClr val="accent3"/>
              </a:gs>
              <a:gs pos="100000">
                <a:srgbClr val="20124D"/>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Conclusion</a:t>
            </a:r>
            <a:endParaRPr>
              <a:latin typeface="Calibri"/>
              <a:ea typeface="Calibri"/>
              <a:cs typeface="Calibri"/>
              <a:sym typeface="Calibri"/>
            </a:endParaRPr>
          </a:p>
        </p:txBody>
      </p:sp>
      <p:sp>
        <p:nvSpPr>
          <p:cNvPr id="245" name="Google Shape;245;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What is currently done well</a:t>
            </a:r>
            <a:endParaRPr sz="2400">
              <a:solidFill>
                <a:srgbClr val="FFFFFF"/>
              </a:solidFill>
            </a:endParaRPr>
          </a:p>
          <a:p>
            <a:pPr indent="-317500" lvl="0" marL="457200" rtl="0" algn="l">
              <a:spcBef>
                <a:spcPts val="1600"/>
              </a:spcBef>
              <a:spcAft>
                <a:spcPts val="0"/>
              </a:spcAft>
              <a:buClr>
                <a:srgbClr val="FFFFFF"/>
              </a:buClr>
              <a:buSzPts val="1400"/>
              <a:buAutoNum type="arabicPeriod"/>
            </a:pPr>
            <a:r>
              <a:rPr lang="en">
                <a:solidFill>
                  <a:srgbClr val="FFFFFF"/>
                </a:solidFill>
              </a:rPr>
              <a:t>Parallax</a:t>
            </a:r>
            <a:r>
              <a:rPr lang="en">
                <a:solidFill>
                  <a:srgbClr val="FFFFFF"/>
                </a:solidFill>
              </a:rPr>
              <a:t> Scrolling</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OfSted Content Compliant</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Format of Text</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Call Outs</a:t>
            </a:r>
            <a:endParaRPr>
              <a:solidFill>
                <a:srgbClr val="FFFFFF"/>
              </a:solidFill>
            </a:endParaRPr>
          </a:p>
        </p:txBody>
      </p:sp>
      <p:sp>
        <p:nvSpPr>
          <p:cNvPr id="246" name="Google Shape;246;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What can be improved</a:t>
            </a:r>
            <a:endParaRPr sz="2400">
              <a:solidFill>
                <a:srgbClr val="FFFFFF"/>
              </a:solidFill>
            </a:endParaRPr>
          </a:p>
          <a:p>
            <a:pPr indent="-317500" lvl="0" marL="457200" rtl="0" algn="l">
              <a:spcBef>
                <a:spcPts val="1600"/>
              </a:spcBef>
              <a:spcAft>
                <a:spcPts val="0"/>
              </a:spcAft>
              <a:buClr>
                <a:srgbClr val="FFFFFF"/>
              </a:buClr>
              <a:buSzPts val="1400"/>
              <a:buAutoNum type="arabicPeriod"/>
            </a:pPr>
            <a:r>
              <a:rPr lang="en">
                <a:solidFill>
                  <a:srgbClr val="FFFFFF"/>
                </a:solidFill>
              </a:rPr>
              <a:t>Responsiveness</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Resolve Confusing </a:t>
            </a:r>
            <a:r>
              <a:rPr lang="en">
                <a:solidFill>
                  <a:srgbClr val="FFFFFF"/>
                </a:solidFill>
              </a:rPr>
              <a:t>Structure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Branding and Consistency</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Moodboarding</a:t>
            </a:r>
            <a:endParaRPr>
              <a:solidFill>
                <a:srgbClr val="FFFFFF"/>
              </a:solidFill>
            </a:endParaRPr>
          </a:p>
          <a:p>
            <a:pPr indent="0" lvl="0" marL="45720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47" name="Google Shape;24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6"/>
          <p:cNvSpPr/>
          <p:nvPr/>
        </p:nvSpPr>
        <p:spPr>
          <a:xfrm>
            <a:off x="-7475" y="7475"/>
            <a:ext cx="9144000" cy="5136000"/>
          </a:xfrm>
          <a:prstGeom prst="rect">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3F3F3"/>
                </a:solidFill>
                <a:latin typeface="Calibri"/>
                <a:ea typeface="Calibri"/>
                <a:cs typeface="Calibri"/>
                <a:sym typeface="Calibri"/>
              </a:rPr>
              <a:t>Social Media Strategy - Advice</a:t>
            </a:r>
            <a:endParaRPr u="sng">
              <a:solidFill>
                <a:srgbClr val="F3F3F3"/>
              </a:solidFill>
              <a:latin typeface="Calibri"/>
              <a:ea typeface="Calibri"/>
              <a:cs typeface="Calibri"/>
              <a:sym typeface="Calibri"/>
            </a:endParaRPr>
          </a:p>
        </p:txBody>
      </p:sp>
      <p:sp>
        <p:nvSpPr>
          <p:cNvPr id="254" name="Google Shape;254;p26"/>
          <p:cNvSpPr txBox="1"/>
          <p:nvPr>
            <p:ph idx="1" type="body"/>
          </p:nvPr>
        </p:nvSpPr>
        <p:spPr>
          <a:xfrm>
            <a:off x="311700" y="1152475"/>
            <a:ext cx="5944200" cy="32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A</a:t>
            </a:r>
            <a:r>
              <a:rPr lang="en" sz="1100">
                <a:solidFill>
                  <a:schemeClr val="lt1"/>
                </a:solidFill>
              </a:rPr>
              <a:t>ppropriate channels</a:t>
            </a:r>
            <a:endParaRPr sz="1100">
              <a:solidFill>
                <a:schemeClr val="lt1"/>
              </a:solidFill>
            </a:endParaRPr>
          </a:p>
          <a:p>
            <a:pPr indent="-298450" lvl="0" marL="457200" rtl="0" algn="l">
              <a:spcBef>
                <a:spcPts val="1600"/>
              </a:spcBef>
              <a:spcAft>
                <a:spcPts val="0"/>
              </a:spcAft>
              <a:buClr>
                <a:schemeClr val="lt1"/>
              </a:buClr>
              <a:buSzPts val="1100"/>
              <a:buChar char="-"/>
            </a:pPr>
            <a:r>
              <a:rPr lang="en" sz="1100">
                <a:solidFill>
                  <a:schemeClr val="lt1"/>
                </a:solidFill>
              </a:rPr>
              <a:t>Twitter is News, Instagram events, You Tube Media, facebook is a business page.</a:t>
            </a:r>
            <a:endParaRPr sz="1100">
              <a:solidFill>
                <a:schemeClr val="lt1"/>
              </a:solidFill>
            </a:endParaRPr>
          </a:p>
          <a:p>
            <a:pPr indent="-298450" lvl="0" marL="457200" rtl="0" algn="l">
              <a:spcBef>
                <a:spcPts val="0"/>
              </a:spcBef>
              <a:spcAft>
                <a:spcPts val="0"/>
              </a:spcAft>
              <a:buClr>
                <a:schemeClr val="lt1"/>
              </a:buClr>
              <a:buSzPts val="1100"/>
              <a:buChar char="-"/>
            </a:pPr>
            <a:r>
              <a:rPr b="1" lang="en" sz="1100" u="sng">
                <a:solidFill>
                  <a:schemeClr val="lt1"/>
                </a:solidFill>
              </a:rPr>
              <a:t>Legalities around imagery</a:t>
            </a:r>
            <a:r>
              <a:rPr lang="en" sz="1100">
                <a:solidFill>
                  <a:schemeClr val="lt1"/>
                </a:solidFill>
              </a:rPr>
              <a:t> and children (Dept. Culture, 2016)</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Student engagement, how long a student spends on social media.</a:t>
            </a:r>
            <a:endParaRPr sz="1100">
              <a:solidFill>
                <a:schemeClr val="lt1"/>
              </a:solidFill>
            </a:endParaRPr>
          </a:p>
          <a:p>
            <a:pPr indent="0" lvl="0" marL="0" rtl="0" algn="l">
              <a:spcBef>
                <a:spcPts val="1600"/>
              </a:spcBef>
              <a:spcAft>
                <a:spcPts val="0"/>
              </a:spcAft>
              <a:buClr>
                <a:schemeClr val="dk1"/>
              </a:buClr>
              <a:buSzPts val="1100"/>
              <a:buFont typeface="Arial"/>
              <a:buNone/>
            </a:pPr>
            <a:r>
              <a:t/>
            </a:r>
            <a:endParaRPr sz="1100">
              <a:solidFill>
                <a:srgbClr val="000000"/>
              </a:solidFill>
            </a:endParaRPr>
          </a:p>
          <a:p>
            <a:pPr indent="0" lvl="0" marL="0" rtl="0" algn="l">
              <a:spcBef>
                <a:spcPts val="1600"/>
              </a:spcBef>
              <a:spcAft>
                <a:spcPts val="1600"/>
              </a:spcAft>
              <a:buNone/>
            </a:pPr>
            <a:r>
              <a:t/>
            </a:r>
            <a:endParaRPr>
              <a:solidFill>
                <a:srgbClr val="FFFFFF"/>
              </a:solidFill>
            </a:endParaRPr>
          </a:p>
        </p:txBody>
      </p:sp>
      <p:sp>
        <p:nvSpPr>
          <p:cNvPr id="255" name="Google Shape;255;p26"/>
          <p:cNvSpPr/>
          <p:nvPr/>
        </p:nvSpPr>
        <p:spPr>
          <a:xfrm>
            <a:off x="6255900" y="2214850"/>
            <a:ext cx="2704500" cy="2704500"/>
          </a:xfrm>
          <a:prstGeom prst="dodecag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Social Media Strategy</a:t>
            </a:r>
            <a:endParaRPr/>
          </a:p>
        </p:txBody>
      </p:sp>
      <p:sp>
        <p:nvSpPr>
          <p:cNvPr id="256" name="Google Shape;256;p26"/>
          <p:cNvSpPr/>
          <p:nvPr/>
        </p:nvSpPr>
        <p:spPr>
          <a:xfrm>
            <a:off x="7000900" y="2178775"/>
            <a:ext cx="1622700" cy="7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Works For Schools/ Colleges</a:t>
            </a:r>
            <a:endParaRPr/>
          </a:p>
        </p:txBody>
      </p:sp>
      <p:sp>
        <p:nvSpPr>
          <p:cNvPr id="257" name="Google Shape;257;p26"/>
          <p:cNvSpPr/>
          <p:nvPr/>
        </p:nvSpPr>
        <p:spPr>
          <a:xfrm>
            <a:off x="6796800" y="4311025"/>
            <a:ext cx="1622700" cy="7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Legalities</a:t>
            </a:r>
            <a:endParaRPr/>
          </a:p>
          <a:p>
            <a:pPr indent="0" lvl="0" marL="0" rtl="0" algn="ctr">
              <a:spcBef>
                <a:spcPts val="0"/>
              </a:spcBef>
              <a:spcAft>
                <a:spcPts val="0"/>
              </a:spcAft>
              <a:buNone/>
            </a:pPr>
            <a:r>
              <a:rPr lang="en"/>
              <a:t>Imagery</a:t>
            </a:r>
            <a:endParaRPr/>
          </a:p>
          <a:p>
            <a:pPr indent="0" lvl="0" marL="0" rtl="0" algn="ctr">
              <a:spcBef>
                <a:spcPts val="0"/>
              </a:spcBef>
              <a:spcAft>
                <a:spcPts val="0"/>
              </a:spcAft>
              <a:buNone/>
            </a:pPr>
            <a:r>
              <a:rPr b="1" lang="en"/>
              <a:t>Worth Knowing</a:t>
            </a:r>
            <a:endParaRPr b="1"/>
          </a:p>
        </p:txBody>
      </p:sp>
      <p:sp>
        <p:nvSpPr>
          <p:cNvPr id="258" name="Google Shape;258;p26"/>
          <p:cNvSpPr/>
          <p:nvPr/>
        </p:nvSpPr>
        <p:spPr>
          <a:xfrm>
            <a:off x="4857125" y="3636800"/>
            <a:ext cx="1622700" cy="76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Engagement.</a:t>
            </a:r>
            <a:endParaRPr/>
          </a:p>
          <a:p>
            <a:pPr indent="0" lvl="0" marL="0" rtl="0" algn="ctr">
              <a:spcBef>
                <a:spcPts val="0"/>
              </a:spcBef>
              <a:spcAft>
                <a:spcPts val="0"/>
              </a:spcAft>
              <a:buNone/>
            </a:pPr>
            <a:r>
              <a:rPr lang="en" u="sng"/>
              <a:t>Students Online Time Spend</a:t>
            </a:r>
            <a:endParaRPr u="sng"/>
          </a:p>
        </p:txBody>
      </p:sp>
      <p:sp>
        <p:nvSpPr>
          <p:cNvPr id="259" name="Google Shape;259;p26"/>
          <p:cNvSpPr/>
          <p:nvPr/>
        </p:nvSpPr>
        <p:spPr>
          <a:xfrm>
            <a:off x="7307075" y="1352150"/>
            <a:ext cx="939000" cy="939000"/>
          </a:xfrm>
          <a:prstGeom prst="ellipse">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F</a:t>
            </a:r>
            <a:endParaRPr b="1" sz="3000">
              <a:solidFill>
                <a:srgbClr val="FFFFFF"/>
              </a:solidFill>
            </a:endParaRPr>
          </a:p>
        </p:txBody>
      </p:sp>
      <p:sp>
        <p:nvSpPr>
          <p:cNvPr id="260" name="Google Shape;260;p26"/>
          <p:cNvSpPr/>
          <p:nvPr/>
        </p:nvSpPr>
        <p:spPr>
          <a:xfrm>
            <a:off x="6326675" y="1504550"/>
            <a:ext cx="939000" cy="939000"/>
          </a:xfrm>
          <a:prstGeom prst="ellipse">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In</a:t>
            </a:r>
            <a:endParaRPr b="1" sz="3000">
              <a:solidFill>
                <a:srgbClr val="FFFFFF"/>
              </a:solidFill>
            </a:endParaRPr>
          </a:p>
        </p:txBody>
      </p:sp>
      <p:sp>
        <p:nvSpPr>
          <p:cNvPr id="261" name="Google Shape;261;p26"/>
          <p:cNvSpPr/>
          <p:nvPr/>
        </p:nvSpPr>
        <p:spPr>
          <a:xfrm>
            <a:off x="8287475" y="1504550"/>
            <a:ext cx="786600" cy="786600"/>
          </a:xfrm>
          <a:prstGeom prst="ellipse">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t</a:t>
            </a:r>
            <a:endParaRPr b="1" sz="3000">
              <a:solidFill>
                <a:srgbClr val="FFFFFF"/>
              </a:solidFill>
            </a:endParaRPr>
          </a:p>
        </p:txBody>
      </p:sp>
      <p:sp>
        <p:nvSpPr>
          <p:cNvPr id="262" name="Google Shape;262;p26"/>
          <p:cNvSpPr/>
          <p:nvPr/>
        </p:nvSpPr>
        <p:spPr>
          <a:xfrm>
            <a:off x="6143675" y="4300375"/>
            <a:ext cx="786600" cy="786600"/>
          </a:xfrm>
          <a:prstGeom prst="ellipse">
            <a:avLst/>
          </a:prstGeom>
          <a:gradFill>
            <a:gsLst>
              <a:gs pos="0">
                <a:srgbClr val="FFC982"/>
              </a:gs>
              <a:gs pos="100000">
                <a:srgbClr val="F58F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insta</a:t>
            </a:r>
            <a:endParaRPr b="1" sz="1200">
              <a:solidFill>
                <a:srgbClr val="FFFFFF"/>
              </a:solidFill>
            </a:endParaRPr>
          </a:p>
        </p:txBody>
      </p:sp>
      <p:sp>
        <p:nvSpPr>
          <p:cNvPr id="263" name="Google Shape;263;p26"/>
          <p:cNvSpPr/>
          <p:nvPr/>
        </p:nvSpPr>
        <p:spPr>
          <a:xfrm>
            <a:off x="1153250" y="4281075"/>
            <a:ext cx="2377800" cy="86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Competition Analysis</a:t>
            </a:r>
            <a:endParaRPr/>
          </a:p>
        </p:txBody>
      </p:sp>
      <p:sp>
        <p:nvSpPr>
          <p:cNvPr id="264" name="Google Shape;264;p26"/>
          <p:cNvSpPr/>
          <p:nvPr/>
        </p:nvSpPr>
        <p:spPr>
          <a:xfrm>
            <a:off x="1597550" y="3636800"/>
            <a:ext cx="1489200" cy="862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Expects CR</a:t>
            </a:r>
            <a:endParaRPr/>
          </a:p>
        </p:txBody>
      </p:sp>
      <p:sp>
        <p:nvSpPr>
          <p:cNvPr id="265" name="Google Shape;265;p26"/>
          <p:cNvSpPr/>
          <p:nvPr/>
        </p:nvSpPr>
        <p:spPr>
          <a:xfrm>
            <a:off x="908300" y="3638150"/>
            <a:ext cx="939000" cy="67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Numbers</a:t>
            </a:r>
            <a:endParaRPr sz="900"/>
          </a:p>
        </p:txBody>
      </p:sp>
      <p:sp>
        <p:nvSpPr>
          <p:cNvPr id="266" name="Google Shape;266;p26"/>
          <p:cNvSpPr/>
          <p:nvPr/>
        </p:nvSpPr>
        <p:spPr>
          <a:xfrm>
            <a:off x="142902" y="3229850"/>
            <a:ext cx="1162800" cy="1765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1408375" y="3199300"/>
            <a:ext cx="4847400" cy="3165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1801625" y="3360550"/>
            <a:ext cx="1162800" cy="44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Apply to Bexhill</a:t>
            </a:r>
            <a:endParaRPr sz="1000"/>
          </a:p>
        </p:txBody>
      </p:sp>
      <p:sp>
        <p:nvSpPr>
          <p:cNvPr id="269" name="Google Shape;269;p26"/>
          <p:cNvSpPr/>
          <p:nvPr/>
        </p:nvSpPr>
        <p:spPr>
          <a:xfrm>
            <a:off x="4255000" y="3360550"/>
            <a:ext cx="786600" cy="786600"/>
          </a:xfrm>
          <a:prstGeom prst="ellipse">
            <a:avLst/>
          </a:prstGeom>
          <a:gradFill>
            <a:gsLst>
              <a:gs pos="0">
                <a:srgbClr val="DB0000"/>
              </a:gs>
              <a:gs pos="100000">
                <a:srgbClr val="54030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Yt</a:t>
            </a:r>
            <a:endParaRPr b="1" sz="2400">
              <a:solidFill>
                <a:srgbClr val="FFFFFF"/>
              </a:solidFill>
            </a:endParaRPr>
          </a:p>
        </p:txBody>
      </p:sp>
      <p:sp>
        <p:nvSpPr>
          <p:cNvPr id="270" name="Google Shape;270;p26"/>
          <p:cNvSpPr txBox="1"/>
          <p:nvPr/>
        </p:nvSpPr>
        <p:spPr>
          <a:xfrm>
            <a:off x="6206600" y="257100"/>
            <a:ext cx="2720400" cy="786600"/>
          </a:xfrm>
          <a:prstGeom prst="rect">
            <a:avLst/>
          </a:prstGeom>
          <a:noFill/>
          <a:ln cap="flat" cmpd="sng" w="2857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Article 13 (EU, 2016)</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a:p>
            <a:pPr indent="0" lvl="0" marL="0" rtl="0" algn="l">
              <a:spcBef>
                <a:spcPts val="0"/>
              </a:spcBef>
              <a:spcAft>
                <a:spcPts val="0"/>
              </a:spcAft>
              <a:buNone/>
            </a:pPr>
            <a:r>
              <a:rPr lang="en">
                <a:solidFill>
                  <a:srgbClr val="FFFFFF"/>
                </a:solidFill>
                <a:latin typeface="Calibri"/>
                <a:ea typeface="Calibri"/>
                <a:cs typeface="Calibri"/>
                <a:sym typeface="Calibri"/>
              </a:rPr>
              <a:t>Well Being, Social (ONS, 2016)</a:t>
            </a:r>
            <a:endParaRPr>
              <a:solidFill>
                <a:srgbClr val="FFFFFF"/>
              </a:solidFill>
              <a:latin typeface="Calibri"/>
              <a:ea typeface="Calibri"/>
              <a:cs typeface="Calibri"/>
              <a:sym typeface="Calibri"/>
            </a:endParaRPr>
          </a:p>
        </p:txBody>
      </p:sp>
      <p:sp>
        <p:nvSpPr>
          <p:cNvPr id="271" name="Google Shape;27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275" name="Shape 275"/>
        <p:cNvGrpSpPr/>
        <p:nvPr/>
      </p:nvGrpSpPr>
      <p:grpSpPr>
        <a:xfrm>
          <a:off x="0" y="0"/>
          <a:ext cx="0" cy="0"/>
          <a:chOff x="0" y="0"/>
          <a:chExt cx="0" cy="0"/>
        </a:xfrm>
      </p:grpSpPr>
      <p:sp>
        <p:nvSpPr>
          <p:cNvPr id="276" name="Google Shape;276;p27"/>
          <p:cNvSpPr/>
          <p:nvPr/>
        </p:nvSpPr>
        <p:spPr>
          <a:xfrm rot="10800000">
            <a:off x="2179875" y="1460875"/>
            <a:ext cx="3156600" cy="2449500"/>
          </a:xfrm>
          <a:prstGeom prst="stripedRightArrow">
            <a:avLst>
              <a:gd fmla="val 50000" name="adj1"/>
              <a:gd fmla="val 50000" name="adj2"/>
            </a:avLst>
          </a:prstGeom>
          <a:gradFill>
            <a:gsLst>
              <a:gs pos="0">
                <a:srgbClr val="351C75"/>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type="title"/>
          </p:nvPr>
        </p:nvSpPr>
        <p:spPr>
          <a:xfrm>
            <a:off x="174075" y="14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3F3F3"/>
                </a:solidFill>
                <a:latin typeface="Calibri"/>
                <a:ea typeface="Calibri"/>
                <a:cs typeface="Calibri"/>
                <a:sym typeface="Calibri"/>
              </a:rPr>
              <a:t>Email Marketing</a:t>
            </a:r>
            <a:r>
              <a:rPr lang="en" u="sng">
                <a:solidFill>
                  <a:srgbClr val="F3F3F3"/>
                </a:solidFill>
                <a:latin typeface="Calibri"/>
                <a:ea typeface="Calibri"/>
                <a:cs typeface="Calibri"/>
                <a:sym typeface="Calibri"/>
              </a:rPr>
              <a:t> Strategy - Advice</a:t>
            </a:r>
            <a:endParaRPr u="sng">
              <a:solidFill>
                <a:srgbClr val="F3F3F3"/>
              </a:solidFill>
              <a:latin typeface="Calibri"/>
              <a:ea typeface="Calibri"/>
              <a:cs typeface="Calibri"/>
              <a:sym typeface="Calibri"/>
            </a:endParaRPr>
          </a:p>
        </p:txBody>
      </p:sp>
      <p:sp>
        <p:nvSpPr>
          <p:cNvPr id="278" name="Google Shape;278;p27"/>
          <p:cNvSpPr txBox="1"/>
          <p:nvPr>
            <p:ph idx="1" type="body"/>
          </p:nvPr>
        </p:nvSpPr>
        <p:spPr>
          <a:xfrm>
            <a:off x="267500" y="743825"/>
            <a:ext cx="4546200" cy="14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Calibri"/>
                <a:ea typeface="Calibri"/>
                <a:cs typeface="Calibri"/>
                <a:sym typeface="Calibri"/>
              </a:rPr>
              <a:t>Legal issues</a:t>
            </a:r>
            <a:endParaRPr sz="1400">
              <a:solidFill>
                <a:schemeClr val="lt1"/>
              </a:solidFill>
              <a:latin typeface="Calibri"/>
              <a:ea typeface="Calibri"/>
              <a:cs typeface="Calibri"/>
              <a:sym typeface="Calibri"/>
            </a:endParaRPr>
          </a:p>
          <a:p>
            <a:pPr indent="0" lvl="0" marL="0" rtl="0" algn="l">
              <a:spcBef>
                <a:spcPts val="0"/>
              </a:spcBef>
              <a:spcAft>
                <a:spcPts val="0"/>
              </a:spcAft>
              <a:buNone/>
            </a:pPr>
            <a:r>
              <a:rPr lang="en" sz="1400">
                <a:solidFill>
                  <a:schemeClr val="lt1"/>
                </a:solidFill>
                <a:latin typeface="Calibri"/>
                <a:ea typeface="Calibri"/>
                <a:cs typeface="Calibri"/>
                <a:sym typeface="Calibri"/>
              </a:rPr>
              <a:t>Building an email list</a:t>
            </a:r>
            <a:endParaRPr sz="1400">
              <a:solidFill>
                <a:schemeClr val="lt1"/>
              </a:solidFill>
              <a:latin typeface="Calibri"/>
              <a:ea typeface="Calibri"/>
              <a:cs typeface="Calibri"/>
              <a:sym typeface="Calibri"/>
            </a:endParaRPr>
          </a:p>
          <a:p>
            <a:pPr indent="0" lvl="0" marL="0" rtl="0" algn="l">
              <a:spcBef>
                <a:spcPts val="0"/>
              </a:spcBef>
              <a:spcAft>
                <a:spcPts val="0"/>
              </a:spcAft>
              <a:buNone/>
            </a:pPr>
            <a:r>
              <a:rPr lang="en" sz="1400">
                <a:solidFill>
                  <a:schemeClr val="lt1"/>
                </a:solidFill>
                <a:latin typeface="Calibri"/>
                <a:ea typeface="Calibri"/>
                <a:cs typeface="Calibri"/>
                <a:sym typeface="Calibri"/>
              </a:rPr>
              <a:t>I refer you to my handout.</a:t>
            </a:r>
            <a:endParaRPr sz="1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1600"/>
              </a:spcAft>
              <a:buNone/>
            </a:pPr>
            <a:r>
              <a:t/>
            </a:r>
            <a:endParaRPr>
              <a:solidFill>
                <a:srgbClr val="FFFFFF"/>
              </a:solidFill>
            </a:endParaRPr>
          </a:p>
        </p:txBody>
      </p:sp>
      <p:sp>
        <p:nvSpPr>
          <p:cNvPr id="279" name="Google Shape;279;p27"/>
          <p:cNvSpPr/>
          <p:nvPr/>
        </p:nvSpPr>
        <p:spPr>
          <a:xfrm>
            <a:off x="5520750" y="1466000"/>
            <a:ext cx="3500400" cy="3500400"/>
          </a:xfrm>
          <a:prstGeom prst="dodecag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Email Marketing Strategy</a:t>
            </a:r>
            <a:endParaRPr/>
          </a:p>
        </p:txBody>
      </p:sp>
      <p:sp>
        <p:nvSpPr>
          <p:cNvPr id="280" name="Google Shape;280;p27"/>
          <p:cNvSpPr/>
          <p:nvPr/>
        </p:nvSpPr>
        <p:spPr>
          <a:xfrm>
            <a:off x="6592300" y="1578250"/>
            <a:ext cx="1490100" cy="1290900"/>
          </a:xfrm>
          <a:prstGeom prst="hexagon">
            <a:avLst>
              <a:gd fmla="val 25000" name="adj"/>
              <a:gd fmla="val 115470" name="vf"/>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GDPR</a:t>
            </a:r>
            <a:endParaRPr/>
          </a:p>
          <a:p>
            <a:pPr indent="0" lvl="0" marL="0" rtl="0" algn="ctr">
              <a:spcBef>
                <a:spcPts val="0"/>
              </a:spcBef>
              <a:spcAft>
                <a:spcPts val="0"/>
              </a:spcAft>
              <a:buNone/>
            </a:pPr>
            <a:r>
              <a:rPr b="1" lang="en" sz="1000"/>
              <a:t>(IOC 2018)</a:t>
            </a:r>
            <a:endParaRPr b="1" sz="1000"/>
          </a:p>
        </p:txBody>
      </p:sp>
      <p:sp>
        <p:nvSpPr>
          <p:cNvPr id="281" name="Google Shape;281;p27"/>
          <p:cNvSpPr/>
          <p:nvPr/>
        </p:nvSpPr>
        <p:spPr>
          <a:xfrm>
            <a:off x="6525900" y="3567600"/>
            <a:ext cx="1490100" cy="1290900"/>
          </a:xfrm>
          <a:prstGeom prst="hexagon">
            <a:avLst>
              <a:gd fmla="val 25000" name="adj"/>
              <a:gd fmla="val 115470" name="vf"/>
            </a:avLst>
          </a:prstGeom>
          <a:solidFill>
            <a:srgbClr val="F4CCCC"/>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Other Legalities,</a:t>
            </a:r>
            <a:endParaRPr sz="1200"/>
          </a:p>
          <a:p>
            <a:pPr indent="0" lvl="0" marL="0" rtl="0" algn="ctr">
              <a:spcBef>
                <a:spcPts val="0"/>
              </a:spcBef>
              <a:spcAft>
                <a:spcPts val="0"/>
              </a:spcAft>
              <a:buNone/>
            </a:pPr>
            <a:r>
              <a:rPr lang="en" sz="1200"/>
              <a:t>Can not be </a:t>
            </a:r>
            <a:r>
              <a:rPr lang="en" sz="1200"/>
              <a:t>Purchased</a:t>
            </a:r>
            <a:endParaRPr sz="1200"/>
          </a:p>
        </p:txBody>
      </p:sp>
      <p:sp>
        <p:nvSpPr>
          <p:cNvPr id="282" name="Google Shape;282;p27"/>
          <p:cNvSpPr/>
          <p:nvPr/>
        </p:nvSpPr>
        <p:spPr>
          <a:xfrm>
            <a:off x="5235125" y="1825930"/>
            <a:ext cx="1204200" cy="10431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283" name="Google Shape;283;p27"/>
          <p:cNvSpPr/>
          <p:nvPr/>
        </p:nvSpPr>
        <p:spPr>
          <a:xfrm>
            <a:off x="5235125" y="3815405"/>
            <a:ext cx="1204200" cy="10431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Existing Users</a:t>
            </a:r>
            <a:endParaRPr/>
          </a:p>
        </p:txBody>
      </p:sp>
      <p:sp>
        <p:nvSpPr>
          <p:cNvPr id="284" name="Google Shape;284;p27"/>
          <p:cNvSpPr/>
          <p:nvPr/>
        </p:nvSpPr>
        <p:spPr>
          <a:xfrm>
            <a:off x="4367000" y="2981463"/>
            <a:ext cx="1684500" cy="7215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Competitions</a:t>
            </a:r>
            <a:endParaRPr/>
          </a:p>
          <a:p>
            <a:pPr indent="0" lvl="0" marL="0" rtl="0" algn="ctr">
              <a:spcBef>
                <a:spcPts val="0"/>
              </a:spcBef>
              <a:spcAft>
                <a:spcPts val="0"/>
              </a:spcAft>
              <a:buNone/>
            </a:pPr>
            <a:r>
              <a:rPr lang="en"/>
              <a:t>Sign Up’s</a:t>
            </a:r>
            <a:endParaRPr/>
          </a:p>
        </p:txBody>
      </p:sp>
      <p:sp>
        <p:nvSpPr>
          <p:cNvPr id="285" name="Google Shape;285;p27"/>
          <p:cNvSpPr/>
          <p:nvPr/>
        </p:nvSpPr>
        <p:spPr>
          <a:xfrm>
            <a:off x="4106975" y="2563146"/>
            <a:ext cx="1684500" cy="4905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Optimise Page for Sign Up’s</a:t>
            </a:r>
            <a:endParaRPr sz="900"/>
          </a:p>
        </p:txBody>
      </p:sp>
      <p:sp>
        <p:nvSpPr>
          <p:cNvPr id="286" name="Google Shape;286;p27"/>
          <p:cNvSpPr/>
          <p:nvPr/>
        </p:nvSpPr>
        <p:spPr>
          <a:xfrm>
            <a:off x="3887900" y="2313025"/>
            <a:ext cx="1306500" cy="3420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Stickiness</a:t>
            </a:r>
            <a:endParaRPr sz="900"/>
          </a:p>
        </p:txBody>
      </p:sp>
      <p:sp>
        <p:nvSpPr>
          <p:cNvPr id="287" name="Google Shape;28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88" name="Google Shape;288;p27"/>
          <p:cNvSpPr/>
          <p:nvPr/>
        </p:nvSpPr>
        <p:spPr>
          <a:xfrm>
            <a:off x="132150" y="4628174"/>
            <a:ext cx="3162900" cy="37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Mail Chimp ™ </a:t>
            </a:r>
            <a:endParaRPr/>
          </a:p>
        </p:txBody>
      </p:sp>
      <p:sp>
        <p:nvSpPr>
          <p:cNvPr id="289" name="Google Shape;289;p27"/>
          <p:cNvSpPr/>
          <p:nvPr/>
        </p:nvSpPr>
        <p:spPr>
          <a:xfrm>
            <a:off x="132150" y="4159953"/>
            <a:ext cx="3162900" cy="5928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Content Design</a:t>
            </a:r>
            <a:endParaRPr/>
          </a:p>
        </p:txBody>
      </p:sp>
      <p:sp>
        <p:nvSpPr>
          <p:cNvPr id="290" name="Google Shape;290;p27"/>
          <p:cNvSpPr/>
          <p:nvPr/>
        </p:nvSpPr>
        <p:spPr>
          <a:xfrm>
            <a:off x="132150" y="3693040"/>
            <a:ext cx="3174000" cy="5928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UX Conversion</a:t>
            </a:r>
            <a:endParaRPr/>
          </a:p>
        </p:txBody>
      </p:sp>
      <p:sp>
        <p:nvSpPr>
          <p:cNvPr id="291" name="Google Shape;291;p27"/>
          <p:cNvSpPr/>
          <p:nvPr/>
        </p:nvSpPr>
        <p:spPr>
          <a:xfrm>
            <a:off x="132150" y="3203992"/>
            <a:ext cx="3174000" cy="5928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Market Research, Understand User</a:t>
            </a:r>
            <a:endParaRPr/>
          </a:p>
        </p:txBody>
      </p:sp>
      <p:sp>
        <p:nvSpPr>
          <p:cNvPr id="292" name="Google Shape;292;p27"/>
          <p:cNvSpPr/>
          <p:nvPr/>
        </p:nvSpPr>
        <p:spPr>
          <a:xfrm>
            <a:off x="132150" y="2758515"/>
            <a:ext cx="3162900" cy="5928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Mailing List</a:t>
            </a:r>
            <a:endParaRPr/>
          </a:p>
        </p:txBody>
      </p:sp>
      <p:sp>
        <p:nvSpPr>
          <p:cNvPr id="293" name="Google Shape;293;p27"/>
          <p:cNvSpPr/>
          <p:nvPr/>
        </p:nvSpPr>
        <p:spPr>
          <a:xfrm>
            <a:off x="132150" y="2313025"/>
            <a:ext cx="3162900" cy="592800"/>
          </a:xfrm>
          <a:prstGeom prst="downArrowCallout">
            <a:avLst>
              <a:gd fmla="val 25000" name="adj1"/>
              <a:gd fmla="val 25000" name="adj2"/>
              <a:gd fmla="val 25000" name="adj3"/>
              <a:gd fmla="val 64977" name="adj4"/>
            </a:avLst>
          </a:prstGeom>
          <a:solidFill>
            <a:schemeClr val="lt2"/>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UX of Sign Up</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8"/>
          <p:cNvSpPr/>
          <p:nvPr/>
        </p:nvSpPr>
        <p:spPr>
          <a:xfrm>
            <a:off x="-12475" y="-86675"/>
            <a:ext cx="9337500" cy="5493300"/>
          </a:xfrm>
          <a:prstGeom prst="rect">
            <a:avLst/>
          </a:prstGeom>
          <a:gradFill>
            <a:gsLst>
              <a:gs pos="0">
                <a:schemeClr val="accent3"/>
              </a:gs>
              <a:gs pos="100000">
                <a:srgbClr val="20124D"/>
              </a:gs>
            </a:gsLst>
            <a:lin ang="0" scaled="0"/>
          </a:gra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txBox="1"/>
          <p:nvPr>
            <p:ph type="title"/>
          </p:nvPr>
        </p:nvSpPr>
        <p:spPr>
          <a:xfrm>
            <a:off x="105275" y="143975"/>
            <a:ext cx="8916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u="sng">
                <a:solidFill>
                  <a:srgbClr val="F3F3F3"/>
                </a:solidFill>
                <a:latin typeface="Calibri"/>
                <a:ea typeface="Calibri"/>
                <a:cs typeface="Calibri"/>
                <a:sym typeface="Calibri"/>
              </a:rPr>
              <a:t>Bexhill Open Day</a:t>
            </a:r>
            <a:endParaRPr u="sng">
              <a:solidFill>
                <a:srgbClr val="F3F3F3"/>
              </a:solidFill>
              <a:latin typeface="Calibri"/>
              <a:ea typeface="Calibri"/>
              <a:cs typeface="Calibri"/>
              <a:sym typeface="Calibri"/>
            </a:endParaRPr>
          </a:p>
        </p:txBody>
      </p:sp>
      <p:sp>
        <p:nvSpPr>
          <p:cNvPr id="300" name="Google Shape;300;p28"/>
          <p:cNvSpPr/>
          <p:nvPr/>
        </p:nvSpPr>
        <p:spPr>
          <a:xfrm>
            <a:off x="6062000" y="2311475"/>
            <a:ext cx="2909700" cy="25206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Open Day Solutions</a:t>
            </a:r>
            <a:endParaRPr/>
          </a:p>
          <a:p>
            <a:pPr indent="0" lvl="0" marL="0" rtl="0" algn="ctr">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rPr b="1" lang="en" sz="1100"/>
              <a:t>Targeting GCSE Parents</a:t>
            </a:r>
            <a:r>
              <a:rPr lang="en" sz="1100"/>
              <a:t>.</a:t>
            </a:r>
            <a:endParaRPr/>
          </a:p>
        </p:txBody>
      </p:sp>
      <p:sp>
        <p:nvSpPr>
          <p:cNvPr id="301" name="Google Shape;301;p28"/>
          <p:cNvSpPr/>
          <p:nvPr/>
        </p:nvSpPr>
        <p:spPr>
          <a:xfrm>
            <a:off x="5678950" y="1266656"/>
            <a:ext cx="1853100" cy="16053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Social Media</a:t>
            </a:r>
            <a:endParaRPr/>
          </a:p>
          <a:p>
            <a:pPr indent="0" lvl="0" marL="0" rtl="0" algn="ctr">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Keywords</a:t>
            </a:r>
            <a:endParaRPr/>
          </a:p>
        </p:txBody>
      </p:sp>
      <p:sp>
        <p:nvSpPr>
          <p:cNvPr id="302" name="Google Shape;302;p28"/>
          <p:cNvSpPr/>
          <p:nvPr/>
        </p:nvSpPr>
        <p:spPr>
          <a:xfrm>
            <a:off x="4821025" y="3327481"/>
            <a:ext cx="1853100" cy="16053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Email</a:t>
            </a:r>
            <a:endParaRPr/>
          </a:p>
        </p:txBody>
      </p:sp>
      <p:cxnSp>
        <p:nvCxnSpPr>
          <p:cNvPr id="303" name="Google Shape;303;p28"/>
          <p:cNvCxnSpPr/>
          <p:nvPr/>
        </p:nvCxnSpPr>
        <p:spPr>
          <a:xfrm flipH="1" rot="10800000">
            <a:off x="5755850" y="2587100"/>
            <a:ext cx="153000" cy="765300"/>
          </a:xfrm>
          <a:prstGeom prst="straightConnector1">
            <a:avLst/>
          </a:prstGeom>
          <a:noFill/>
          <a:ln cap="flat" cmpd="sng" w="38100">
            <a:solidFill>
              <a:srgbClr val="93C47D"/>
            </a:solidFill>
            <a:prstDash val="solid"/>
            <a:round/>
            <a:headEnd len="med" w="med" type="none"/>
            <a:tailEnd len="med" w="med" type="triangle"/>
          </a:ln>
        </p:spPr>
      </p:cxnSp>
      <p:sp>
        <p:nvSpPr>
          <p:cNvPr id="304" name="Google Shape;304;p28"/>
          <p:cNvSpPr/>
          <p:nvPr/>
        </p:nvSpPr>
        <p:spPr>
          <a:xfrm>
            <a:off x="4000525" y="1612301"/>
            <a:ext cx="1602300" cy="13878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Website Booking</a:t>
            </a:r>
            <a:endParaRPr/>
          </a:p>
        </p:txBody>
      </p:sp>
      <p:sp>
        <p:nvSpPr>
          <p:cNvPr id="305" name="Google Shape;305;p28"/>
          <p:cNvSpPr/>
          <p:nvPr/>
        </p:nvSpPr>
        <p:spPr>
          <a:xfrm>
            <a:off x="3496500" y="3270753"/>
            <a:ext cx="1075500" cy="9318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a:t>
            </a:r>
            <a:endParaRPr/>
          </a:p>
        </p:txBody>
      </p:sp>
      <p:cxnSp>
        <p:nvCxnSpPr>
          <p:cNvPr id="306" name="Google Shape;306;p28"/>
          <p:cNvCxnSpPr>
            <a:stCxn id="302" idx="4"/>
          </p:cNvCxnSpPr>
          <p:nvPr/>
        </p:nvCxnSpPr>
        <p:spPr>
          <a:xfrm rot="10800000">
            <a:off x="4827250" y="3015481"/>
            <a:ext cx="395100" cy="312000"/>
          </a:xfrm>
          <a:prstGeom prst="straightConnector1">
            <a:avLst/>
          </a:prstGeom>
          <a:noFill/>
          <a:ln cap="flat" cmpd="sng" w="38100">
            <a:solidFill>
              <a:srgbClr val="6AA84F"/>
            </a:solidFill>
            <a:prstDash val="solid"/>
            <a:round/>
            <a:headEnd len="med" w="med" type="none"/>
            <a:tailEnd len="med" w="med" type="triangle"/>
          </a:ln>
        </p:spPr>
      </p:cxnSp>
      <p:cxnSp>
        <p:nvCxnSpPr>
          <p:cNvPr id="307" name="Google Shape;307;p28"/>
          <p:cNvCxnSpPr/>
          <p:nvPr/>
        </p:nvCxnSpPr>
        <p:spPr>
          <a:xfrm flipH="1">
            <a:off x="3970025" y="2678825"/>
            <a:ext cx="214200" cy="602100"/>
          </a:xfrm>
          <a:prstGeom prst="straightConnector1">
            <a:avLst/>
          </a:prstGeom>
          <a:noFill/>
          <a:ln cap="flat" cmpd="sng" w="38100">
            <a:solidFill>
              <a:srgbClr val="6AA84F"/>
            </a:solidFill>
            <a:prstDash val="solid"/>
            <a:round/>
            <a:headEnd len="med" w="med" type="none"/>
            <a:tailEnd len="med" w="med" type="triangle"/>
          </a:ln>
        </p:spPr>
      </p:cxnSp>
      <p:cxnSp>
        <p:nvCxnSpPr>
          <p:cNvPr id="308" name="Google Shape;308;p28"/>
          <p:cNvCxnSpPr>
            <a:endCxn id="305" idx="0"/>
          </p:cNvCxnSpPr>
          <p:nvPr/>
        </p:nvCxnSpPr>
        <p:spPr>
          <a:xfrm rot="10800000">
            <a:off x="4572000" y="3736653"/>
            <a:ext cx="357300" cy="95400"/>
          </a:xfrm>
          <a:prstGeom prst="straightConnector1">
            <a:avLst/>
          </a:prstGeom>
          <a:noFill/>
          <a:ln cap="flat" cmpd="sng" w="38100">
            <a:solidFill>
              <a:srgbClr val="6AA84F"/>
            </a:solidFill>
            <a:prstDash val="solid"/>
            <a:round/>
            <a:headEnd len="med" w="med" type="none"/>
            <a:tailEnd len="med" w="med" type="triangle"/>
          </a:ln>
        </p:spPr>
      </p:cxnSp>
      <p:cxnSp>
        <p:nvCxnSpPr>
          <p:cNvPr id="309" name="Google Shape;309;p28"/>
          <p:cNvCxnSpPr/>
          <p:nvPr/>
        </p:nvCxnSpPr>
        <p:spPr>
          <a:xfrm flipH="1">
            <a:off x="5373425" y="1754900"/>
            <a:ext cx="449100" cy="234600"/>
          </a:xfrm>
          <a:prstGeom prst="straightConnector1">
            <a:avLst/>
          </a:prstGeom>
          <a:noFill/>
          <a:ln cap="flat" cmpd="sng" w="38100">
            <a:solidFill>
              <a:srgbClr val="6AA84F"/>
            </a:solidFill>
            <a:prstDash val="solid"/>
            <a:round/>
            <a:headEnd len="med" w="med" type="none"/>
            <a:tailEnd len="med" w="med" type="triangle"/>
          </a:ln>
        </p:spPr>
      </p:cxnSp>
      <p:cxnSp>
        <p:nvCxnSpPr>
          <p:cNvPr id="310" name="Google Shape;310;p28"/>
          <p:cNvCxnSpPr/>
          <p:nvPr/>
        </p:nvCxnSpPr>
        <p:spPr>
          <a:xfrm flipH="1">
            <a:off x="4439225" y="2413500"/>
            <a:ext cx="1428900" cy="1112400"/>
          </a:xfrm>
          <a:prstGeom prst="straightConnector1">
            <a:avLst/>
          </a:prstGeom>
          <a:noFill/>
          <a:ln cap="flat" cmpd="sng" w="38100">
            <a:solidFill>
              <a:srgbClr val="6AA84F"/>
            </a:solidFill>
            <a:prstDash val="solid"/>
            <a:round/>
            <a:headEnd len="med" w="med" type="none"/>
            <a:tailEnd len="med" w="med" type="triangle"/>
          </a:ln>
        </p:spPr>
      </p:cxnSp>
      <p:sp>
        <p:nvSpPr>
          <p:cNvPr id="311" name="Google Shape;31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2" name="Google Shape;312;p28"/>
          <p:cNvSpPr/>
          <p:nvPr/>
        </p:nvSpPr>
        <p:spPr>
          <a:xfrm>
            <a:off x="110650" y="140800"/>
            <a:ext cx="2731800" cy="49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50750" y="234100"/>
            <a:ext cx="537300" cy="6402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219275" y="1111000"/>
            <a:ext cx="2548800" cy="7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ENGAGING IMAGERY</a:t>
            </a:r>
            <a:endParaRPr/>
          </a:p>
        </p:txBody>
      </p:sp>
      <p:sp>
        <p:nvSpPr>
          <p:cNvPr id="315" name="Google Shape;315;p28"/>
          <p:cNvSpPr/>
          <p:nvPr/>
        </p:nvSpPr>
        <p:spPr>
          <a:xfrm>
            <a:off x="1167875" y="2125000"/>
            <a:ext cx="651600" cy="2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CALL OUT</a:t>
            </a:r>
            <a:endParaRPr sz="700"/>
          </a:p>
        </p:txBody>
      </p:sp>
      <p:sp>
        <p:nvSpPr>
          <p:cNvPr id="316" name="Google Shape;316;p28"/>
          <p:cNvSpPr/>
          <p:nvPr/>
        </p:nvSpPr>
        <p:spPr>
          <a:xfrm>
            <a:off x="236375" y="2647600"/>
            <a:ext cx="2514600" cy="100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BODY OF TEXT</a:t>
            </a:r>
            <a:endParaRPr/>
          </a:p>
          <a:p>
            <a:pPr indent="0" lvl="0" marL="0" rtl="0" algn="ctr">
              <a:spcBef>
                <a:spcPts val="0"/>
              </a:spcBef>
              <a:spcAft>
                <a:spcPts val="0"/>
              </a:spcAft>
              <a:buNone/>
            </a:pPr>
            <a:r>
              <a:rPr lang="en"/>
              <a:t>REVERSE FORMAT</a:t>
            </a:r>
            <a:endParaRPr/>
          </a:p>
        </p:txBody>
      </p:sp>
      <p:sp>
        <p:nvSpPr>
          <p:cNvPr id="317" name="Google Shape;317;p28"/>
          <p:cNvSpPr/>
          <p:nvPr/>
        </p:nvSpPr>
        <p:spPr>
          <a:xfrm>
            <a:off x="110650" y="4269100"/>
            <a:ext cx="2731800" cy="7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FOOTER</a:t>
            </a:r>
            <a:endParaRPr/>
          </a:p>
        </p:txBody>
      </p:sp>
      <p:sp>
        <p:nvSpPr>
          <p:cNvPr id="318" name="Google Shape;318;p28"/>
          <p:cNvSpPr/>
          <p:nvPr/>
        </p:nvSpPr>
        <p:spPr>
          <a:xfrm>
            <a:off x="864850" y="3817450"/>
            <a:ext cx="285900" cy="28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1276450" y="3817450"/>
            <a:ext cx="285900" cy="28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688050" y="3817450"/>
            <a:ext cx="285900" cy="28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txBox="1"/>
          <p:nvPr/>
        </p:nvSpPr>
        <p:spPr>
          <a:xfrm>
            <a:off x="807850" y="4040425"/>
            <a:ext cx="1314300" cy="2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SOCIAL ICONS</a:t>
            </a:r>
            <a:endParaRPr sz="800"/>
          </a:p>
        </p:txBody>
      </p:sp>
      <p:sp>
        <p:nvSpPr>
          <p:cNvPr id="322" name="Google Shape;322;p28"/>
          <p:cNvSpPr/>
          <p:nvPr/>
        </p:nvSpPr>
        <p:spPr>
          <a:xfrm rot="10800000">
            <a:off x="2798275" y="886400"/>
            <a:ext cx="1963500" cy="567000"/>
          </a:xfrm>
          <a:prstGeom prst="homePlate">
            <a:avLst>
              <a:gd fmla="val 50000" name="adj"/>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txBox="1"/>
          <p:nvPr/>
        </p:nvSpPr>
        <p:spPr>
          <a:xfrm>
            <a:off x="3085600" y="869500"/>
            <a:ext cx="1602300" cy="56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Calibri"/>
                <a:ea typeface="Calibri"/>
                <a:cs typeface="Calibri"/>
                <a:sym typeface="Calibri"/>
              </a:rPr>
              <a:t>Prototyping</a:t>
            </a:r>
            <a:endParaRPr b="1" sz="1800">
              <a:solidFill>
                <a:srgbClr val="FFFFFF"/>
              </a:solidFill>
              <a:latin typeface="Calibri"/>
              <a:ea typeface="Calibri"/>
              <a:cs typeface="Calibri"/>
              <a:sym typeface="Calibri"/>
            </a:endParaRPr>
          </a:p>
          <a:p>
            <a:pPr indent="0" lvl="0" marL="0" rtl="0" algn="r">
              <a:lnSpc>
                <a:spcPct val="115000"/>
              </a:lnSpc>
              <a:spcBef>
                <a:spcPts val="0"/>
              </a:spcBef>
              <a:spcAft>
                <a:spcPts val="0"/>
              </a:spcAft>
              <a:buClr>
                <a:schemeClr val="dk1"/>
              </a:buClr>
              <a:buSzPts val="1100"/>
              <a:buFont typeface="Arial"/>
              <a:buNone/>
            </a:pPr>
            <a:r>
              <a:rPr lang="en" sz="1100">
                <a:solidFill>
                  <a:schemeClr val="dk1"/>
                </a:solidFill>
              </a:rPr>
              <a:t>Optimise page</a:t>
            </a:r>
            <a:endParaRPr b="1" sz="1800">
              <a:solidFill>
                <a:srgbClr val="FFFFFF"/>
              </a:solidFill>
              <a:latin typeface="Calibri"/>
              <a:ea typeface="Calibri"/>
              <a:cs typeface="Calibri"/>
              <a:sym typeface="Calibri"/>
            </a:endParaRPr>
          </a:p>
          <a:p>
            <a:pPr indent="0" lvl="0" marL="0" rtl="0" algn="r">
              <a:spcBef>
                <a:spcPts val="0"/>
              </a:spcBef>
              <a:spcAft>
                <a:spcPts val="0"/>
              </a:spcAft>
              <a:buNone/>
            </a:pPr>
            <a:r>
              <a:t/>
            </a:r>
            <a:endParaRPr b="1" sz="1800">
              <a:solidFill>
                <a:srgbClr val="FFFFFF"/>
              </a:solidFill>
              <a:latin typeface="Calibri"/>
              <a:ea typeface="Calibri"/>
              <a:cs typeface="Calibri"/>
              <a:sym typeface="Calibri"/>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327" name="Shape 327"/>
        <p:cNvGrpSpPr/>
        <p:nvPr/>
      </p:nvGrpSpPr>
      <p:grpSpPr>
        <a:xfrm>
          <a:off x="0" y="0"/>
          <a:ext cx="0" cy="0"/>
          <a:chOff x="0" y="0"/>
          <a:chExt cx="0" cy="0"/>
        </a:xfrm>
      </p:grpSpPr>
      <p:sp>
        <p:nvSpPr>
          <p:cNvPr id="328" name="Google Shape;328;p29"/>
          <p:cNvSpPr txBox="1"/>
          <p:nvPr>
            <p:ph type="title"/>
          </p:nvPr>
        </p:nvSpPr>
        <p:spPr>
          <a:xfrm>
            <a:off x="311700" y="181025"/>
            <a:ext cx="8520600" cy="8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3F3F3"/>
                </a:solidFill>
                <a:latin typeface="Calibri"/>
                <a:ea typeface="Calibri"/>
                <a:cs typeface="Calibri"/>
                <a:sym typeface="Calibri"/>
              </a:rPr>
              <a:t>Recommendations</a:t>
            </a:r>
            <a:endParaRPr u="sng">
              <a:solidFill>
                <a:srgbClr val="F3F3F3"/>
              </a:solidFill>
              <a:latin typeface="Calibri"/>
              <a:ea typeface="Calibri"/>
              <a:cs typeface="Calibri"/>
              <a:sym typeface="Calibri"/>
            </a:endParaRPr>
          </a:p>
        </p:txBody>
      </p:sp>
      <p:sp>
        <p:nvSpPr>
          <p:cNvPr id="329" name="Google Shape;329;p29"/>
          <p:cNvSpPr txBox="1"/>
          <p:nvPr>
            <p:ph idx="1" type="body"/>
          </p:nvPr>
        </p:nvSpPr>
        <p:spPr>
          <a:xfrm>
            <a:off x="311700" y="824175"/>
            <a:ext cx="6211200" cy="414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alibri"/>
                <a:ea typeface="Calibri"/>
                <a:cs typeface="Calibri"/>
                <a:sym typeface="Calibri"/>
              </a:rPr>
              <a:t>Pluralistic &amp; </a:t>
            </a:r>
            <a:r>
              <a:rPr lang="en">
                <a:solidFill>
                  <a:srgbClr val="FFFFFF"/>
                </a:solidFill>
                <a:latin typeface="Calibri"/>
                <a:ea typeface="Calibri"/>
                <a:cs typeface="Calibri"/>
                <a:sym typeface="Calibri"/>
              </a:rPr>
              <a:t>cognitive</a:t>
            </a:r>
            <a:r>
              <a:rPr lang="en">
                <a:solidFill>
                  <a:srgbClr val="FFFFFF"/>
                </a:solidFill>
                <a:latin typeface="Calibri"/>
                <a:ea typeface="Calibri"/>
                <a:cs typeface="Calibri"/>
                <a:sym typeface="Calibri"/>
              </a:rPr>
              <a:t> </a:t>
            </a:r>
            <a:r>
              <a:rPr lang="en">
                <a:solidFill>
                  <a:srgbClr val="FFFFFF"/>
                </a:solidFill>
                <a:latin typeface="Calibri"/>
                <a:ea typeface="Calibri"/>
                <a:cs typeface="Calibri"/>
                <a:sym typeface="Calibri"/>
              </a:rPr>
              <a:t>walkthrough,</a:t>
            </a:r>
            <a:r>
              <a:rPr b="1" lang="en">
                <a:solidFill>
                  <a:srgbClr val="FFFFFF"/>
                </a:solidFill>
                <a:latin typeface="Calibri"/>
                <a:ea typeface="Calibri"/>
                <a:cs typeface="Calibri"/>
                <a:sym typeface="Calibri"/>
              </a:rPr>
              <a:t> 10-15 Evaluators</a:t>
            </a:r>
            <a:r>
              <a:rPr i="1" lang="en">
                <a:solidFill>
                  <a:srgbClr val="FFFFFF"/>
                </a:solidFill>
                <a:latin typeface="Calibri"/>
                <a:ea typeface="Calibri"/>
                <a:cs typeface="Calibri"/>
                <a:sym typeface="Calibri"/>
              </a:rPr>
              <a:t> </a:t>
            </a:r>
            <a:r>
              <a:rPr i="1" lang="en" sz="1200">
                <a:solidFill>
                  <a:srgbClr val="FFFFFF"/>
                </a:solidFill>
                <a:latin typeface="Calibri"/>
                <a:ea typeface="Calibri"/>
                <a:cs typeface="Calibri"/>
                <a:sym typeface="Calibri"/>
              </a:rPr>
              <a:t>(Wong, 2018)</a:t>
            </a:r>
            <a:endParaRPr i="1" sz="1200">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Importance of </a:t>
            </a:r>
            <a:r>
              <a:rPr lang="en">
                <a:solidFill>
                  <a:srgbClr val="FFFFFF"/>
                </a:solidFill>
                <a:latin typeface="Calibri"/>
                <a:ea typeface="Calibri"/>
                <a:cs typeface="Calibri"/>
                <a:sym typeface="Calibri"/>
              </a:rPr>
              <a:t>demographic</a:t>
            </a:r>
            <a:r>
              <a:rPr lang="en">
                <a:solidFill>
                  <a:srgbClr val="FFFFFF"/>
                </a:solidFill>
                <a:latin typeface="Calibri"/>
                <a:ea typeface="Calibri"/>
                <a:cs typeface="Calibri"/>
                <a:sym typeface="Calibri"/>
              </a:rPr>
              <a:t> targeting, </a:t>
            </a:r>
            <a:r>
              <a:rPr b="1" lang="en">
                <a:solidFill>
                  <a:srgbClr val="FFFFFF"/>
                </a:solidFill>
                <a:latin typeface="Calibri"/>
                <a:ea typeface="Calibri"/>
                <a:cs typeface="Calibri"/>
                <a:sym typeface="Calibri"/>
              </a:rPr>
              <a:t>Analytics</a:t>
            </a:r>
            <a:endParaRPr b="1">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b="1" lang="en">
                <a:solidFill>
                  <a:srgbClr val="FFFFFF"/>
                </a:solidFill>
                <a:latin typeface="Calibri"/>
                <a:ea typeface="Calibri"/>
                <a:cs typeface="Calibri"/>
                <a:sym typeface="Calibri"/>
              </a:rPr>
              <a:t>Virtual Worlds</a:t>
            </a:r>
            <a:r>
              <a:rPr lang="en">
                <a:solidFill>
                  <a:srgbClr val="FFFFFF"/>
                </a:solidFill>
                <a:latin typeface="Calibri"/>
                <a:ea typeface="Calibri"/>
                <a:cs typeface="Calibri"/>
                <a:sym typeface="Calibri"/>
              </a:rPr>
              <a:t> </a:t>
            </a:r>
            <a:r>
              <a:rPr i="1" lang="en" sz="1200">
                <a:solidFill>
                  <a:srgbClr val="FFFFFF"/>
                </a:solidFill>
                <a:latin typeface="Calibri"/>
                <a:ea typeface="Calibri"/>
                <a:cs typeface="Calibri"/>
                <a:sym typeface="Calibri"/>
              </a:rPr>
              <a:t>(Barneche &amp; Hernández, 2014)</a:t>
            </a:r>
            <a:endParaRPr i="1" sz="1200">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Visual and</a:t>
            </a:r>
            <a:r>
              <a:rPr lang="en">
                <a:solidFill>
                  <a:srgbClr val="FFFFFF"/>
                </a:solidFill>
                <a:latin typeface="Calibri"/>
                <a:ea typeface="Calibri"/>
                <a:cs typeface="Calibri"/>
                <a:sym typeface="Calibri"/>
              </a:rPr>
              <a:t> HTML Sitemap</a:t>
            </a:r>
            <a:endParaRPr>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Greater responsiveness.</a:t>
            </a:r>
            <a:endParaRPr>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Search Feature</a:t>
            </a:r>
            <a:endParaRPr>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b="1" lang="en">
                <a:solidFill>
                  <a:srgbClr val="FFFFFF"/>
                </a:solidFill>
                <a:latin typeface="Calibri"/>
                <a:ea typeface="Calibri"/>
                <a:cs typeface="Calibri"/>
                <a:sym typeface="Calibri"/>
              </a:rPr>
              <a:t>Prototyping </a:t>
            </a:r>
            <a:r>
              <a:rPr lang="en" sz="1200">
                <a:solidFill>
                  <a:srgbClr val="FFFFFF"/>
                </a:solidFill>
                <a:latin typeface="Calibri"/>
                <a:ea typeface="Calibri"/>
                <a:cs typeface="Calibri"/>
                <a:sym typeface="Calibri"/>
              </a:rPr>
              <a:t>(Usability.gov, 2018)</a:t>
            </a:r>
            <a:endParaRPr sz="1200">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Persona Development</a:t>
            </a:r>
            <a:endParaRPr>
              <a:solidFill>
                <a:srgbClr val="FFFFFF"/>
              </a:solidFill>
              <a:latin typeface="Calibri"/>
              <a:ea typeface="Calibri"/>
              <a:cs typeface="Calibri"/>
              <a:sym typeface="Calibri"/>
            </a:endParaRPr>
          </a:p>
          <a:p>
            <a:pPr indent="0" lvl="0" marL="0" rtl="0" algn="l">
              <a:lnSpc>
                <a:spcPct val="100000"/>
              </a:lnSpc>
              <a:spcBef>
                <a:spcPts val="1000"/>
              </a:spcBef>
              <a:spcAft>
                <a:spcPts val="0"/>
              </a:spcAft>
              <a:buNone/>
            </a:pPr>
            <a:r>
              <a:rPr lang="en">
                <a:solidFill>
                  <a:srgbClr val="FFFFFF"/>
                </a:solidFill>
                <a:latin typeface="Calibri"/>
                <a:ea typeface="Calibri"/>
                <a:cs typeface="Calibri"/>
                <a:sym typeface="Calibri"/>
              </a:rPr>
              <a:t>Social Channels: Twitter: </a:t>
            </a:r>
            <a:r>
              <a:rPr lang="en" u="sng">
                <a:solidFill>
                  <a:srgbClr val="FFFFFF"/>
                </a:solidFill>
                <a:latin typeface="Calibri"/>
                <a:ea typeface="Calibri"/>
                <a:cs typeface="Calibri"/>
                <a:sym typeface="Calibri"/>
              </a:rPr>
              <a:t>News</a:t>
            </a:r>
            <a:r>
              <a:rPr lang="en">
                <a:solidFill>
                  <a:srgbClr val="FFFFFF"/>
                </a:solidFill>
                <a:latin typeface="Calibri"/>
                <a:ea typeface="Calibri"/>
                <a:cs typeface="Calibri"/>
                <a:sym typeface="Calibri"/>
              </a:rPr>
              <a:t>, Instagram: </a:t>
            </a:r>
            <a:r>
              <a:rPr lang="en" u="sng">
                <a:solidFill>
                  <a:srgbClr val="FFFFFF"/>
                </a:solidFill>
                <a:latin typeface="Calibri"/>
                <a:ea typeface="Calibri"/>
                <a:cs typeface="Calibri"/>
                <a:sym typeface="Calibri"/>
              </a:rPr>
              <a:t>Events</a:t>
            </a:r>
            <a:r>
              <a:rPr lang="en">
                <a:solidFill>
                  <a:srgbClr val="FFFFFF"/>
                </a:solidFill>
                <a:latin typeface="Calibri"/>
                <a:ea typeface="Calibri"/>
                <a:cs typeface="Calibri"/>
                <a:sym typeface="Calibri"/>
              </a:rPr>
              <a:t>, You Tube: </a:t>
            </a:r>
            <a:r>
              <a:rPr lang="en" u="sng">
                <a:solidFill>
                  <a:srgbClr val="FFFFFF"/>
                </a:solidFill>
                <a:latin typeface="Calibri"/>
                <a:ea typeface="Calibri"/>
                <a:cs typeface="Calibri"/>
                <a:sym typeface="Calibri"/>
              </a:rPr>
              <a:t>Instructional</a:t>
            </a:r>
            <a:r>
              <a:rPr lang="en">
                <a:solidFill>
                  <a:srgbClr val="FFFFFF"/>
                </a:solidFill>
                <a:latin typeface="Calibri"/>
                <a:ea typeface="Calibri"/>
                <a:cs typeface="Calibri"/>
                <a:sym typeface="Calibri"/>
              </a:rPr>
              <a:t>.</a:t>
            </a:r>
            <a:endParaRPr>
              <a:solidFill>
                <a:srgbClr val="FFFFFF"/>
              </a:solidFill>
              <a:latin typeface="Calibri"/>
              <a:ea typeface="Calibri"/>
              <a:cs typeface="Calibri"/>
              <a:sym typeface="Calibri"/>
            </a:endParaRPr>
          </a:p>
          <a:p>
            <a:pPr indent="0" lvl="0" marL="0" rtl="0" algn="l">
              <a:spcBef>
                <a:spcPts val="1000"/>
              </a:spcBef>
              <a:spcAft>
                <a:spcPts val="0"/>
              </a:spcAft>
              <a:buNone/>
            </a:pPr>
            <a:r>
              <a:t/>
            </a:r>
            <a:endParaRPr sz="1400">
              <a:solidFill>
                <a:srgbClr val="FFFFFF"/>
              </a:solidFill>
              <a:latin typeface="Calibri"/>
              <a:ea typeface="Calibri"/>
              <a:cs typeface="Calibri"/>
              <a:sym typeface="Calibri"/>
            </a:endParaRPr>
          </a:p>
          <a:p>
            <a:pPr indent="0" lvl="0" marL="0" rtl="0" algn="l">
              <a:spcBef>
                <a:spcPts val="0"/>
              </a:spcBef>
              <a:spcAft>
                <a:spcPts val="0"/>
              </a:spcAft>
              <a:buNone/>
            </a:pPr>
            <a:r>
              <a:t/>
            </a:r>
            <a:endParaRPr sz="1400" u="sng">
              <a:solidFill>
                <a:srgbClr val="FFFFFF"/>
              </a:solidFill>
              <a:latin typeface="Calibri"/>
              <a:ea typeface="Calibri"/>
              <a:cs typeface="Calibri"/>
              <a:sym typeface="Calibri"/>
            </a:endParaRPr>
          </a:p>
        </p:txBody>
      </p:sp>
      <p:sp>
        <p:nvSpPr>
          <p:cNvPr id="330" name="Google Shape;330;p29"/>
          <p:cNvSpPr/>
          <p:nvPr/>
        </p:nvSpPr>
        <p:spPr>
          <a:xfrm>
            <a:off x="6638100" y="745000"/>
            <a:ext cx="2194200" cy="40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6811600" y="1132800"/>
            <a:ext cx="1877700" cy="326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29"/>
          <p:cNvCxnSpPr/>
          <p:nvPr/>
        </p:nvCxnSpPr>
        <p:spPr>
          <a:xfrm>
            <a:off x="6821800" y="3806600"/>
            <a:ext cx="18675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29"/>
          <p:cNvSpPr txBox="1"/>
          <p:nvPr/>
        </p:nvSpPr>
        <p:spPr>
          <a:xfrm>
            <a:off x="6821800" y="3825850"/>
            <a:ext cx="186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CLICK HERE TO</a:t>
            </a:r>
            <a:endParaRPr sz="1100"/>
          </a:p>
          <a:p>
            <a:pPr indent="0" lvl="0" marL="0" rtl="0" algn="ctr">
              <a:spcBef>
                <a:spcPts val="0"/>
              </a:spcBef>
              <a:spcAft>
                <a:spcPts val="0"/>
              </a:spcAft>
              <a:buNone/>
            </a:pPr>
            <a:r>
              <a:rPr lang="en" sz="1100"/>
              <a:t>TAKE A LOOK AROUND</a:t>
            </a:r>
            <a:endParaRPr sz="1100"/>
          </a:p>
        </p:txBody>
      </p:sp>
      <p:sp>
        <p:nvSpPr>
          <p:cNvPr id="334" name="Google Shape;334;p29"/>
          <p:cNvSpPr/>
          <p:nvPr/>
        </p:nvSpPr>
        <p:spPr>
          <a:xfrm>
            <a:off x="7623250" y="4480150"/>
            <a:ext cx="287700" cy="2877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923850" y="1877775"/>
            <a:ext cx="1653300" cy="8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5400000">
            <a:off x="7607600" y="2097550"/>
            <a:ext cx="347100" cy="347100"/>
          </a:xfrm>
          <a:prstGeom prst="triangle">
            <a:avLst>
              <a:gd fmla="val 4998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txBox="1"/>
          <p:nvPr/>
        </p:nvSpPr>
        <p:spPr>
          <a:xfrm>
            <a:off x="7036100" y="2469700"/>
            <a:ext cx="1490100" cy="3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WATCH THIS VIDEO</a:t>
            </a:r>
            <a:endParaRPr sz="1000"/>
          </a:p>
        </p:txBody>
      </p:sp>
      <p:sp>
        <p:nvSpPr>
          <p:cNvPr id="338" name="Google Shape;338;p29"/>
          <p:cNvSpPr/>
          <p:nvPr/>
        </p:nvSpPr>
        <p:spPr>
          <a:xfrm>
            <a:off x="7607600" y="2888125"/>
            <a:ext cx="969300" cy="2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FREE TRIAL</a:t>
            </a:r>
            <a:endParaRPr sz="1000"/>
          </a:p>
        </p:txBody>
      </p:sp>
      <p:sp>
        <p:nvSpPr>
          <p:cNvPr id="339" name="Google Shape;339;p29"/>
          <p:cNvSpPr txBox="1"/>
          <p:nvPr/>
        </p:nvSpPr>
        <p:spPr>
          <a:xfrm>
            <a:off x="6852425" y="219350"/>
            <a:ext cx="1653300" cy="6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STICKINESS</a:t>
            </a:r>
            <a:endParaRPr>
              <a:solidFill>
                <a:srgbClr val="FFFFFF"/>
              </a:solidFill>
            </a:endParaRPr>
          </a:p>
          <a:p>
            <a:pPr indent="0" lvl="0" marL="0" rtl="0" algn="ctr">
              <a:spcBef>
                <a:spcPts val="0"/>
              </a:spcBef>
              <a:spcAft>
                <a:spcPts val="0"/>
              </a:spcAft>
              <a:buNone/>
            </a:pPr>
            <a:r>
              <a:rPr lang="en" sz="900">
                <a:solidFill>
                  <a:srgbClr val="FFFFFF"/>
                </a:solidFill>
              </a:rPr>
              <a:t>(WFI, 2018)</a:t>
            </a:r>
            <a:endParaRPr sz="900">
              <a:solidFill>
                <a:srgbClr val="FFFFFF"/>
              </a:solidFill>
            </a:endParaRPr>
          </a:p>
        </p:txBody>
      </p:sp>
      <p:sp>
        <p:nvSpPr>
          <p:cNvPr id="340" name="Google Shape;34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1000"/>
                                        <p:tgtEl>
                                          <p:spTgt spid="329">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29">
                                            <p:txEl>
                                              <p:pRg end="10" st="10"/>
                                            </p:txEl>
                                          </p:spTgt>
                                        </p:tgtEl>
                                        <p:attrNameLst>
                                          <p:attrName>style.visibility</p:attrName>
                                        </p:attrNameLst>
                                      </p:cBhvr>
                                      <p:to>
                                        <p:strVal val="visible"/>
                                      </p:to>
                                    </p:set>
                                    <p:animEffect filter="fade" transition="in">
                                      <p:cBhvr>
                                        <p:cTn dur="1000"/>
                                        <p:tgtEl>
                                          <p:spTgt spid="32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344" name="Shape 344"/>
        <p:cNvGrpSpPr/>
        <p:nvPr/>
      </p:nvGrpSpPr>
      <p:grpSpPr>
        <a:xfrm>
          <a:off x="0" y="0"/>
          <a:ext cx="0" cy="0"/>
          <a:chOff x="0" y="0"/>
          <a:chExt cx="0" cy="0"/>
        </a:xfrm>
      </p:grpSpPr>
      <p:sp>
        <p:nvSpPr>
          <p:cNvPr id="345" name="Google Shape;345;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
        <p:nvSpPr>
          <p:cNvPr id="346" name="Google Shape;346;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3600"/>
              <a:t>Any Questions?</a:t>
            </a:r>
            <a:endParaRPr sz="3600"/>
          </a:p>
        </p:txBody>
      </p:sp>
      <p:sp>
        <p:nvSpPr>
          <p:cNvPr id="347" name="Google Shape;34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1"/>
          <p:cNvSpPr/>
          <p:nvPr/>
        </p:nvSpPr>
        <p:spPr>
          <a:xfrm>
            <a:off x="-7475" y="7475"/>
            <a:ext cx="9144000" cy="5136000"/>
          </a:xfrm>
          <a:prstGeom prst="rect">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txBox="1"/>
          <p:nvPr>
            <p:ph type="title"/>
          </p:nvPr>
        </p:nvSpPr>
        <p:spPr>
          <a:xfrm>
            <a:off x="153125" y="7475"/>
            <a:ext cx="8679300" cy="5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3F3F3"/>
                </a:solidFill>
                <a:latin typeface="Calibri"/>
                <a:ea typeface="Calibri"/>
                <a:cs typeface="Calibri"/>
                <a:sym typeface="Calibri"/>
              </a:rPr>
              <a:t>References</a:t>
            </a:r>
            <a:endParaRPr u="sng">
              <a:solidFill>
                <a:srgbClr val="F3F3F3"/>
              </a:solidFill>
              <a:latin typeface="Calibri"/>
              <a:ea typeface="Calibri"/>
              <a:cs typeface="Calibri"/>
              <a:sym typeface="Calibri"/>
            </a:endParaRPr>
          </a:p>
        </p:txBody>
      </p:sp>
      <p:sp>
        <p:nvSpPr>
          <p:cNvPr id="354" name="Google Shape;354;p31"/>
          <p:cNvSpPr txBox="1"/>
          <p:nvPr>
            <p:ph idx="1" type="body"/>
          </p:nvPr>
        </p:nvSpPr>
        <p:spPr>
          <a:xfrm>
            <a:off x="-162675" y="613450"/>
            <a:ext cx="9301200" cy="44538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Barneche Naya, V. Hernández Ibáñez, Luis Antonio. (2014). Evaluating user experience in joint activities between schools and museums in virtual worlds. [Online]. </a:t>
            </a:r>
            <a:r>
              <a:rPr lang="en" sz="900">
                <a:solidFill>
                  <a:schemeClr val="lt1"/>
                </a:solidFill>
                <a:latin typeface="Calibri"/>
                <a:ea typeface="Calibri"/>
                <a:cs typeface="Calibri"/>
                <a:sym typeface="Calibri"/>
              </a:rPr>
              <a:t>Available</a:t>
            </a:r>
            <a:r>
              <a:rPr lang="en" sz="900">
                <a:solidFill>
                  <a:schemeClr val="lt1"/>
                </a:solidFill>
                <a:latin typeface="Calibri"/>
                <a:ea typeface="Calibri"/>
                <a:cs typeface="Calibri"/>
                <a:sym typeface="Calibri"/>
              </a:rPr>
              <a:t>: https://link.springer.com/article/10.1007/s10209-014-0367-y [Accessed: 08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Digital, Culture, Media &amp; Sport, Dept. for (2016). Child Safety Online: A Practical Guide for Providers of Social Media and Interactive Services. [Online] Available: https://www.gov.uk/government/publications/child-safety-online-a-practical-guide-for-providers-of-social-media-and-interactive-services/child-safety-online-a-practical-guide-for-providers-of-social-media-and-interactive-services [Accessed: 7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Education, Dept. for (2018). What maintained schools must publish online. [Online] Available:gov.uk/guidance/what-maintained-schools-must-publish-online [Accessed: 7 Dec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European Parliament and Council, For The. (2016). DIRECTIVE OF THE EUROPEAN PARLIAMENT AND OF THE COUNCIL on copyright in the Digital Single Market. Ch 2, Article 13. [Online]. Available: https://eur-lex.europa.eu/legal-content/EN/TXT/HTML/?uri=CELEX:52016PC0593&amp;from=EN [Accessed: 07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Hazaël-Massieux, Dominique 2018. MOBILE WEB. [Online] Available: https://www.w3.org/standards/webdesign/mobilweb [Accessed: 7 Dec 2018] </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HSS 2018. 1:1 Provide Useful Content. [Online] Available: https://webstandards.hhs.gov/guidelines/1 [Accessed 7 Dec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IOC (2016). Guide to the General Data Protection Regulation (GDPR) [Online] Availability: ico.org.uk/for-organisations/guide-to-the-general-data-protection-regulation-gdpr/ [Accessed: 7 Dec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Krug, S. 2000,</a:t>
            </a:r>
            <a:r>
              <a:rPr i="1" lang="en" sz="900">
                <a:solidFill>
                  <a:schemeClr val="lt1"/>
                </a:solidFill>
                <a:latin typeface="Calibri"/>
                <a:ea typeface="Calibri"/>
                <a:cs typeface="Calibri"/>
                <a:sym typeface="Calibri"/>
              </a:rPr>
              <a:t> Don't Make Me Think, Revisited: A Common Sense Approach to Web Usability</a:t>
            </a:r>
            <a:r>
              <a:rPr lang="en" sz="900">
                <a:solidFill>
                  <a:schemeClr val="lt1"/>
                </a:solidFill>
                <a:latin typeface="Calibri"/>
                <a:ea typeface="Calibri"/>
                <a:cs typeface="Calibri"/>
                <a:sym typeface="Calibri"/>
              </a:rPr>
              <a:t>. 2nd edn, New Riders Press.</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rgbClr val="FFFFFF"/>
              </a:buClr>
              <a:buSzPts val="900"/>
              <a:buFont typeface="Calibri"/>
              <a:buChar char="❏"/>
            </a:pPr>
            <a:r>
              <a:rPr lang="en" sz="900">
                <a:solidFill>
                  <a:srgbClr val="FFFFFF"/>
                </a:solidFill>
                <a:latin typeface="Calibri"/>
                <a:ea typeface="Calibri"/>
                <a:cs typeface="Calibri"/>
                <a:sym typeface="Calibri"/>
              </a:rPr>
              <a:t>Nielsen, J. (1995). 10 Usability Heuristics for User Interface Design. [Online]. Available: https://www.nngroup.com/articles/ten-usability-heuristics/ [Accessed: 7 Dec 2018]</a:t>
            </a:r>
            <a:endParaRPr sz="900">
              <a:solidFill>
                <a:srgbClr val="FFFFFF"/>
              </a:solidFill>
              <a:latin typeface="Calibri"/>
              <a:ea typeface="Calibri"/>
              <a:cs typeface="Calibri"/>
              <a:sym typeface="Calibri"/>
            </a:endParaRPr>
          </a:p>
          <a:p>
            <a:pPr indent="-285750" lvl="0" marL="457200" rtl="0" algn="l">
              <a:lnSpc>
                <a:spcPct val="100000"/>
              </a:lnSpc>
              <a:spcBef>
                <a:spcPts val="0"/>
              </a:spcBef>
              <a:spcAft>
                <a:spcPts val="0"/>
              </a:spcAft>
              <a:buClr>
                <a:srgbClr val="FFFFFF"/>
              </a:buClr>
              <a:buSzPts val="900"/>
              <a:buFont typeface="Calibri"/>
              <a:buChar char="❏"/>
            </a:pPr>
            <a:r>
              <a:rPr lang="en" sz="900">
                <a:solidFill>
                  <a:srgbClr val="FFFFFF"/>
                </a:solidFill>
                <a:latin typeface="Calibri"/>
                <a:ea typeface="Calibri"/>
                <a:cs typeface="Calibri"/>
                <a:sym typeface="Calibri"/>
              </a:rPr>
              <a:t>Matz, K. (2012). Donald Norman’s design principles for usability. [Online]. Available: architectingusability.com/2012/06/28/donald-normans-design-principles-for-usability/ [Accessed: 7 December 2018]</a:t>
            </a:r>
            <a:endParaRPr sz="900">
              <a:solidFill>
                <a:srgbClr val="FFFFFF"/>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Mueller, Mary Jo. Jolly, R. Eggert, (2018). Equality Act 2010. [Online] Available: https://www.w3.org/WAI/policies/united-kingdom/#equality-act-2010 [Accessed: 7 Dec 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Mueller, Mary Jo. Jolly, R. Eggert, E. (2018). Web Accessibility Laws &amp; Policies. https://www.w3.org/WAI/policies/ [Accessed: 7 Dec 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ONS(2016). Selected measures of children's well-being by time spent on social networking websites: UK, 2013 to 2014.[Online]Available: ons.gov.uk/peoplepopulationandcommunity/wellbeing/adhocs/006049selectedmeasuresofchildrenswellbeingbytimespentonsocialnetworkingwebsitesuk2013to2014. [Accessed 7 Dec 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Ratcliff, C, 19 June 2018. 12 fascinating stats about UX and usability testing to help your business case. [Online] Available: https://www.userzoom.com/blog/fascinating-stats-about-ux-and-usability-testing-to-help-your-business-case/ [Accessed: 7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Tognazzini, Bruce.(2014). First Principles of Interaction Design. [Online]. Available: https://asktog.com/atc/principles-of-interaction-design/ [Accessed: 9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Usability.gov, 2018. 3-click rule. [Online] Available:https://www.usability.gov/what-and-why/glossary/3-click-rule.html [Accessed: 7 Dec 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Usability.gov (2018). Prototyping. [Online]. Available:usability.gov/how-to-and-tools/methods/prototyping.html [Accessed: 8 Dec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Web Finance Inc 2018. sticky site [Online]. Available: http://www.businessdictionary.com/definition/sticky-site.html [Accessed: 7 Dec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WONG, E.(2018). Heuristic Evaluation: How to Conduct a Heuristic Evaluation. [Online]. Available: interaction-design.org/literature/article/heuristic-evaluation-how-to-conduct-a-heuristic-evaluation [Accessed: 8 December 2018]</a:t>
            </a:r>
            <a:endParaRPr sz="900">
              <a:solidFill>
                <a:schemeClr val="lt1"/>
              </a:solidFill>
              <a:latin typeface="Calibri"/>
              <a:ea typeface="Calibri"/>
              <a:cs typeface="Calibri"/>
              <a:sym typeface="Calibri"/>
            </a:endParaRPr>
          </a:p>
          <a:p>
            <a:pPr indent="-285750" lvl="0" marL="457200" rtl="0" algn="l">
              <a:lnSpc>
                <a:spcPct val="100000"/>
              </a:lnSpc>
              <a:spcBef>
                <a:spcPts val="0"/>
              </a:spcBef>
              <a:spcAft>
                <a:spcPts val="0"/>
              </a:spcAft>
              <a:buClr>
                <a:schemeClr val="lt1"/>
              </a:buClr>
              <a:buSzPts val="900"/>
              <a:buFont typeface="Calibri"/>
              <a:buChar char="❏"/>
            </a:pPr>
            <a:r>
              <a:rPr lang="en" sz="900">
                <a:solidFill>
                  <a:schemeClr val="lt1"/>
                </a:solidFill>
                <a:latin typeface="Calibri"/>
                <a:ea typeface="Calibri"/>
                <a:cs typeface="Calibri"/>
                <a:sym typeface="Calibri"/>
              </a:rPr>
              <a:t>Work, S (2014). How Loading Affects Your Bottom Line. [Online]. Available: https://blog.kissmetrics.com/wp-content/uploads/2011/04/loading-time.pdf [Accessed: 7 December 2018]</a:t>
            </a:r>
            <a:endParaRPr sz="9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t/>
            </a:r>
            <a:endParaRPr sz="9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sz="900">
              <a:solidFill>
                <a:srgbClr val="FFFFFF"/>
              </a:solidFill>
              <a:latin typeface="Calibri"/>
              <a:ea typeface="Calibri"/>
              <a:cs typeface="Calibri"/>
              <a:sym typeface="Calibri"/>
            </a:endParaRPr>
          </a:p>
        </p:txBody>
      </p:sp>
      <p:sp>
        <p:nvSpPr>
          <p:cNvPr id="355" name="Google Shape;35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403550" y="445025"/>
            <a:ext cx="842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Contents</a:t>
            </a:r>
            <a:endParaRPr>
              <a:latin typeface="Calibri"/>
              <a:ea typeface="Calibri"/>
              <a:cs typeface="Calibri"/>
              <a:sym typeface="Calibri"/>
            </a:endParaRPr>
          </a:p>
        </p:txBody>
      </p:sp>
      <p:sp>
        <p:nvSpPr>
          <p:cNvPr id="63" name="Google Shape;63;p14"/>
          <p:cNvSpPr txBox="1"/>
          <p:nvPr>
            <p:ph idx="1" type="body"/>
          </p:nvPr>
        </p:nvSpPr>
        <p:spPr>
          <a:xfrm>
            <a:off x="403550" y="1200400"/>
            <a:ext cx="4941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UX </a:t>
            </a:r>
            <a:r>
              <a:rPr lang="en">
                <a:solidFill>
                  <a:srgbClr val="FFFFFF"/>
                </a:solidFill>
                <a:latin typeface="Calibri"/>
                <a:ea typeface="Calibri"/>
                <a:cs typeface="Calibri"/>
                <a:sym typeface="Calibri"/>
              </a:rPr>
              <a:t>Principles</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Why it matters</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UX Process, The Walkthrough</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Accessibility Review</a:t>
            </a:r>
            <a:endParaRPr>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Conclusion</a:t>
            </a:r>
            <a:endParaRPr>
              <a:solidFill>
                <a:srgbClr val="FFFFFF"/>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Social Media Strategy</a:t>
            </a:r>
            <a:endParaRPr>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Email Marketing Strategy</a:t>
            </a:r>
            <a:endParaRPr>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Open Day Solution</a:t>
            </a:r>
            <a:endParaRPr>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Recommendations</a:t>
            </a:r>
            <a:endParaRPr>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
                <a:solidFill>
                  <a:schemeClr val="lt1"/>
                </a:solidFill>
                <a:latin typeface="Calibri"/>
                <a:ea typeface="Calibri"/>
                <a:cs typeface="Calibri"/>
                <a:sym typeface="Calibri"/>
              </a:rPr>
              <a:t>References</a:t>
            </a:r>
            <a:endParaRPr>
              <a:solidFill>
                <a:schemeClr val="lt1"/>
              </a:solidFill>
              <a:latin typeface="Calibri"/>
              <a:ea typeface="Calibri"/>
              <a:cs typeface="Calibri"/>
              <a:sym typeface="Calibri"/>
            </a:endParaRPr>
          </a:p>
          <a:p>
            <a:pPr indent="0" lvl="0" marL="457200" rtl="0" algn="l">
              <a:spcBef>
                <a:spcPts val="1600"/>
              </a:spcBef>
              <a:spcAft>
                <a:spcPts val="0"/>
              </a:spcAft>
              <a:buClr>
                <a:srgbClr val="000000"/>
              </a:buClr>
              <a:buSzPts val="1100"/>
              <a:buFont typeface="Arial"/>
              <a:buNone/>
            </a:pPr>
            <a:r>
              <a:t/>
            </a:r>
            <a:endParaRPr>
              <a:solidFill>
                <a:schemeClr val="lt1"/>
              </a:solidFill>
              <a:latin typeface="Calibri"/>
              <a:ea typeface="Calibri"/>
              <a:cs typeface="Calibri"/>
              <a:sym typeface="Calibri"/>
            </a:endParaRPr>
          </a:p>
          <a:p>
            <a:pPr indent="-342900" lvl="0" marL="457200" rtl="0" algn="l">
              <a:spcBef>
                <a:spcPts val="1600"/>
              </a:spcBef>
              <a:spcAft>
                <a:spcPts val="0"/>
              </a:spcAft>
              <a:buClr>
                <a:srgbClr val="FFFFFF"/>
              </a:buClr>
              <a:buSzPts val="1800"/>
              <a:buFont typeface="Calibri"/>
              <a:buChar char="❏"/>
            </a:pPr>
            <a:r>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latin typeface="Calibri"/>
              <a:ea typeface="Calibri"/>
              <a:cs typeface="Calibri"/>
              <a:sym typeface="Calibri"/>
            </a:endParaRPr>
          </a:p>
        </p:txBody>
      </p:sp>
      <p:sp>
        <p:nvSpPr>
          <p:cNvPr id="64" name="Google Shape;64;p14"/>
          <p:cNvSpPr txBox="1"/>
          <p:nvPr/>
        </p:nvSpPr>
        <p:spPr>
          <a:xfrm>
            <a:off x="3204625" y="290775"/>
            <a:ext cx="5745600" cy="50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rgbClr val="FFFFFF"/>
                </a:solidFill>
                <a:latin typeface="Oswald"/>
                <a:ea typeface="Oswald"/>
                <a:cs typeface="Oswald"/>
                <a:sym typeface="Oswald"/>
              </a:rPr>
              <a:t>Accepted. Challenged. Empowered.</a:t>
            </a:r>
            <a:endParaRPr b="1" i="1">
              <a:solidFill>
                <a:srgbClr val="FFFFFF"/>
              </a:solidFill>
              <a:latin typeface="Oswald"/>
              <a:ea typeface="Oswald"/>
              <a:cs typeface="Oswald"/>
              <a:sym typeface="Oswald"/>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1000"/>
                                        <p:tgtEl>
                                          <p:spTgt spid="63">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1000"/>
                                        <p:tgtEl>
                                          <p:spTgt spid="63">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1000"/>
                                        <p:tgtEl>
                                          <p:spTgt spid="63">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1000"/>
                                        <p:tgtEl>
                                          <p:spTgt spid="63">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1000"/>
                                        <p:tgtEl>
                                          <p:spTgt spid="63">
                                            <p:txEl>
                                              <p:pRg end="7" st="7"/>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3">
                                            <p:txEl>
                                              <p:pRg end="8" st="8"/>
                                            </p:txEl>
                                          </p:spTgt>
                                        </p:tgtEl>
                                        <p:attrNameLst>
                                          <p:attrName>style.visibility</p:attrName>
                                        </p:attrNameLst>
                                      </p:cBhvr>
                                      <p:to>
                                        <p:strVal val="visible"/>
                                      </p:to>
                                    </p:set>
                                    <p:animEffect filter="fade" transition="in">
                                      <p:cBhvr>
                                        <p:cTn dur="1000"/>
                                        <p:tgtEl>
                                          <p:spTgt spid="63">
                                            <p:txEl>
                                              <p:pRg end="8" st="8"/>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3">
                                            <p:txEl>
                                              <p:pRg end="9" st="9"/>
                                            </p:txEl>
                                          </p:spTgt>
                                        </p:tgtEl>
                                        <p:attrNameLst>
                                          <p:attrName>style.visibility</p:attrName>
                                        </p:attrNameLst>
                                      </p:cBhvr>
                                      <p:to>
                                        <p:strVal val="visible"/>
                                      </p:to>
                                    </p:set>
                                    <p:animEffect filter="fade" transition="in">
                                      <p:cBhvr>
                                        <p:cTn dur="1000"/>
                                        <p:tgtEl>
                                          <p:spTgt spid="63">
                                            <p:txEl>
                                              <p:pRg end="9" st="9"/>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3">
                                            <p:txEl>
                                              <p:pRg end="10" st="10"/>
                                            </p:txEl>
                                          </p:spTgt>
                                        </p:tgtEl>
                                        <p:attrNameLst>
                                          <p:attrName>style.visibility</p:attrName>
                                        </p:attrNameLst>
                                      </p:cBhvr>
                                      <p:to>
                                        <p:strVal val="visible"/>
                                      </p:to>
                                    </p:set>
                                    <p:animEffect filter="fade" transition="in">
                                      <p:cBhvr>
                                        <p:cTn dur="1000"/>
                                        <p:tgtEl>
                                          <p:spTgt spid="63">
                                            <p:txEl>
                                              <p:pRg end="10" st="10"/>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3">
                                            <p:txEl>
                                              <p:pRg end="11" st="11"/>
                                            </p:txEl>
                                          </p:spTgt>
                                        </p:tgtEl>
                                        <p:attrNameLst>
                                          <p:attrName>style.visibility</p:attrName>
                                        </p:attrNameLst>
                                      </p:cBhvr>
                                      <p:to>
                                        <p:strVal val="visible"/>
                                      </p:to>
                                    </p:set>
                                    <p:animEffect filter="fade" transition="in">
                                      <p:cBhvr>
                                        <p:cTn dur="1000"/>
                                        <p:tgtEl>
                                          <p:spTgt spid="63">
                                            <p:txEl>
                                              <p:pRg end="11" st="1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3">
                                            <p:txEl>
                                              <p:pRg end="12" st="12"/>
                                            </p:txEl>
                                          </p:spTgt>
                                        </p:tgtEl>
                                        <p:attrNameLst>
                                          <p:attrName>style.visibility</p:attrName>
                                        </p:attrNameLst>
                                      </p:cBhvr>
                                      <p:to>
                                        <p:strVal val="visible"/>
                                      </p:to>
                                    </p:set>
                                    <p:animEffect filter="fade" transition="in">
                                      <p:cBhvr>
                                        <p:cTn dur="1000"/>
                                        <p:tgtEl>
                                          <p:spTgt spid="63">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69" name="Shape 69"/>
        <p:cNvGrpSpPr/>
        <p:nvPr/>
      </p:nvGrpSpPr>
      <p:grpSpPr>
        <a:xfrm>
          <a:off x="0" y="0"/>
          <a:ext cx="0" cy="0"/>
          <a:chOff x="0" y="0"/>
          <a:chExt cx="0" cy="0"/>
        </a:xfrm>
      </p:grpSpPr>
      <p:sp>
        <p:nvSpPr>
          <p:cNvPr id="70" name="Google Shape;70;p15"/>
          <p:cNvSpPr/>
          <p:nvPr/>
        </p:nvSpPr>
        <p:spPr>
          <a:xfrm>
            <a:off x="379450" y="1146425"/>
            <a:ext cx="3942900" cy="307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...recover from errors</a:t>
            </a:r>
            <a:endParaRPr sz="1200">
              <a:latin typeface="Calibri"/>
              <a:ea typeface="Calibri"/>
              <a:cs typeface="Calibri"/>
              <a:sym typeface="Calibri"/>
            </a:endParaRPr>
          </a:p>
        </p:txBody>
      </p:sp>
      <p:sp>
        <p:nvSpPr>
          <p:cNvPr id="71" name="Google Shape;71;p15"/>
          <p:cNvSpPr txBox="1"/>
          <p:nvPr>
            <p:ph type="title"/>
          </p:nvPr>
        </p:nvSpPr>
        <p:spPr>
          <a:xfrm>
            <a:off x="5048875" y="0"/>
            <a:ext cx="4032900" cy="96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Calibri"/>
                <a:ea typeface="Calibri"/>
                <a:cs typeface="Calibri"/>
                <a:sym typeface="Calibri"/>
              </a:rPr>
              <a:t>UX </a:t>
            </a:r>
            <a:r>
              <a:rPr b="1" lang="en" sz="1800">
                <a:solidFill>
                  <a:srgbClr val="FFFFFF"/>
                </a:solidFill>
                <a:latin typeface="Calibri"/>
                <a:ea typeface="Calibri"/>
                <a:cs typeface="Calibri"/>
                <a:sym typeface="Calibri"/>
              </a:rPr>
              <a:t>Principles</a:t>
            </a:r>
            <a:r>
              <a:rPr b="1" lang="en" sz="1800">
                <a:solidFill>
                  <a:srgbClr val="FFFFFF"/>
                </a:solidFill>
                <a:latin typeface="Calibri"/>
                <a:ea typeface="Calibri"/>
                <a:cs typeface="Calibri"/>
                <a:sym typeface="Calibri"/>
              </a:rPr>
              <a:t>.</a:t>
            </a:r>
            <a:endParaRPr b="1" sz="1800">
              <a:solidFill>
                <a:srgbClr val="FFFFFF"/>
              </a:solidFill>
              <a:latin typeface="Calibri"/>
              <a:ea typeface="Calibri"/>
              <a:cs typeface="Calibri"/>
              <a:sym typeface="Calibri"/>
            </a:endParaRPr>
          </a:p>
        </p:txBody>
      </p:sp>
      <p:sp>
        <p:nvSpPr>
          <p:cNvPr id="72" name="Google Shape;72;p15"/>
          <p:cNvSpPr/>
          <p:nvPr/>
        </p:nvSpPr>
        <p:spPr>
          <a:xfrm>
            <a:off x="7105474" y="1608283"/>
            <a:ext cx="1077900" cy="933600"/>
          </a:xfrm>
          <a:prstGeom prst="hexagon">
            <a:avLst>
              <a:gd fmla="val 25000" name="adj"/>
              <a:gd fmla="val 115470" name="vf"/>
            </a:avLst>
          </a:prstGeom>
          <a:solidFill>
            <a:srgbClr val="C27BA0"/>
          </a:soli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You</a:t>
            </a:r>
            <a:endParaRPr b="1" sz="1800"/>
          </a:p>
        </p:txBody>
      </p:sp>
      <p:sp>
        <p:nvSpPr>
          <p:cNvPr id="73" name="Google Shape;73;p15"/>
          <p:cNvSpPr/>
          <p:nvPr/>
        </p:nvSpPr>
        <p:spPr>
          <a:xfrm>
            <a:off x="7105474" y="3772600"/>
            <a:ext cx="1077900" cy="933600"/>
          </a:xfrm>
          <a:prstGeom prst="hexagon">
            <a:avLst>
              <a:gd fmla="val 25000" name="adj"/>
              <a:gd fmla="val 115470" name="vf"/>
            </a:avLst>
          </a:prstGeom>
          <a:solidFill>
            <a:srgbClr val="C27BA0"/>
          </a:soli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a:t>
            </a:r>
            <a:endParaRPr b="1" sz="1800"/>
          </a:p>
        </p:txBody>
      </p:sp>
      <p:sp>
        <p:nvSpPr>
          <p:cNvPr id="74" name="Google Shape;74;p15"/>
          <p:cNvSpPr/>
          <p:nvPr/>
        </p:nvSpPr>
        <p:spPr>
          <a:xfrm>
            <a:off x="6142653" y="2223593"/>
            <a:ext cx="1077900" cy="933600"/>
          </a:xfrm>
          <a:prstGeom prst="hexagon">
            <a:avLst>
              <a:gd fmla="val 25000" name="adj"/>
              <a:gd fmla="val 115470" name="vf"/>
            </a:avLst>
          </a:prstGeom>
          <a:gradFill>
            <a:gsLst>
              <a:gs pos="0">
                <a:schemeClr val="accent3"/>
              </a:gs>
              <a:gs pos="100000">
                <a:srgbClr val="20124D"/>
              </a:gs>
            </a:gsLst>
            <a:lin ang="0" scaled="0"/>
          </a:gra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Knows What They want</a:t>
            </a:r>
            <a:endParaRPr b="1" sz="1000"/>
          </a:p>
        </p:txBody>
      </p:sp>
      <p:sp>
        <p:nvSpPr>
          <p:cNvPr id="75" name="Google Shape;75;p15"/>
          <p:cNvSpPr/>
          <p:nvPr/>
        </p:nvSpPr>
        <p:spPr>
          <a:xfrm>
            <a:off x="7990185" y="2223593"/>
            <a:ext cx="1077900" cy="933600"/>
          </a:xfrm>
          <a:prstGeom prst="hexagon">
            <a:avLst>
              <a:gd fmla="val 25000" name="adj"/>
              <a:gd fmla="val 115470" name="vf"/>
            </a:avLst>
          </a:prstGeom>
          <a:solidFill>
            <a:srgbClr val="6D9EEB"/>
          </a:soli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UI</a:t>
            </a:r>
            <a:endParaRPr b="1" sz="1800"/>
          </a:p>
        </p:txBody>
      </p:sp>
      <p:sp>
        <p:nvSpPr>
          <p:cNvPr id="76" name="Google Shape;76;p15"/>
          <p:cNvSpPr/>
          <p:nvPr/>
        </p:nvSpPr>
        <p:spPr>
          <a:xfrm>
            <a:off x="8066385" y="3281368"/>
            <a:ext cx="1077900" cy="933600"/>
          </a:xfrm>
          <a:prstGeom prst="hexagon">
            <a:avLst>
              <a:gd fmla="val 25000" name="adj"/>
              <a:gd fmla="val 115470" name="vf"/>
            </a:avLst>
          </a:prstGeom>
          <a:gradFill>
            <a:gsLst>
              <a:gs pos="0">
                <a:schemeClr val="accent3"/>
              </a:gs>
              <a:gs pos="100000">
                <a:srgbClr val="20124D"/>
              </a:gs>
            </a:gsLst>
            <a:lin ang="0" scaled="0"/>
          </a:gra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800"/>
              <a:t>Decoration</a:t>
            </a:r>
            <a:endParaRPr b="1" sz="800"/>
          </a:p>
        </p:txBody>
      </p:sp>
      <p:sp>
        <p:nvSpPr>
          <p:cNvPr id="77" name="Google Shape;77;p15"/>
          <p:cNvSpPr/>
          <p:nvPr/>
        </p:nvSpPr>
        <p:spPr>
          <a:xfrm>
            <a:off x="6142653" y="3295487"/>
            <a:ext cx="1077900" cy="933600"/>
          </a:xfrm>
          <a:prstGeom prst="hexagon">
            <a:avLst>
              <a:gd fmla="val 25000" name="adj"/>
              <a:gd fmla="val 115470" name="vf"/>
            </a:avLst>
          </a:prstGeom>
          <a:solidFill>
            <a:srgbClr val="D5A6BD"/>
          </a:soli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UX</a:t>
            </a:r>
            <a:endParaRPr b="1" sz="1800"/>
          </a:p>
        </p:txBody>
      </p:sp>
      <p:cxnSp>
        <p:nvCxnSpPr>
          <p:cNvPr id="78" name="Google Shape;78;p15"/>
          <p:cNvCxnSpPr/>
          <p:nvPr/>
        </p:nvCxnSpPr>
        <p:spPr>
          <a:xfrm flipH="1" rot="10800000">
            <a:off x="7634544" y="2539514"/>
            <a:ext cx="9300" cy="1241100"/>
          </a:xfrm>
          <a:prstGeom prst="straightConnector1">
            <a:avLst/>
          </a:prstGeom>
          <a:noFill/>
          <a:ln cap="flat" cmpd="sng" w="28575">
            <a:solidFill>
              <a:srgbClr val="B6D7A8"/>
            </a:solidFill>
            <a:prstDash val="solid"/>
            <a:round/>
            <a:headEnd len="med" w="med" type="none"/>
            <a:tailEnd len="med" w="med" type="triangle"/>
          </a:ln>
        </p:spPr>
      </p:cxnSp>
      <p:cxnSp>
        <p:nvCxnSpPr>
          <p:cNvPr id="79" name="Google Shape;79;p15"/>
          <p:cNvCxnSpPr/>
          <p:nvPr/>
        </p:nvCxnSpPr>
        <p:spPr>
          <a:xfrm rot="10800000">
            <a:off x="7115285" y="2914497"/>
            <a:ext cx="528900" cy="856500"/>
          </a:xfrm>
          <a:prstGeom prst="straightConnector1">
            <a:avLst/>
          </a:prstGeom>
          <a:noFill/>
          <a:ln cap="flat" cmpd="sng" w="19050">
            <a:solidFill>
              <a:srgbClr val="B6D7A8"/>
            </a:solidFill>
            <a:prstDash val="solid"/>
            <a:round/>
            <a:headEnd len="med" w="med" type="none"/>
            <a:tailEnd len="med" w="med" type="triangle"/>
          </a:ln>
        </p:spPr>
      </p:cxnSp>
      <p:cxnSp>
        <p:nvCxnSpPr>
          <p:cNvPr id="80" name="Google Shape;80;p15"/>
          <p:cNvCxnSpPr/>
          <p:nvPr/>
        </p:nvCxnSpPr>
        <p:spPr>
          <a:xfrm flipH="1" rot="10800000">
            <a:off x="7057248" y="2914480"/>
            <a:ext cx="1116300" cy="587100"/>
          </a:xfrm>
          <a:prstGeom prst="straightConnector1">
            <a:avLst/>
          </a:prstGeom>
          <a:noFill/>
          <a:ln cap="flat" cmpd="sng" w="9525">
            <a:solidFill>
              <a:srgbClr val="B6D7A8"/>
            </a:solidFill>
            <a:prstDash val="solid"/>
            <a:round/>
            <a:headEnd len="med" w="med" type="none"/>
            <a:tailEnd len="med" w="med" type="triangle"/>
          </a:ln>
        </p:spPr>
      </p:cxnSp>
      <p:cxnSp>
        <p:nvCxnSpPr>
          <p:cNvPr id="81" name="Google Shape;81;p15"/>
          <p:cNvCxnSpPr/>
          <p:nvPr/>
        </p:nvCxnSpPr>
        <p:spPr>
          <a:xfrm>
            <a:off x="7057248" y="3511197"/>
            <a:ext cx="1125900" cy="0"/>
          </a:xfrm>
          <a:prstGeom prst="straightConnector1">
            <a:avLst/>
          </a:prstGeom>
          <a:noFill/>
          <a:ln cap="flat" cmpd="sng" w="9525">
            <a:solidFill>
              <a:srgbClr val="B6D7A8"/>
            </a:solidFill>
            <a:prstDash val="solid"/>
            <a:round/>
            <a:headEnd len="med" w="med" type="none"/>
            <a:tailEnd len="med" w="med" type="triangle"/>
          </a:ln>
        </p:spPr>
      </p:cxnSp>
      <p:sp>
        <p:nvSpPr>
          <p:cNvPr id="82" name="Google Shape;82;p15"/>
          <p:cNvSpPr/>
          <p:nvPr/>
        </p:nvSpPr>
        <p:spPr>
          <a:xfrm>
            <a:off x="7157942" y="2799399"/>
            <a:ext cx="962400" cy="8565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200"/>
              <a:t>≠</a:t>
            </a:r>
            <a:endParaRPr sz="7200"/>
          </a:p>
        </p:txBody>
      </p:sp>
      <p:sp>
        <p:nvSpPr>
          <p:cNvPr id="83" name="Google Shape;83;p15"/>
          <p:cNvSpPr/>
          <p:nvPr/>
        </p:nvSpPr>
        <p:spPr>
          <a:xfrm>
            <a:off x="5814877" y="4157339"/>
            <a:ext cx="1077900" cy="933600"/>
          </a:xfrm>
          <a:prstGeom prst="hexagon">
            <a:avLst>
              <a:gd fmla="val 25000" name="adj"/>
              <a:gd fmla="val 115470" name="vf"/>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SEO</a:t>
            </a:r>
            <a:endParaRPr b="1" sz="1800"/>
          </a:p>
        </p:txBody>
      </p:sp>
      <p:sp>
        <p:nvSpPr>
          <p:cNvPr id="84" name="Google Shape;84;p15"/>
          <p:cNvSpPr/>
          <p:nvPr/>
        </p:nvSpPr>
        <p:spPr>
          <a:xfrm>
            <a:off x="4814095" y="3575290"/>
            <a:ext cx="2334042" cy="871938"/>
          </a:xfrm>
          <a:prstGeom prst="lightningBolt">
            <a:avLst/>
          </a:prstGeom>
          <a:gradFill>
            <a:gsLst>
              <a:gs pos="0">
                <a:schemeClr val="accent3"/>
              </a:gs>
              <a:gs pos="100000">
                <a:srgbClr val="20124D"/>
              </a:gs>
            </a:gsLst>
            <a:lin ang="0" scaled="0"/>
          </a:gra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Conflict</a:t>
            </a:r>
            <a:endParaRPr sz="800">
              <a:solidFill>
                <a:srgbClr val="FFFFFF"/>
              </a:solidFill>
            </a:endParaRPr>
          </a:p>
        </p:txBody>
      </p:sp>
      <p:sp>
        <p:nvSpPr>
          <p:cNvPr id="85" name="Google Shape;85;p15"/>
          <p:cNvSpPr/>
          <p:nvPr/>
        </p:nvSpPr>
        <p:spPr>
          <a:xfrm>
            <a:off x="3400353" y="1986759"/>
            <a:ext cx="2819400" cy="2442600"/>
          </a:xfrm>
          <a:prstGeom prst="hexagon">
            <a:avLst>
              <a:gd fmla="val 25000" name="adj"/>
              <a:gd fmla="val 115470" name="vf"/>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UX</a:t>
            </a:r>
            <a:endParaRPr b="1" sz="1800"/>
          </a:p>
        </p:txBody>
      </p:sp>
      <p:sp>
        <p:nvSpPr>
          <p:cNvPr id="86" name="Google Shape;86;p15"/>
          <p:cNvSpPr/>
          <p:nvPr/>
        </p:nvSpPr>
        <p:spPr>
          <a:xfrm>
            <a:off x="3514600" y="3920638"/>
            <a:ext cx="1077900" cy="933600"/>
          </a:xfrm>
          <a:prstGeom prst="hexagon">
            <a:avLst>
              <a:gd fmla="val 25000" name="adj"/>
              <a:gd fmla="val 115470" name="vf"/>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HCI</a:t>
            </a:r>
            <a:endParaRPr b="1" sz="1800"/>
          </a:p>
          <a:p>
            <a:pPr indent="0" lvl="0" marL="0" rtl="0" algn="ctr">
              <a:spcBef>
                <a:spcPts val="0"/>
              </a:spcBef>
              <a:spcAft>
                <a:spcPts val="0"/>
              </a:spcAft>
              <a:buNone/>
            </a:pPr>
            <a:r>
              <a:rPr b="1" lang="en" sz="800"/>
              <a:t>The Changing User</a:t>
            </a:r>
            <a:endParaRPr b="1" sz="800"/>
          </a:p>
        </p:txBody>
      </p:sp>
      <p:cxnSp>
        <p:nvCxnSpPr>
          <p:cNvPr id="87" name="Google Shape;87;p15"/>
          <p:cNvCxnSpPr/>
          <p:nvPr/>
        </p:nvCxnSpPr>
        <p:spPr>
          <a:xfrm rot="10800000">
            <a:off x="6094838" y="3441418"/>
            <a:ext cx="173400" cy="135000"/>
          </a:xfrm>
          <a:prstGeom prst="straightConnector1">
            <a:avLst/>
          </a:prstGeom>
          <a:noFill/>
          <a:ln cap="flat" cmpd="sng" w="76200">
            <a:solidFill>
              <a:srgbClr val="93C47D"/>
            </a:solidFill>
            <a:prstDash val="solid"/>
            <a:round/>
            <a:headEnd len="med" w="med" type="none"/>
            <a:tailEnd len="med" w="med" type="none"/>
          </a:ln>
        </p:spPr>
      </p:cxnSp>
      <p:sp>
        <p:nvSpPr>
          <p:cNvPr id="88" name="Google Shape;88;p15"/>
          <p:cNvSpPr/>
          <p:nvPr/>
        </p:nvSpPr>
        <p:spPr>
          <a:xfrm>
            <a:off x="3554364" y="3142167"/>
            <a:ext cx="808800" cy="719700"/>
          </a:xfrm>
          <a:prstGeom prst="hexagon">
            <a:avLst>
              <a:gd fmla="val 25000" name="adj"/>
              <a:gd fmla="val 115470" name="vf"/>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The Fold</a:t>
            </a:r>
            <a:endParaRPr b="1" sz="1000"/>
          </a:p>
        </p:txBody>
      </p:sp>
      <p:sp>
        <p:nvSpPr>
          <p:cNvPr id="89" name="Google Shape;89;p15"/>
          <p:cNvSpPr/>
          <p:nvPr/>
        </p:nvSpPr>
        <p:spPr>
          <a:xfrm>
            <a:off x="4410614" y="1398764"/>
            <a:ext cx="962400" cy="856500"/>
          </a:xfrm>
          <a:prstGeom prst="hexagon">
            <a:avLst>
              <a:gd fmla="val 25000" name="adj"/>
              <a:gd fmla="val 115470" name="vf"/>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GOALS</a:t>
            </a:r>
            <a:endParaRPr b="1" sz="1000"/>
          </a:p>
        </p:txBody>
      </p:sp>
      <p:sp>
        <p:nvSpPr>
          <p:cNvPr id="90" name="Google Shape;90;p15"/>
          <p:cNvSpPr/>
          <p:nvPr/>
        </p:nvSpPr>
        <p:spPr>
          <a:xfrm>
            <a:off x="6011001" y="709978"/>
            <a:ext cx="1077900" cy="958800"/>
          </a:xfrm>
          <a:prstGeom prst="hexagon">
            <a:avLst>
              <a:gd fmla="val 25000" name="adj"/>
              <a:gd fmla="val 115470" name="vf"/>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COLOUR</a:t>
            </a:r>
            <a:endParaRPr b="1" sz="1000"/>
          </a:p>
        </p:txBody>
      </p:sp>
      <p:sp>
        <p:nvSpPr>
          <p:cNvPr id="91" name="Google Shape;91;p15"/>
          <p:cNvSpPr/>
          <p:nvPr/>
        </p:nvSpPr>
        <p:spPr>
          <a:xfrm>
            <a:off x="6898193" y="709968"/>
            <a:ext cx="962400" cy="856500"/>
          </a:xfrm>
          <a:prstGeom prst="hexagon">
            <a:avLst>
              <a:gd fmla="val 25000" name="adj"/>
              <a:gd fmla="val 115470" name="vf"/>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MOOD BOARD</a:t>
            </a:r>
            <a:endParaRPr b="1" sz="1000"/>
          </a:p>
        </p:txBody>
      </p:sp>
      <p:sp>
        <p:nvSpPr>
          <p:cNvPr id="92" name="Google Shape;9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3" name="Google Shape;93;p15"/>
          <p:cNvSpPr/>
          <p:nvPr/>
        </p:nvSpPr>
        <p:spPr>
          <a:xfrm>
            <a:off x="2887899" y="2335679"/>
            <a:ext cx="962400" cy="856500"/>
          </a:xfrm>
          <a:prstGeom prst="hexagon">
            <a:avLst>
              <a:gd fmla="val 25000" name="adj"/>
              <a:gd fmla="val 115470" name="vf"/>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CALL OUTS</a:t>
            </a:r>
            <a:endParaRPr b="1" sz="1000"/>
          </a:p>
        </p:txBody>
      </p:sp>
      <p:sp>
        <p:nvSpPr>
          <p:cNvPr id="94" name="Google Shape;94;p15"/>
          <p:cNvSpPr/>
          <p:nvPr/>
        </p:nvSpPr>
        <p:spPr>
          <a:xfrm>
            <a:off x="2301550" y="3684362"/>
            <a:ext cx="1479000" cy="1315800"/>
          </a:xfrm>
          <a:prstGeom prst="hexagon">
            <a:avLst>
              <a:gd fmla="val 25000" name="adj"/>
              <a:gd fmla="val 115470" name="vf"/>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REDIRECTS</a:t>
            </a:r>
            <a:endParaRPr b="1" sz="1000"/>
          </a:p>
        </p:txBody>
      </p:sp>
      <p:sp>
        <p:nvSpPr>
          <p:cNvPr id="95" name="Google Shape;95;p15"/>
          <p:cNvSpPr/>
          <p:nvPr/>
        </p:nvSpPr>
        <p:spPr>
          <a:xfrm>
            <a:off x="3812025" y="2039831"/>
            <a:ext cx="1116300" cy="1017300"/>
          </a:xfrm>
          <a:prstGeom prst="hexagon">
            <a:avLst>
              <a:gd fmla="val 25000" name="adj"/>
              <a:gd fmla="val 115470" name="vf"/>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 Click Rule</a:t>
            </a:r>
            <a:endParaRPr b="1"/>
          </a:p>
          <a:p>
            <a:pPr indent="0" lvl="0" marL="0" rtl="0" algn="l">
              <a:spcBef>
                <a:spcPts val="0"/>
              </a:spcBef>
              <a:spcAft>
                <a:spcPts val="0"/>
              </a:spcAft>
              <a:buNone/>
            </a:pPr>
            <a:r>
              <a:t/>
            </a:r>
            <a:endParaRPr b="1" sz="600"/>
          </a:p>
        </p:txBody>
      </p:sp>
      <p:sp>
        <p:nvSpPr>
          <p:cNvPr id="96" name="Google Shape;96;p15"/>
          <p:cNvSpPr/>
          <p:nvPr/>
        </p:nvSpPr>
        <p:spPr>
          <a:xfrm>
            <a:off x="5403171" y="1228828"/>
            <a:ext cx="962400" cy="856500"/>
          </a:xfrm>
          <a:prstGeom prst="hexagon">
            <a:avLst>
              <a:gd fmla="val 25000" name="adj"/>
              <a:gd fmla="val 115470" name="vf"/>
            </a:avLst>
          </a:prstGeom>
          <a:gradFill>
            <a:gsLst>
              <a:gs pos="0">
                <a:schemeClr val="accent3"/>
              </a:gs>
              <a:gs pos="100000">
                <a:srgbClr val="20124D"/>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BRAND</a:t>
            </a:r>
            <a:endParaRPr b="1" sz="1000"/>
          </a:p>
        </p:txBody>
      </p:sp>
      <p:sp>
        <p:nvSpPr>
          <p:cNvPr id="97" name="Google Shape;97;p15"/>
          <p:cNvSpPr/>
          <p:nvPr/>
        </p:nvSpPr>
        <p:spPr>
          <a:xfrm>
            <a:off x="4640130" y="3386528"/>
            <a:ext cx="1174200" cy="1017300"/>
          </a:xfrm>
          <a:prstGeom prst="hexagon">
            <a:avLst>
              <a:gd fmla="val 25000" name="adj"/>
              <a:gd fmla="val 115470" name="vf"/>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Stickiness</a:t>
            </a:r>
            <a:endParaRPr b="1" sz="900"/>
          </a:p>
        </p:txBody>
      </p:sp>
      <p:sp>
        <p:nvSpPr>
          <p:cNvPr id="98" name="Google Shape;98;p15"/>
          <p:cNvSpPr txBox="1"/>
          <p:nvPr/>
        </p:nvSpPr>
        <p:spPr>
          <a:xfrm>
            <a:off x="3908139" y="2692250"/>
            <a:ext cx="962400" cy="1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
                <a:solidFill>
                  <a:schemeClr val="dk1"/>
                </a:solidFill>
              </a:rPr>
              <a:t>(Usability.gov, 2018)</a:t>
            </a:r>
            <a:endParaRPr/>
          </a:p>
        </p:txBody>
      </p:sp>
      <p:grpSp>
        <p:nvGrpSpPr>
          <p:cNvPr id="99" name="Google Shape;99;p15"/>
          <p:cNvGrpSpPr/>
          <p:nvPr/>
        </p:nvGrpSpPr>
        <p:grpSpPr>
          <a:xfrm>
            <a:off x="96850" y="97384"/>
            <a:ext cx="5408025" cy="4948729"/>
            <a:chOff x="76200" y="72696"/>
            <a:chExt cx="5408025" cy="4948729"/>
          </a:xfrm>
        </p:grpSpPr>
        <p:sp>
          <p:nvSpPr>
            <p:cNvPr id="100" name="Google Shape;100;p15"/>
            <p:cNvSpPr/>
            <p:nvPr/>
          </p:nvSpPr>
          <p:spPr>
            <a:xfrm>
              <a:off x="365775" y="2038513"/>
              <a:ext cx="3254700" cy="241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Help &amp; Documentation</a:t>
              </a:r>
              <a:endParaRPr sz="1200">
                <a:latin typeface="Calibri"/>
                <a:ea typeface="Calibri"/>
                <a:cs typeface="Calibri"/>
                <a:sym typeface="Calibri"/>
              </a:endParaRPr>
            </a:p>
          </p:txBody>
        </p:sp>
        <p:sp>
          <p:nvSpPr>
            <p:cNvPr id="101" name="Google Shape;101;p15"/>
            <p:cNvSpPr/>
            <p:nvPr/>
          </p:nvSpPr>
          <p:spPr>
            <a:xfrm>
              <a:off x="365775" y="72775"/>
              <a:ext cx="3547800" cy="2013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Minimalist </a:t>
              </a:r>
              <a:endParaRPr sz="1200">
                <a:latin typeface="Calibri"/>
                <a:ea typeface="Calibri"/>
                <a:cs typeface="Calibri"/>
                <a:sym typeface="Calibri"/>
              </a:endParaRPr>
            </a:p>
          </p:txBody>
        </p:sp>
        <p:sp>
          <p:nvSpPr>
            <p:cNvPr id="102" name="Google Shape;102;p15"/>
            <p:cNvSpPr/>
            <p:nvPr/>
          </p:nvSpPr>
          <p:spPr>
            <a:xfrm>
              <a:off x="365775" y="877675"/>
              <a:ext cx="3616500" cy="2013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Flexibility </a:t>
              </a:r>
              <a:endParaRPr sz="1200">
                <a:latin typeface="Calibri"/>
                <a:ea typeface="Calibri"/>
                <a:cs typeface="Calibri"/>
                <a:sym typeface="Calibri"/>
              </a:endParaRPr>
            </a:p>
          </p:txBody>
        </p:sp>
        <p:sp>
          <p:nvSpPr>
            <p:cNvPr id="103" name="Google Shape;103;p15"/>
            <p:cNvSpPr/>
            <p:nvPr/>
          </p:nvSpPr>
          <p:spPr>
            <a:xfrm>
              <a:off x="300525" y="327588"/>
              <a:ext cx="5183700" cy="241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Consistencies</a:t>
              </a:r>
              <a:endParaRPr sz="1200">
                <a:latin typeface="Calibri"/>
                <a:ea typeface="Calibri"/>
                <a:cs typeface="Calibri"/>
                <a:sym typeface="Calibri"/>
              </a:endParaRPr>
            </a:p>
          </p:txBody>
        </p:sp>
        <p:sp>
          <p:nvSpPr>
            <p:cNvPr id="104" name="Google Shape;104;p15"/>
            <p:cNvSpPr/>
            <p:nvPr/>
          </p:nvSpPr>
          <p:spPr>
            <a:xfrm>
              <a:off x="345500" y="2333800"/>
              <a:ext cx="2334000" cy="241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Visibility of ...Status</a:t>
              </a:r>
              <a:endParaRPr sz="1200">
                <a:latin typeface="Calibri"/>
                <a:ea typeface="Calibri"/>
                <a:cs typeface="Calibri"/>
                <a:sym typeface="Calibri"/>
              </a:endParaRPr>
            </a:p>
          </p:txBody>
        </p:sp>
        <p:sp>
          <p:nvSpPr>
            <p:cNvPr id="105" name="Google Shape;105;p15"/>
            <p:cNvSpPr/>
            <p:nvPr/>
          </p:nvSpPr>
          <p:spPr>
            <a:xfrm>
              <a:off x="365775" y="2629100"/>
              <a:ext cx="2388000" cy="241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Error Prevention</a:t>
              </a:r>
              <a:endParaRPr sz="1200">
                <a:latin typeface="Calibri"/>
                <a:ea typeface="Calibri"/>
                <a:cs typeface="Calibri"/>
                <a:sym typeface="Calibri"/>
              </a:endParaRPr>
            </a:p>
          </p:txBody>
        </p:sp>
        <p:sp>
          <p:nvSpPr>
            <p:cNvPr id="106" name="Google Shape;106;p15"/>
            <p:cNvSpPr/>
            <p:nvPr/>
          </p:nvSpPr>
          <p:spPr>
            <a:xfrm>
              <a:off x="378600" y="622875"/>
              <a:ext cx="3168000" cy="2013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Match ... Real World</a:t>
              </a:r>
              <a:endParaRPr sz="1200">
                <a:latin typeface="Calibri"/>
                <a:ea typeface="Calibri"/>
                <a:cs typeface="Calibri"/>
                <a:sym typeface="Calibri"/>
              </a:endParaRPr>
            </a:p>
          </p:txBody>
        </p:sp>
        <p:sp>
          <p:nvSpPr>
            <p:cNvPr id="107" name="Google Shape;107;p15"/>
            <p:cNvSpPr/>
            <p:nvPr/>
          </p:nvSpPr>
          <p:spPr>
            <a:xfrm>
              <a:off x="365775" y="1743200"/>
              <a:ext cx="3104100" cy="2418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Recognition Not Recall</a:t>
              </a:r>
              <a:endParaRPr sz="1200">
                <a:latin typeface="Calibri"/>
                <a:ea typeface="Calibri"/>
                <a:cs typeface="Calibri"/>
                <a:sym typeface="Calibri"/>
              </a:endParaRPr>
            </a:p>
          </p:txBody>
        </p:sp>
        <p:sp>
          <p:nvSpPr>
            <p:cNvPr id="108" name="Google Shape;108;p15"/>
            <p:cNvSpPr/>
            <p:nvPr/>
          </p:nvSpPr>
          <p:spPr>
            <a:xfrm>
              <a:off x="345500" y="1488388"/>
              <a:ext cx="3942900" cy="2013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a:t>
              </a:r>
              <a:r>
                <a:rPr lang="en" sz="1200">
                  <a:latin typeface="Calibri"/>
                  <a:ea typeface="Calibri"/>
                  <a:cs typeface="Calibri"/>
                  <a:sym typeface="Calibri"/>
                </a:rPr>
                <a:t>Control and Freedom</a:t>
              </a:r>
              <a:endParaRPr sz="1200">
                <a:latin typeface="Calibri"/>
                <a:ea typeface="Calibri"/>
                <a:cs typeface="Calibri"/>
                <a:sym typeface="Calibri"/>
              </a:endParaRPr>
            </a:p>
          </p:txBody>
        </p:sp>
        <p:sp>
          <p:nvSpPr>
            <p:cNvPr id="109" name="Google Shape;109;p15"/>
            <p:cNvSpPr/>
            <p:nvPr/>
          </p:nvSpPr>
          <p:spPr>
            <a:xfrm rot="-5400000">
              <a:off x="-1172850" y="1321746"/>
              <a:ext cx="2800500" cy="302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Nielsen 1995</a:t>
              </a:r>
              <a:endParaRPr/>
            </a:p>
          </p:txBody>
        </p:sp>
        <p:sp>
          <p:nvSpPr>
            <p:cNvPr id="110" name="Google Shape;110;p15"/>
            <p:cNvSpPr/>
            <p:nvPr/>
          </p:nvSpPr>
          <p:spPr>
            <a:xfrm rot="-5400000">
              <a:off x="-594150" y="3560575"/>
              <a:ext cx="1634400" cy="293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Norman  (Mantz 2012)</a:t>
              </a:r>
              <a:endParaRPr>
                <a:latin typeface="Calibri"/>
                <a:ea typeface="Calibri"/>
                <a:cs typeface="Calibri"/>
                <a:sym typeface="Calibri"/>
              </a:endParaRPr>
            </a:p>
          </p:txBody>
        </p:sp>
        <p:sp>
          <p:nvSpPr>
            <p:cNvPr id="111" name="Google Shape;111;p15"/>
            <p:cNvSpPr/>
            <p:nvPr/>
          </p:nvSpPr>
          <p:spPr>
            <a:xfrm>
              <a:off x="364850" y="2924325"/>
              <a:ext cx="2521500" cy="3669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Calibri"/>
                  <a:ea typeface="Calibri"/>
                  <a:cs typeface="Calibri"/>
                  <a:sym typeface="Calibri"/>
                </a:rPr>
                <a:t>Affordance</a:t>
              </a:r>
              <a:endParaRPr sz="1200">
                <a:latin typeface="Calibri"/>
                <a:ea typeface="Calibri"/>
                <a:cs typeface="Calibri"/>
                <a:sym typeface="Calibri"/>
              </a:endParaRPr>
            </a:p>
          </p:txBody>
        </p:sp>
        <p:sp>
          <p:nvSpPr>
            <p:cNvPr id="112" name="Google Shape;112;p15"/>
            <p:cNvSpPr/>
            <p:nvPr/>
          </p:nvSpPr>
          <p:spPr>
            <a:xfrm>
              <a:off x="364850" y="3359999"/>
              <a:ext cx="1969500" cy="3669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Calibri"/>
                  <a:ea typeface="Calibri"/>
                  <a:cs typeface="Calibri"/>
                  <a:sym typeface="Calibri"/>
                </a:rPr>
                <a:t>Visibility</a:t>
              </a:r>
              <a:endParaRPr sz="1200">
                <a:latin typeface="Calibri"/>
                <a:ea typeface="Calibri"/>
                <a:cs typeface="Calibri"/>
                <a:sym typeface="Calibri"/>
              </a:endParaRPr>
            </a:p>
          </p:txBody>
        </p:sp>
        <p:sp>
          <p:nvSpPr>
            <p:cNvPr id="113" name="Google Shape;113;p15"/>
            <p:cNvSpPr/>
            <p:nvPr/>
          </p:nvSpPr>
          <p:spPr>
            <a:xfrm>
              <a:off x="364850" y="3795672"/>
              <a:ext cx="1904400" cy="3669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Calibri"/>
                  <a:ea typeface="Calibri"/>
                  <a:cs typeface="Calibri"/>
                  <a:sym typeface="Calibri"/>
                </a:rPr>
                <a:t>Feedback</a:t>
              </a:r>
              <a:endParaRPr sz="1200">
                <a:latin typeface="Calibri"/>
                <a:ea typeface="Calibri"/>
                <a:cs typeface="Calibri"/>
                <a:sym typeface="Calibri"/>
              </a:endParaRPr>
            </a:p>
          </p:txBody>
        </p:sp>
        <p:sp>
          <p:nvSpPr>
            <p:cNvPr id="114" name="Google Shape;114;p15"/>
            <p:cNvSpPr/>
            <p:nvPr/>
          </p:nvSpPr>
          <p:spPr>
            <a:xfrm>
              <a:off x="364850" y="4231346"/>
              <a:ext cx="1802700" cy="2934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Calibri"/>
                  <a:ea typeface="Calibri"/>
                  <a:cs typeface="Calibri"/>
                  <a:sym typeface="Calibri"/>
                </a:rPr>
                <a:t>Constraints</a:t>
              </a:r>
              <a:endParaRPr sz="1200">
                <a:latin typeface="Calibri"/>
                <a:ea typeface="Calibri"/>
                <a:cs typeface="Calibri"/>
                <a:sym typeface="Calibri"/>
              </a:endParaRPr>
            </a:p>
          </p:txBody>
        </p:sp>
        <p:sp>
          <p:nvSpPr>
            <p:cNvPr id="115" name="Google Shape;115;p15"/>
            <p:cNvSpPr/>
            <p:nvPr/>
          </p:nvSpPr>
          <p:spPr>
            <a:xfrm>
              <a:off x="94625" y="4627825"/>
              <a:ext cx="2388000" cy="3936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chemeClr val="dk1"/>
                  </a:solidFill>
                </a:rPr>
                <a:t>Color Blindness</a:t>
              </a:r>
              <a:r>
                <a:rPr lang="en" sz="800">
                  <a:solidFill>
                    <a:schemeClr val="dk1"/>
                  </a:solidFill>
                </a:rPr>
                <a:t> [...]  do not… </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overwhelm color cues (Tognazzini, 2014)</a:t>
              </a:r>
              <a:endParaRPr sz="800"/>
            </a:p>
          </p:txBody>
        </p:sp>
      </p:gr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119" name="Shape 119"/>
        <p:cNvGrpSpPr/>
        <p:nvPr/>
      </p:nvGrpSpPr>
      <p:grpSpPr>
        <a:xfrm>
          <a:off x="0" y="0"/>
          <a:ext cx="0" cy="0"/>
          <a:chOff x="0" y="0"/>
          <a:chExt cx="0" cy="0"/>
        </a:xfrm>
      </p:grpSpPr>
      <p:sp>
        <p:nvSpPr>
          <p:cNvPr id="120" name="Google Shape;120;p16"/>
          <p:cNvSpPr/>
          <p:nvPr/>
        </p:nvSpPr>
        <p:spPr>
          <a:xfrm>
            <a:off x="904077" y="4264495"/>
            <a:ext cx="749400" cy="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76200" y="1330278"/>
            <a:ext cx="5304000" cy="24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Calibri"/>
                <a:ea typeface="Calibri"/>
                <a:cs typeface="Calibri"/>
                <a:sym typeface="Calibri"/>
              </a:rPr>
              <a:t>Why it matters</a:t>
            </a:r>
            <a:endParaRPr u="sng">
              <a:solidFill>
                <a:srgbClr val="FFFFFF"/>
              </a:solidFill>
              <a:latin typeface="Calibri"/>
              <a:ea typeface="Calibri"/>
              <a:cs typeface="Calibri"/>
              <a:sym typeface="Calibri"/>
            </a:endParaRPr>
          </a:p>
        </p:txBody>
      </p:sp>
      <p:sp>
        <p:nvSpPr>
          <p:cNvPr id="123" name="Google Shape;123;p16"/>
          <p:cNvSpPr/>
          <p:nvPr/>
        </p:nvSpPr>
        <p:spPr>
          <a:xfrm>
            <a:off x="6403950" y="1976225"/>
            <a:ext cx="2674200" cy="2543700"/>
          </a:xfrm>
          <a:prstGeom prst="heptagon">
            <a:avLst>
              <a:gd fmla="val 102572" name="hf"/>
              <a:gd fmla="val 105210" name="vf"/>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Conversion</a:t>
            </a:r>
            <a:endParaRPr/>
          </a:p>
        </p:txBody>
      </p:sp>
      <p:sp>
        <p:nvSpPr>
          <p:cNvPr id="124" name="Google Shape;124;p16"/>
          <p:cNvSpPr/>
          <p:nvPr/>
        </p:nvSpPr>
        <p:spPr>
          <a:xfrm>
            <a:off x="5471675" y="2022300"/>
            <a:ext cx="1796400" cy="1708800"/>
          </a:xfrm>
          <a:prstGeom prst="heptagon">
            <a:avLst>
              <a:gd fmla="val 102572" name="hf"/>
              <a:gd fmla="val 10521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UX / Usability</a:t>
            </a:r>
            <a:endParaRPr/>
          </a:p>
        </p:txBody>
      </p:sp>
      <p:sp>
        <p:nvSpPr>
          <p:cNvPr id="125" name="Google Shape;125;p16"/>
          <p:cNvSpPr/>
          <p:nvPr/>
        </p:nvSpPr>
        <p:spPr>
          <a:xfrm>
            <a:off x="6531125" y="64025"/>
            <a:ext cx="2010300" cy="1912200"/>
          </a:xfrm>
          <a:prstGeom prst="heptagon">
            <a:avLst>
              <a:gd fmla="val 102572" name="hf"/>
              <a:gd fmla="val 10521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UX ROI</a:t>
            </a:r>
            <a:endParaRPr/>
          </a:p>
        </p:txBody>
      </p:sp>
      <p:sp>
        <p:nvSpPr>
          <p:cNvPr id="126" name="Google Shape;126;p16"/>
          <p:cNvSpPr/>
          <p:nvPr/>
        </p:nvSpPr>
        <p:spPr>
          <a:xfrm>
            <a:off x="7031127" y="159175"/>
            <a:ext cx="970800" cy="923400"/>
          </a:xfrm>
          <a:prstGeom prst="heptagon">
            <a:avLst>
              <a:gd fmla="val 102572" name="hf"/>
              <a:gd fmla="val 105210" name="vf"/>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Why It Matters</a:t>
            </a:r>
            <a:endParaRPr/>
          </a:p>
        </p:txBody>
      </p:sp>
      <p:sp>
        <p:nvSpPr>
          <p:cNvPr id="127" name="Google Shape;127;p16"/>
          <p:cNvSpPr/>
          <p:nvPr/>
        </p:nvSpPr>
        <p:spPr>
          <a:xfrm>
            <a:off x="6020525" y="1287501"/>
            <a:ext cx="1295700" cy="1232400"/>
          </a:xfrm>
          <a:prstGeom prst="heptagon">
            <a:avLst>
              <a:gd fmla="val 102572" name="hf"/>
              <a:gd fmla="val 105210" name="vf"/>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CRO</a:t>
            </a:r>
            <a:endParaRPr/>
          </a:p>
        </p:txBody>
      </p:sp>
      <p:sp>
        <p:nvSpPr>
          <p:cNvPr id="128" name="Google Shape;128;p16"/>
          <p:cNvSpPr/>
          <p:nvPr/>
        </p:nvSpPr>
        <p:spPr>
          <a:xfrm>
            <a:off x="4192127" y="4212245"/>
            <a:ext cx="749400" cy="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usability stats" id="129" name="Google Shape;129;p16"/>
          <p:cNvPicPr preferRelativeResize="0"/>
          <p:nvPr/>
        </p:nvPicPr>
        <p:blipFill>
          <a:blip r:embed="rId3">
            <a:alphaModFix/>
          </a:blip>
          <a:stretch>
            <a:fillRect/>
          </a:stretch>
        </p:blipFill>
        <p:spPr>
          <a:xfrm>
            <a:off x="100100" y="1330274"/>
            <a:ext cx="6481651" cy="3813242"/>
          </a:xfrm>
          <a:prstGeom prst="rect">
            <a:avLst/>
          </a:prstGeom>
          <a:noFill/>
          <a:ln>
            <a:noFill/>
          </a:ln>
        </p:spPr>
      </p:pic>
      <p:sp>
        <p:nvSpPr>
          <p:cNvPr id="130" name="Google Shape;130;p16"/>
          <p:cNvSpPr txBox="1"/>
          <p:nvPr/>
        </p:nvSpPr>
        <p:spPr>
          <a:xfrm>
            <a:off x="2713277" y="4751228"/>
            <a:ext cx="20373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(Ratcliffe, 2018)</a:t>
            </a:r>
            <a:endParaRPr sz="1200">
              <a:solidFill>
                <a:srgbClr val="FFFFFF"/>
              </a:solidFill>
            </a:endParaRPr>
          </a:p>
        </p:txBody>
      </p:sp>
      <p:sp>
        <p:nvSpPr>
          <p:cNvPr id="131" name="Google Shape;13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135" name="Shape 135"/>
        <p:cNvGrpSpPr/>
        <p:nvPr/>
      </p:nvGrpSpPr>
      <p:grpSpPr>
        <a:xfrm>
          <a:off x="0" y="0"/>
          <a:ext cx="0" cy="0"/>
          <a:chOff x="0" y="0"/>
          <a:chExt cx="0" cy="0"/>
        </a:xfrm>
      </p:grpSpPr>
      <p:sp>
        <p:nvSpPr>
          <p:cNvPr id="136" name="Google Shape;136;p17"/>
          <p:cNvSpPr/>
          <p:nvPr/>
        </p:nvSpPr>
        <p:spPr>
          <a:xfrm>
            <a:off x="2031363" y="3607425"/>
            <a:ext cx="1245900" cy="12801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200"/>
          </a:p>
          <a:p>
            <a:pPr indent="0" lvl="0" marL="0" rtl="0" algn="ctr">
              <a:lnSpc>
                <a:spcPct val="115000"/>
              </a:lnSpc>
              <a:spcBef>
                <a:spcPts val="1600"/>
              </a:spcBef>
              <a:spcAft>
                <a:spcPts val="1600"/>
              </a:spcAft>
              <a:buClr>
                <a:schemeClr val="dk1"/>
              </a:buClr>
              <a:buSzPts val="1100"/>
              <a:buFont typeface="Arial"/>
              <a:buNone/>
            </a:pPr>
            <a:r>
              <a:rPr lang="en" sz="1200"/>
              <a:t>Find Patterns </a:t>
            </a:r>
            <a:r>
              <a:rPr b="1" lang="en" sz="1200"/>
              <a:t>Analytics</a:t>
            </a:r>
            <a:endParaRPr b="1"/>
          </a:p>
        </p:txBody>
      </p:sp>
      <p:sp>
        <p:nvSpPr>
          <p:cNvPr id="137" name="Google Shape;137;p17"/>
          <p:cNvSpPr/>
          <p:nvPr/>
        </p:nvSpPr>
        <p:spPr>
          <a:xfrm>
            <a:off x="1304250" y="1729725"/>
            <a:ext cx="1877700" cy="18777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Walkthrough</a:t>
            </a:r>
            <a:endParaRPr/>
          </a:p>
        </p:txBody>
      </p:sp>
      <p:sp>
        <p:nvSpPr>
          <p:cNvPr id="138" name="Google Shape;138;p17"/>
          <p:cNvSpPr/>
          <p:nvPr/>
        </p:nvSpPr>
        <p:spPr>
          <a:xfrm>
            <a:off x="3395675" y="938225"/>
            <a:ext cx="1633500" cy="1633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Notes / Evaluation</a:t>
            </a:r>
            <a:endParaRPr/>
          </a:p>
        </p:txBody>
      </p:sp>
      <p:sp>
        <p:nvSpPr>
          <p:cNvPr id="139" name="Google Shape;139;p17"/>
          <p:cNvSpPr/>
          <p:nvPr/>
        </p:nvSpPr>
        <p:spPr>
          <a:xfrm>
            <a:off x="5406950" y="3230025"/>
            <a:ext cx="1569900" cy="15699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Wireframes</a:t>
            </a:r>
            <a:endParaRPr/>
          </a:p>
        </p:txBody>
      </p:sp>
      <p:cxnSp>
        <p:nvCxnSpPr>
          <p:cNvPr id="140" name="Google Shape;140;p17"/>
          <p:cNvCxnSpPr>
            <a:stCxn id="137" idx="7"/>
            <a:endCxn id="138" idx="2"/>
          </p:cNvCxnSpPr>
          <p:nvPr/>
        </p:nvCxnSpPr>
        <p:spPr>
          <a:xfrm flipH="1" rot="10800000">
            <a:off x="2906967" y="1755108"/>
            <a:ext cx="488700" cy="249600"/>
          </a:xfrm>
          <a:prstGeom prst="straightConnector1">
            <a:avLst/>
          </a:prstGeom>
          <a:noFill/>
          <a:ln cap="flat" cmpd="sng" w="38100">
            <a:solidFill>
              <a:srgbClr val="00FF00"/>
            </a:solidFill>
            <a:prstDash val="solid"/>
            <a:round/>
            <a:headEnd len="med" w="med" type="none"/>
            <a:tailEnd len="med" w="med" type="triangle"/>
          </a:ln>
        </p:spPr>
      </p:cxnSp>
      <p:cxnSp>
        <p:nvCxnSpPr>
          <p:cNvPr id="141" name="Google Shape;141;p17"/>
          <p:cNvCxnSpPr>
            <a:endCxn id="142" idx="2"/>
          </p:cNvCxnSpPr>
          <p:nvPr/>
        </p:nvCxnSpPr>
        <p:spPr>
          <a:xfrm flipH="1" rot="10800000">
            <a:off x="4966150" y="1381275"/>
            <a:ext cx="816900" cy="32400"/>
          </a:xfrm>
          <a:prstGeom prst="straightConnector1">
            <a:avLst/>
          </a:prstGeom>
          <a:noFill/>
          <a:ln cap="flat" cmpd="sng" w="38100">
            <a:solidFill>
              <a:srgbClr val="00FF00"/>
            </a:solidFill>
            <a:prstDash val="solid"/>
            <a:round/>
            <a:headEnd len="med" w="med" type="none"/>
            <a:tailEnd len="med" w="med" type="triangle"/>
          </a:ln>
        </p:spPr>
      </p:cxnSp>
      <p:cxnSp>
        <p:nvCxnSpPr>
          <p:cNvPr id="143" name="Google Shape;143;p17"/>
          <p:cNvCxnSpPr>
            <a:stCxn id="139" idx="3"/>
            <a:endCxn id="144" idx="5"/>
          </p:cNvCxnSpPr>
          <p:nvPr/>
        </p:nvCxnSpPr>
        <p:spPr>
          <a:xfrm rot="10800000">
            <a:off x="4889557" y="4059118"/>
            <a:ext cx="747300" cy="510900"/>
          </a:xfrm>
          <a:prstGeom prst="straightConnector1">
            <a:avLst/>
          </a:prstGeom>
          <a:noFill/>
          <a:ln cap="flat" cmpd="sng" w="38100">
            <a:solidFill>
              <a:srgbClr val="00FF00"/>
            </a:solidFill>
            <a:prstDash val="solid"/>
            <a:round/>
            <a:headEnd len="med" w="med" type="none"/>
            <a:tailEnd len="med" w="med" type="triangle"/>
          </a:ln>
        </p:spPr>
      </p:cxnSp>
      <p:sp>
        <p:nvSpPr>
          <p:cNvPr id="145" name="Google Shape;145;p17"/>
          <p:cNvSpPr/>
          <p:nvPr/>
        </p:nvSpPr>
        <p:spPr>
          <a:xfrm>
            <a:off x="4386300" y="2657297"/>
            <a:ext cx="3969897" cy="572682"/>
          </a:xfrm>
          <a:custGeom>
            <a:rect b="b" l="l" r="r" t="t"/>
            <a:pathLst>
              <a:path extrusionOk="0" h="45343" w="169817">
                <a:moveTo>
                  <a:pt x="0" y="45343"/>
                </a:moveTo>
                <a:cubicBezTo>
                  <a:pt x="7348" y="39560"/>
                  <a:pt x="20615" y="18197"/>
                  <a:pt x="44087" y="10645"/>
                </a:cubicBezTo>
                <a:cubicBezTo>
                  <a:pt x="67559" y="3093"/>
                  <a:pt x="119879" y="576"/>
                  <a:pt x="140834" y="32"/>
                </a:cubicBezTo>
                <a:cubicBezTo>
                  <a:pt x="161789" y="-512"/>
                  <a:pt x="164987" y="6155"/>
                  <a:pt x="169817" y="7379"/>
                </a:cubicBezTo>
              </a:path>
            </a:pathLst>
          </a:custGeom>
          <a:noFill/>
          <a:ln cap="flat" cmpd="sng" w="76200">
            <a:solidFill>
              <a:srgbClr val="B6D7A8"/>
            </a:solidFill>
            <a:prstDash val="solid"/>
            <a:round/>
            <a:headEnd len="med" w="med" type="oval"/>
            <a:tailEnd len="med" w="med" type="triangle"/>
          </a:ln>
        </p:spPr>
      </p:sp>
      <p:sp>
        <p:nvSpPr>
          <p:cNvPr id="142" name="Google Shape;142;p17"/>
          <p:cNvSpPr/>
          <p:nvPr/>
        </p:nvSpPr>
        <p:spPr>
          <a:xfrm>
            <a:off x="5783050" y="309825"/>
            <a:ext cx="2142900" cy="21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Recommendations. </a:t>
            </a:r>
            <a:endParaRPr sz="1200"/>
          </a:p>
          <a:p>
            <a:pPr indent="0" lvl="0" marL="0" rtl="0" algn="ctr">
              <a:spcBef>
                <a:spcPts val="0"/>
              </a:spcBef>
              <a:spcAft>
                <a:spcPts val="0"/>
              </a:spcAft>
              <a:buNone/>
            </a:pPr>
            <a:r>
              <a:rPr lang="en" sz="1200"/>
              <a:t>Perhaps SEO Factors Considered</a:t>
            </a:r>
            <a:endParaRPr sz="1200"/>
          </a:p>
        </p:txBody>
      </p:sp>
      <p:sp>
        <p:nvSpPr>
          <p:cNvPr id="144" name="Google Shape;144;p17"/>
          <p:cNvSpPr/>
          <p:nvPr/>
        </p:nvSpPr>
        <p:spPr>
          <a:xfrm>
            <a:off x="3549575" y="2719075"/>
            <a:ext cx="1569900" cy="15699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Designs</a:t>
            </a:r>
            <a:endParaRPr/>
          </a:p>
        </p:txBody>
      </p:sp>
      <p:cxnSp>
        <p:nvCxnSpPr>
          <p:cNvPr id="146" name="Google Shape;146;p17"/>
          <p:cNvCxnSpPr>
            <a:stCxn id="142" idx="4"/>
            <a:endCxn id="139" idx="7"/>
          </p:cNvCxnSpPr>
          <p:nvPr/>
        </p:nvCxnSpPr>
        <p:spPr>
          <a:xfrm flipH="1">
            <a:off x="6746800" y="2452725"/>
            <a:ext cx="107700" cy="1007100"/>
          </a:xfrm>
          <a:prstGeom prst="straightConnector1">
            <a:avLst/>
          </a:prstGeom>
          <a:noFill/>
          <a:ln cap="flat" cmpd="sng" w="38100">
            <a:solidFill>
              <a:srgbClr val="00FF00"/>
            </a:solidFill>
            <a:prstDash val="solid"/>
            <a:round/>
            <a:headEnd len="med" w="med" type="none"/>
            <a:tailEnd len="med" w="med" type="triangle"/>
          </a:ln>
        </p:spPr>
      </p:cxnSp>
      <p:sp>
        <p:nvSpPr>
          <p:cNvPr id="147" name="Google Shape;147;p17"/>
          <p:cNvSpPr/>
          <p:nvPr/>
        </p:nvSpPr>
        <p:spPr>
          <a:xfrm>
            <a:off x="1667625" y="1017725"/>
            <a:ext cx="969600" cy="969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rPr>
              <a:t>Expert, Heuristics</a:t>
            </a:r>
            <a:endParaRPr sz="900"/>
          </a:p>
        </p:txBody>
      </p:sp>
      <p:sp>
        <p:nvSpPr>
          <p:cNvPr id="148" name="Google Shape;148;p17"/>
          <p:cNvSpPr/>
          <p:nvPr/>
        </p:nvSpPr>
        <p:spPr>
          <a:xfrm>
            <a:off x="1475700" y="3158100"/>
            <a:ext cx="969600" cy="96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Pluralistic</a:t>
            </a:r>
            <a:endParaRPr sz="900"/>
          </a:p>
        </p:txBody>
      </p:sp>
      <p:sp>
        <p:nvSpPr>
          <p:cNvPr id="149" name="Google Shape;149;p17"/>
          <p:cNvSpPr/>
          <p:nvPr/>
        </p:nvSpPr>
        <p:spPr>
          <a:xfrm>
            <a:off x="660750" y="2571750"/>
            <a:ext cx="1098300" cy="109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Cognitive</a:t>
            </a:r>
            <a:endParaRPr sz="1000"/>
          </a:p>
        </p:txBody>
      </p:sp>
      <p:sp>
        <p:nvSpPr>
          <p:cNvPr id="150" name="Google Shape;150;p17"/>
          <p:cNvSpPr txBox="1"/>
          <p:nvPr>
            <p:ph type="title"/>
          </p:nvPr>
        </p:nvSpPr>
        <p:spPr>
          <a:xfrm>
            <a:off x="311700" y="30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UX Process:</a:t>
            </a:r>
            <a:r>
              <a:rPr lang="en">
                <a:latin typeface="Calibri"/>
                <a:ea typeface="Calibri"/>
                <a:cs typeface="Calibri"/>
                <a:sym typeface="Calibri"/>
              </a:rPr>
              <a:t> The Walkthrough</a:t>
            </a:r>
            <a:endParaRPr>
              <a:latin typeface="Calibri"/>
              <a:ea typeface="Calibri"/>
              <a:cs typeface="Calibri"/>
              <a:sym typeface="Calibri"/>
            </a:endParaRPr>
          </a:p>
        </p:txBody>
      </p:sp>
      <p:sp>
        <p:nvSpPr>
          <p:cNvPr id="151" name="Google Shape;15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55" name="Shape 155"/>
        <p:cNvGrpSpPr/>
        <p:nvPr/>
      </p:nvGrpSpPr>
      <p:grpSpPr>
        <a:xfrm>
          <a:off x="0" y="0"/>
          <a:ext cx="0" cy="0"/>
          <a:chOff x="0" y="0"/>
          <a:chExt cx="0" cy="0"/>
        </a:xfrm>
      </p:grpSpPr>
      <p:pic>
        <p:nvPicPr>
          <p:cNvPr id="156" name="Google Shape;156;p18"/>
          <p:cNvPicPr preferRelativeResize="0"/>
          <p:nvPr/>
        </p:nvPicPr>
        <p:blipFill>
          <a:blip r:embed="rId3">
            <a:alphaModFix/>
          </a:blip>
          <a:stretch>
            <a:fillRect/>
          </a:stretch>
        </p:blipFill>
        <p:spPr>
          <a:xfrm>
            <a:off x="0" y="304800"/>
            <a:ext cx="9144000" cy="4436327"/>
          </a:xfrm>
          <a:prstGeom prst="rect">
            <a:avLst/>
          </a:prstGeom>
          <a:noFill/>
          <a:ln>
            <a:noFill/>
          </a:ln>
        </p:spPr>
      </p:pic>
      <p:sp>
        <p:nvSpPr>
          <p:cNvPr id="157" name="Google Shape;157;p18"/>
          <p:cNvSpPr txBox="1"/>
          <p:nvPr/>
        </p:nvSpPr>
        <p:spPr>
          <a:xfrm>
            <a:off x="61425" y="4170850"/>
            <a:ext cx="9021000" cy="2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Calibri"/>
                <a:ea typeface="Calibri"/>
                <a:cs typeface="Calibri"/>
                <a:sym typeface="Calibri"/>
              </a:rPr>
              <a:t>The Fold on a (</a:t>
            </a:r>
            <a:r>
              <a:rPr b="1" lang="en" sz="1800">
                <a:solidFill>
                  <a:srgbClr val="FF0000"/>
                </a:solidFill>
                <a:latin typeface="Calibri"/>
                <a:ea typeface="Calibri"/>
                <a:cs typeface="Calibri"/>
                <a:sym typeface="Calibri"/>
              </a:rPr>
              <a:t>1366x768</a:t>
            </a:r>
            <a:r>
              <a:rPr b="1" lang="en" sz="1800">
                <a:solidFill>
                  <a:srgbClr val="FF0000"/>
                </a:solidFill>
                <a:latin typeface="Calibri"/>
                <a:ea typeface="Calibri"/>
                <a:cs typeface="Calibri"/>
                <a:sym typeface="Calibri"/>
              </a:rPr>
              <a:t>) Display.</a:t>
            </a:r>
            <a:endParaRPr b="1" sz="1800">
              <a:solidFill>
                <a:srgbClr val="FF0000"/>
              </a:solidFill>
              <a:latin typeface="Calibri"/>
              <a:ea typeface="Calibri"/>
              <a:cs typeface="Calibri"/>
              <a:sym typeface="Calibri"/>
            </a:endParaRPr>
          </a:p>
        </p:txBody>
      </p:sp>
      <p:cxnSp>
        <p:nvCxnSpPr>
          <p:cNvPr id="158" name="Google Shape;158;p18"/>
          <p:cNvCxnSpPr/>
          <p:nvPr/>
        </p:nvCxnSpPr>
        <p:spPr>
          <a:xfrm rot="10800000">
            <a:off x="4347875" y="3360725"/>
            <a:ext cx="3600" cy="785400"/>
          </a:xfrm>
          <a:prstGeom prst="straightConnector1">
            <a:avLst/>
          </a:prstGeom>
          <a:noFill/>
          <a:ln cap="flat" cmpd="sng" w="76200">
            <a:solidFill>
              <a:srgbClr val="FF0000"/>
            </a:solidFill>
            <a:prstDash val="solid"/>
            <a:round/>
            <a:headEnd len="med" w="med" type="none"/>
            <a:tailEnd len="med" w="med" type="triangle"/>
          </a:ln>
        </p:spPr>
      </p:cxnSp>
      <p:sp>
        <p:nvSpPr>
          <p:cNvPr id="159" name="Google Shape;15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63" name="Shape 163"/>
        <p:cNvGrpSpPr/>
        <p:nvPr/>
      </p:nvGrpSpPr>
      <p:grpSpPr>
        <a:xfrm>
          <a:off x="0" y="0"/>
          <a:ext cx="0" cy="0"/>
          <a:chOff x="0" y="0"/>
          <a:chExt cx="0" cy="0"/>
        </a:xfrm>
      </p:grpSpPr>
      <p:pic>
        <p:nvPicPr>
          <p:cNvPr id="164" name="Google Shape;164;p19"/>
          <p:cNvPicPr preferRelativeResize="0"/>
          <p:nvPr/>
        </p:nvPicPr>
        <p:blipFill rotWithShape="1">
          <a:blip r:embed="rId3">
            <a:alphaModFix/>
          </a:blip>
          <a:srcRect b="21636" l="4656" r="2034" t="0"/>
          <a:stretch/>
        </p:blipFill>
        <p:spPr>
          <a:xfrm>
            <a:off x="0" y="796750"/>
            <a:ext cx="9144001" cy="4292997"/>
          </a:xfrm>
          <a:prstGeom prst="rect">
            <a:avLst/>
          </a:prstGeom>
          <a:noFill/>
          <a:ln>
            <a:noFill/>
          </a:ln>
        </p:spPr>
      </p:pic>
      <p:sp>
        <p:nvSpPr>
          <p:cNvPr id="165" name="Google Shape;165;p19"/>
          <p:cNvSpPr txBox="1"/>
          <p:nvPr/>
        </p:nvSpPr>
        <p:spPr>
          <a:xfrm>
            <a:off x="959450" y="0"/>
            <a:ext cx="7398900" cy="7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rgbClr val="FFFFFF"/>
                </a:solidFill>
                <a:latin typeface="Calibri"/>
                <a:ea typeface="Calibri"/>
                <a:cs typeface="Calibri"/>
                <a:sym typeface="Calibri"/>
              </a:rPr>
              <a:t>Visual Site Map</a:t>
            </a:r>
            <a:endParaRPr sz="3600" u="sng">
              <a:solidFill>
                <a:srgbClr val="FFFFFF"/>
              </a:solidFill>
              <a:latin typeface="Calibri"/>
              <a:ea typeface="Calibri"/>
              <a:cs typeface="Calibri"/>
              <a:sym typeface="Calibri"/>
            </a:endParaRPr>
          </a:p>
        </p:txBody>
      </p:sp>
      <p:sp>
        <p:nvSpPr>
          <p:cNvPr id="166" name="Google Shape;166;p19"/>
          <p:cNvSpPr/>
          <p:nvPr/>
        </p:nvSpPr>
        <p:spPr>
          <a:xfrm>
            <a:off x="6643825" y="3607525"/>
            <a:ext cx="2214600" cy="130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Pages Crawled</a:t>
            </a:r>
            <a:endParaRPr>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Derive a Sitemap</a:t>
            </a:r>
            <a:endParaRPr>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Scale of task.</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a:p>
            <a:pPr indent="0" lvl="0" marL="0" rtl="0" algn="r">
              <a:spcBef>
                <a:spcPts val="0"/>
              </a:spcBef>
              <a:spcAft>
                <a:spcPts val="0"/>
              </a:spcAft>
              <a:buNone/>
            </a:pPr>
            <a:r>
              <a:rPr lang="en" sz="600">
                <a:solidFill>
                  <a:srgbClr val="FFFFFF"/>
                </a:solidFill>
              </a:rPr>
              <a:t>Courtesy</a:t>
            </a:r>
            <a:r>
              <a:rPr lang="en" sz="600">
                <a:solidFill>
                  <a:srgbClr val="FFFFFF"/>
                </a:solidFill>
              </a:rPr>
              <a:t> of Dyno Mapper. </a:t>
            </a:r>
            <a:r>
              <a:rPr lang="en" sz="600">
                <a:solidFill>
                  <a:srgbClr val="FFFFFF"/>
                </a:solidFill>
              </a:rPr>
              <a:t> Accessed: 2018 </a:t>
            </a:r>
            <a:r>
              <a:rPr lang="en" sz="600">
                <a:solidFill>
                  <a:srgbClr val="FFFFFF"/>
                </a:solidFill>
              </a:rPr>
              <a:t>https://dynomapper.com/features/visual-sitemap-generator</a:t>
            </a:r>
            <a:endParaRPr sz="900">
              <a:solidFill>
                <a:srgbClr val="FFFFFF"/>
              </a:solidFill>
              <a:latin typeface="Calibri"/>
              <a:ea typeface="Calibri"/>
              <a:cs typeface="Calibri"/>
              <a:sym typeface="Calibri"/>
            </a:endParaRPr>
          </a:p>
        </p:txBody>
      </p:sp>
      <p:sp>
        <p:nvSpPr>
          <p:cNvPr id="167" name="Google Shape;16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71" name="Shape 171"/>
        <p:cNvGrpSpPr/>
        <p:nvPr/>
      </p:nvGrpSpPr>
      <p:grpSpPr>
        <a:xfrm>
          <a:off x="0" y="0"/>
          <a:ext cx="0" cy="0"/>
          <a:chOff x="0" y="0"/>
          <a:chExt cx="0" cy="0"/>
        </a:xfrm>
      </p:grpSpPr>
      <p:pic>
        <p:nvPicPr>
          <p:cNvPr id="172" name="Google Shape;172;p20"/>
          <p:cNvPicPr preferRelativeResize="0"/>
          <p:nvPr/>
        </p:nvPicPr>
        <p:blipFill>
          <a:blip r:embed="rId3">
            <a:alphaModFix/>
          </a:blip>
          <a:stretch>
            <a:fillRect/>
          </a:stretch>
        </p:blipFill>
        <p:spPr>
          <a:xfrm>
            <a:off x="0" y="107354"/>
            <a:ext cx="9143999" cy="2337992"/>
          </a:xfrm>
          <a:prstGeom prst="rect">
            <a:avLst/>
          </a:prstGeom>
          <a:noFill/>
          <a:ln>
            <a:noFill/>
          </a:ln>
        </p:spPr>
      </p:pic>
      <p:pic>
        <p:nvPicPr>
          <p:cNvPr id="173" name="Google Shape;173;p20"/>
          <p:cNvPicPr preferRelativeResize="0"/>
          <p:nvPr/>
        </p:nvPicPr>
        <p:blipFill>
          <a:blip r:embed="rId4">
            <a:alphaModFix/>
          </a:blip>
          <a:stretch>
            <a:fillRect/>
          </a:stretch>
        </p:blipFill>
        <p:spPr>
          <a:xfrm>
            <a:off x="76200" y="2597746"/>
            <a:ext cx="4668946" cy="2393355"/>
          </a:xfrm>
          <a:prstGeom prst="rect">
            <a:avLst/>
          </a:prstGeom>
          <a:noFill/>
          <a:ln>
            <a:noFill/>
          </a:ln>
        </p:spPr>
      </p:pic>
      <p:pic>
        <p:nvPicPr>
          <p:cNvPr id="174" name="Google Shape;174;p20"/>
          <p:cNvPicPr preferRelativeResize="0"/>
          <p:nvPr/>
        </p:nvPicPr>
        <p:blipFill>
          <a:blip r:embed="rId5">
            <a:alphaModFix/>
          </a:blip>
          <a:stretch>
            <a:fillRect/>
          </a:stretch>
        </p:blipFill>
        <p:spPr>
          <a:xfrm>
            <a:off x="5126146" y="2597746"/>
            <a:ext cx="3682893" cy="2393355"/>
          </a:xfrm>
          <a:prstGeom prst="rect">
            <a:avLst/>
          </a:prstGeom>
          <a:noFill/>
          <a:ln>
            <a:noFill/>
          </a:ln>
        </p:spPr>
      </p:pic>
      <p:sp>
        <p:nvSpPr>
          <p:cNvPr id="175" name="Google Shape;175;p20"/>
          <p:cNvSpPr txBox="1"/>
          <p:nvPr/>
        </p:nvSpPr>
        <p:spPr>
          <a:xfrm>
            <a:off x="6046600" y="3289850"/>
            <a:ext cx="16575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rPr>
              <a:t>(Work, S. 2014)</a:t>
            </a:r>
            <a:endParaRPr b="1">
              <a:solidFill>
                <a:srgbClr val="FF0000"/>
              </a:solidFill>
            </a:endParaRPr>
          </a:p>
        </p:txBody>
      </p:sp>
      <p:sp>
        <p:nvSpPr>
          <p:cNvPr id="176" name="Google Shape;1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7" name="Google Shape;177;p20"/>
          <p:cNvSpPr txBox="1"/>
          <p:nvPr/>
        </p:nvSpPr>
        <p:spPr>
          <a:xfrm>
            <a:off x="5126150" y="4769875"/>
            <a:ext cx="3682800" cy="297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200" u="sng">
                <a:solidFill>
                  <a:srgbClr val="FF0000"/>
                </a:solidFill>
                <a:latin typeface="Calibri"/>
                <a:ea typeface="Calibri"/>
                <a:cs typeface="Calibri"/>
                <a:sym typeface="Calibri"/>
              </a:rPr>
              <a:t>Info for Students page</a:t>
            </a:r>
            <a:endParaRPr sz="1200" u="sng">
              <a:solidFill>
                <a:srgbClr val="FF0000"/>
              </a:solidFill>
              <a:latin typeface="Calibri"/>
              <a:ea typeface="Calibri"/>
              <a:cs typeface="Calibri"/>
              <a:sym typeface="Calibri"/>
            </a:endParaRPr>
          </a:p>
        </p:txBody>
      </p:sp>
      <p:sp>
        <p:nvSpPr>
          <p:cNvPr id="178" name="Google Shape;178;p20"/>
          <p:cNvSpPr txBox="1"/>
          <p:nvPr/>
        </p:nvSpPr>
        <p:spPr>
          <a:xfrm>
            <a:off x="4276075" y="1964450"/>
            <a:ext cx="2142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1</a:t>
            </a:r>
            <a:endParaRPr b="1">
              <a:solidFill>
                <a:srgbClr val="FF0000"/>
              </a:solidFill>
            </a:endParaRPr>
          </a:p>
        </p:txBody>
      </p:sp>
      <p:sp>
        <p:nvSpPr>
          <p:cNvPr id="179" name="Google Shape;179;p20"/>
          <p:cNvSpPr txBox="1"/>
          <p:nvPr/>
        </p:nvSpPr>
        <p:spPr>
          <a:xfrm>
            <a:off x="8853600" y="2108450"/>
            <a:ext cx="2142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2</a:t>
            </a:r>
            <a:endParaRPr b="1">
              <a:solidFill>
                <a:srgbClr val="FF0000"/>
              </a:solidFill>
            </a:endParaRPr>
          </a:p>
        </p:txBody>
      </p:sp>
      <p:sp>
        <p:nvSpPr>
          <p:cNvPr id="180" name="Google Shape;180;p20"/>
          <p:cNvSpPr txBox="1"/>
          <p:nvPr/>
        </p:nvSpPr>
        <p:spPr>
          <a:xfrm>
            <a:off x="4495800" y="4691575"/>
            <a:ext cx="2142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3</a:t>
            </a:r>
            <a:endParaRPr b="1">
              <a:solidFill>
                <a:srgbClr val="FF0000"/>
              </a:solidFill>
            </a:endParaRPr>
          </a:p>
        </p:txBody>
      </p:sp>
      <p:sp>
        <p:nvSpPr>
          <p:cNvPr id="181" name="Google Shape;181;p20"/>
          <p:cNvSpPr txBox="1"/>
          <p:nvPr/>
        </p:nvSpPr>
        <p:spPr>
          <a:xfrm>
            <a:off x="5126150" y="3891225"/>
            <a:ext cx="2142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4</a:t>
            </a:r>
            <a:endParaRPr b="1">
              <a:solidFill>
                <a:srgbClr val="FF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3"/>
            </a:gs>
            <a:gs pos="100000">
              <a:srgbClr val="20124D"/>
            </a:gs>
          </a:gsLst>
          <a:lin ang="0" scaled="0"/>
        </a:gradFill>
      </p:bgPr>
    </p:bg>
    <p:spTree>
      <p:nvGrpSpPr>
        <p:cNvPr id="185" name="Shape 185"/>
        <p:cNvGrpSpPr/>
        <p:nvPr/>
      </p:nvGrpSpPr>
      <p:grpSpPr>
        <a:xfrm>
          <a:off x="0" y="0"/>
          <a:ext cx="0" cy="0"/>
          <a:chOff x="0" y="0"/>
          <a:chExt cx="0" cy="0"/>
        </a:xfrm>
      </p:grpSpPr>
      <p:pic>
        <p:nvPicPr>
          <p:cNvPr id="186" name="Google Shape;186;p21"/>
          <p:cNvPicPr preferRelativeResize="0"/>
          <p:nvPr/>
        </p:nvPicPr>
        <p:blipFill>
          <a:blip r:embed="rId3">
            <a:alphaModFix/>
          </a:blip>
          <a:stretch>
            <a:fillRect/>
          </a:stretch>
        </p:blipFill>
        <p:spPr>
          <a:xfrm>
            <a:off x="152400" y="0"/>
            <a:ext cx="8839200" cy="3187908"/>
          </a:xfrm>
          <a:prstGeom prst="rect">
            <a:avLst/>
          </a:prstGeom>
          <a:noFill/>
          <a:ln>
            <a:noFill/>
          </a:ln>
        </p:spPr>
      </p:pic>
      <p:pic>
        <p:nvPicPr>
          <p:cNvPr id="187" name="Google Shape;187;p21"/>
          <p:cNvPicPr preferRelativeResize="0"/>
          <p:nvPr/>
        </p:nvPicPr>
        <p:blipFill>
          <a:blip r:embed="rId4">
            <a:alphaModFix/>
          </a:blip>
          <a:stretch>
            <a:fillRect/>
          </a:stretch>
        </p:blipFill>
        <p:spPr>
          <a:xfrm>
            <a:off x="152400" y="3340308"/>
            <a:ext cx="6672919" cy="1650792"/>
          </a:xfrm>
          <a:prstGeom prst="rect">
            <a:avLst/>
          </a:prstGeom>
          <a:noFill/>
          <a:ln>
            <a:noFill/>
          </a:ln>
        </p:spPr>
      </p:pic>
      <p:sp>
        <p:nvSpPr>
          <p:cNvPr id="188" name="Google Shape;188;p21"/>
          <p:cNvSpPr txBox="1"/>
          <p:nvPr/>
        </p:nvSpPr>
        <p:spPr>
          <a:xfrm>
            <a:off x="6938125" y="3377475"/>
            <a:ext cx="20460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FFFFFF"/>
                </a:solidFill>
                <a:latin typeface="Calibri"/>
                <a:ea typeface="Calibri"/>
                <a:cs typeface="Calibri"/>
                <a:sym typeface="Calibri"/>
              </a:rPr>
              <a:t>Key Points</a:t>
            </a:r>
            <a:endParaRPr sz="1800" u="sng">
              <a:solidFill>
                <a:srgbClr val="FFFFFF"/>
              </a:solidFill>
              <a:latin typeface="Calibri"/>
              <a:ea typeface="Calibri"/>
              <a:cs typeface="Calibri"/>
              <a:sym typeface="Calibri"/>
            </a:endParaRPr>
          </a:p>
          <a:p>
            <a:pPr indent="0" lvl="0" marL="0" rtl="0" algn="l">
              <a:spcBef>
                <a:spcPts val="0"/>
              </a:spcBef>
              <a:spcAft>
                <a:spcPts val="0"/>
              </a:spcAft>
              <a:buNone/>
            </a:pPr>
            <a:r>
              <a:rPr lang="en" sz="1800">
                <a:solidFill>
                  <a:srgbClr val="FFFFFF"/>
                </a:solidFill>
                <a:latin typeface="Calibri"/>
                <a:ea typeface="Calibri"/>
                <a:cs typeface="Calibri"/>
                <a:sym typeface="Calibri"/>
              </a:rPr>
              <a:t>Visibility</a:t>
            </a:r>
            <a:endParaRPr sz="1800">
              <a:solidFill>
                <a:srgbClr val="FFFFFF"/>
              </a:solidFill>
              <a:latin typeface="Calibri"/>
              <a:ea typeface="Calibri"/>
              <a:cs typeface="Calibri"/>
              <a:sym typeface="Calibri"/>
            </a:endParaRPr>
          </a:p>
          <a:p>
            <a:pPr indent="0" lvl="0" marL="0" rtl="0" algn="l">
              <a:spcBef>
                <a:spcPts val="0"/>
              </a:spcBef>
              <a:spcAft>
                <a:spcPts val="0"/>
              </a:spcAft>
              <a:buNone/>
            </a:pPr>
            <a:r>
              <a:rPr lang="en" sz="1800">
                <a:solidFill>
                  <a:srgbClr val="FFFFFF"/>
                </a:solidFill>
                <a:latin typeface="Calibri"/>
                <a:ea typeface="Calibri"/>
                <a:cs typeface="Calibri"/>
                <a:sym typeface="Calibri"/>
              </a:rPr>
              <a:t>Affordance</a:t>
            </a:r>
            <a:endParaRPr sz="1800">
              <a:solidFill>
                <a:srgbClr val="FFFFFF"/>
              </a:solidFill>
              <a:latin typeface="Calibri"/>
              <a:ea typeface="Calibri"/>
              <a:cs typeface="Calibri"/>
              <a:sym typeface="Calibri"/>
            </a:endParaRPr>
          </a:p>
          <a:p>
            <a:pPr indent="0" lvl="0" marL="0" rtl="0" algn="l">
              <a:spcBef>
                <a:spcPts val="0"/>
              </a:spcBef>
              <a:spcAft>
                <a:spcPts val="0"/>
              </a:spcAft>
              <a:buNone/>
            </a:pPr>
            <a:r>
              <a:rPr lang="en" sz="800">
                <a:solidFill>
                  <a:srgbClr val="FFFFFF"/>
                </a:solidFill>
                <a:latin typeface="Calibri"/>
                <a:ea typeface="Calibri"/>
                <a:cs typeface="Calibri"/>
                <a:sym typeface="Calibri"/>
              </a:rPr>
              <a:t>(Mantz 2012)</a:t>
            </a:r>
            <a:endParaRPr sz="800">
              <a:solidFill>
                <a:srgbClr val="FFFFFF"/>
              </a:solidFill>
              <a:latin typeface="Calibri"/>
              <a:ea typeface="Calibri"/>
              <a:cs typeface="Calibri"/>
              <a:sym typeface="Calibri"/>
            </a:endParaRPr>
          </a:p>
        </p:txBody>
      </p:sp>
      <p:sp>
        <p:nvSpPr>
          <p:cNvPr id="189" name="Google Shape;1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