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8"/>
  </p:notesMasterIdLst>
  <p:handoutMasterIdLst>
    <p:handoutMasterId r:id="rId49"/>
  </p:handoutMasterIdLst>
  <p:sldIdLst>
    <p:sldId id="295" r:id="rId2"/>
    <p:sldId id="294" r:id="rId3"/>
    <p:sldId id="320" r:id="rId4"/>
    <p:sldId id="321" r:id="rId5"/>
    <p:sldId id="297" r:id="rId6"/>
    <p:sldId id="317" r:id="rId7"/>
    <p:sldId id="300" r:id="rId8"/>
    <p:sldId id="299" r:id="rId9"/>
    <p:sldId id="301" r:id="rId10"/>
    <p:sldId id="322" r:id="rId11"/>
    <p:sldId id="316" r:id="rId12"/>
    <p:sldId id="303" r:id="rId13"/>
    <p:sldId id="309" r:id="rId14"/>
    <p:sldId id="318" r:id="rId15"/>
    <p:sldId id="314" r:id="rId16"/>
    <p:sldId id="312" r:id="rId17"/>
    <p:sldId id="304" r:id="rId18"/>
    <p:sldId id="311" r:id="rId19"/>
    <p:sldId id="305" r:id="rId20"/>
    <p:sldId id="306" r:id="rId21"/>
    <p:sldId id="308" r:id="rId22"/>
    <p:sldId id="319" r:id="rId23"/>
    <p:sldId id="313" r:id="rId24"/>
    <p:sldId id="296" r:id="rId25"/>
    <p:sldId id="307" r:id="rId26"/>
    <p:sldId id="302" r:id="rId27"/>
    <p:sldId id="315" r:id="rId28"/>
    <p:sldId id="287" r:id="rId29"/>
    <p:sldId id="288" r:id="rId30"/>
    <p:sldId id="289" r:id="rId31"/>
    <p:sldId id="290" r:id="rId32"/>
    <p:sldId id="291" r:id="rId33"/>
    <p:sldId id="292" r:id="rId34"/>
    <p:sldId id="284" r:id="rId35"/>
    <p:sldId id="274" r:id="rId36"/>
    <p:sldId id="273" r:id="rId37"/>
    <p:sldId id="279" r:id="rId38"/>
    <p:sldId id="275" r:id="rId39"/>
    <p:sldId id="285" r:id="rId40"/>
    <p:sldId id="286" r:id="rId41"/>
    <p:sldId id="276" r:id="rId42"/>
    <p:sldId id="280" r:id="rId43"/>
    <p:sldId id="281" r:id="rId44"/>
    <p:sldId id="271" r:id="rId45"/>
    <p:sldId id="269" r:id="rId46"/>
    <p:sldId id="270" r:id="rId47"/>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CA"/>
    <a:srgbClr val="1675B3"/>
    <a:srgbClr val="195C97"/>
    <a:srgbClr val="1F272A"/>
    <a:srgbClr val="175A96"/>
    <a:srgbClr val="D29839"/>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86768" autoAdjust="0"/>
  </p:normalViewPr>
  <p:slideViewPr>
    <p:cSldViewPr snapToGrid="0">
      <p:cViewPr varScale="1">
        <p:scale>
          <a:sx n="75" d="100"/>
          <a:sy n="75" d="100"/>
        </p:scale>
        <p:origin x="1800" y="48"/>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moy\mlab\&#12503;&#12524;&#12476;&#12511;\task2\analysis\result\production\no_arrange\result_10.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result_10!$C$2:$C$165</cx:f>
        <cx:lvl ptCount="164" formatCode="G/標準">
          <cx:pt idx="0">30</cx:pt>
          <cx:pt idx="1">57.999999999999901</cx:pt>
          <cx:pt idx="2">60</cx:pt>
          <cx:pt idx="3">62</cx:pt>
          <cx:pt idx="4">64</cx:pt>
          <cx:pt idx="5">68</cx:pt>
          <cx:pt idx="6">70</cx:pt>
          <cx:pt idx="7">72</cx:pt>
          <cx:pt idx="8">72</cx:pt>
          <cx:pt idx="9">74</cx:pt>
          <cx:pt idx="10">74</cx:pt>
          <cx:pt idx="11">76</cx:pt>
          <cx:pt idx="12">76</cx:pt>
          <cx:pt idx="13">76</cx:pt>
          <cx:pt idx="14">76</cx:pt>
          <cx:pt idx="15">76</cx:pt>
          <cx:pt idx="16">76</cx:pt>
          <cx:pt idx="17">76</cx:pt>
          <cx:pt idx="18">76</cx:pt>
          <cx:pt idx="19">76</cx:pt>
          <cx:pt idx="20">76</cx:pt>
          <cx:pt idx="21">78</cx:pt>
          <cx:pt idx="22">78</cx:pt>
          <cx:pt idx="23">78</cx:pt>
          <cx:pt idx="24">78</cx:pt>
          <cx:pt idx="25">80</cx:pt>
          <cx:pt idx="26">80</cx:pt>
          <cx:pt idx="27">80</cx:pt>
          <cx:pt idx="28">80</cx:pt>
          <cx:pt idx="29">80</cx:pt>
          <cx:pt idx="30">82</cx:pt>
          <cx:pt idx="31">82</cx:pt>
          <cx:pt idx="32">82</cx:pt>
          <cx:pt idx="33">82</cx:pt>
          <cx:pt idx="34">82</cx:pt>
          <cx:pt idx="35">82</cx:pt>
          <cx:pt idx="36">82</cx:pt>
          <cx:pt idx="37">82</cx:pt>
          <cx:pt idx="38">82</cx:pt>
          <cx:pt idx="39">82</cx:pt>
          <cx:pt idx="40">82</cx:pt>
          <cx:pt idx="41">82</cx:pt>
          <cx:pt idx="42">84</cx:pt>
          <cx:pt idx="43">84</cx:pt>
          <cx:pt idx="44">84</cx:pt>
          <cx:pt idx="45">84</cx:pt>
          <cx:pt idx="46">84</cx:pt>
          <cx:pt idx="47">84</cx:pt>
          <cx:pt idx="48">84</cx:pt>
          <cx:pt idx="49">84</cx:pt>
          <cx:pt idx="50">84</cx:pt>
          <cx:pt idx="51">84</cx:pt>
          <cx:pt idx="52">84</cx:pt>
          <cx:pt idx="53">84</cx:pt>
          <cx:pt idx="54">84</cx:pt>
          <cx:pt idx="55">84</cx:pt>
          <cx:pt idx="56">84</cx:pt>
          <cx:pt idx="57">84</cx:pt>
          <cx:pt idx="58">84</cx:pt>
          <cx:pt idx="59">86</cx:pt>
          <cx:pt idx="60">86</cx:pt>
          <cx:pt idx="61">86</cx:pt>
          <cx:pt idx="62">86</cx:pt>
          <cx:pt idx="63">86</cx:pt>
          <cx:pt idx="64">86</cx:pt>
          <cx:pt idx="65">86</cx:pt>
          <cx:pt idx="66">86</cx:pt>
          <cx:pt idx="67">86</cx:pt>
          <cx:pt idx="68">86</cx:pt>
          <cx:pt idx="69">86</cx:pt>
          <cx:pt idx="70">86</cx:pt>
          <cx:pt idx="71">86</cx:pt>
          <cx:pt idx="72">86</cx:pt>
          <cx:pt idx="73">86</cx:pt>
          <cx:pt idx="74">88</cx:pt>
          <cx:pt idx="75">88</cx:pt>
          <cx:pt idx="76">88</cx:pt>
          <cx:pt idx="77">88</cx:pt>
          <cx:pt idx="78">88</cx:pt>
          <cx:pt idx="79">88</cx:pt>
          <cx:pt idx="80">88</cx:pt>
          <cx:pt idx="81">88</cx:pt>
          <cx:pt idx="82">88</cx:pt>
          <cx:pt idx="83">88</cx:pt>
          <cx:pt idx="84">88</cx:pt>
          <cx:pt idx="85">88</cx:pt>
          <cx:pt idx="86">88</cx:pt>
          <cx:pt idx="87">88</cx:pt>
          <cx:pt idx="88">88</cx:pt>
          <cx:pt idx="89">88</cx:pt>
          <cx:pt idx="90">88</cx:pt>
          <cx:pt idx="91">88</cx:pt>
          <cx:pt idx="92">88</cx:pt>
          <cx:pt idx="93">90</cx:pt>
          <cx:pt idx="94">90</cx:pt>
          <cx:pt idx="95">90</cx:pt>
          <cx:pt idx="96">90</cx:pt>
          <cx:pt idx="97">90</cx:pt>
          <cx:pt idx="98">90</cx:pt>
          <cx:pt idx="99">90</cx:pt>
          <cx:pt idx="100">90</cx:pt>
          <cx:pt idx="101">90</cx:pt>
          <cx:pt idx="102">90</cx:pt>
          <cx:pt idx="103">90</cx:pt>
          <cx:pt idx="104">90</cx:pt>
          <cx:pt idx="105">90</cx:pt>
          <cx:pt idx="106">90</cx:pt>
          <cx:pt idx="107">90</cx:pt>
          <cx:pt idx="108">90</cx:pt>
          <cx:pt idx="109">90</cx:pt>
          <cx:pt idx="110">90</cx:pt>
          <cx:pt idx="111">90</cx:pt>
          <cx:pt idx="112">90</cx:pt>
          <cx:pt idx="113">90</cx:pt>
          <cx:pt idx="114">90</cx:pt>
          <cx:pt idx="115">90</cx:pt>
          <cx:pt idx="116">90</cx:pt>
          <cx:pt idx="117">92</cx:pt>
          <cx:pt idx="118">92</cx:pt>
          <cx:pt idx="119">92</cx:pt>
          <cx:pt idx="120">92</cx:pt>
          <cx:pt idx="121">92</cx:pt>
          <cx:pt idx="122">92</cx:pt>
          <cx:pt idx="123">92</cx:pt>
          <cx:pt idx="124">92</cx:pt>
          <cx:pt idx="125">92</cx:pt>
          <cx:pt idx="126">92</cx:pt>
          <cx:pt idx="127">92</cx:pt>
          <cx:pt idx="128">92</cx:pt>
          <cx:pt idx="129">92</cx:pt>
          <cx:pt idx="130">92</cx:pt>
          <cx:pt idx="131">92</cx:pt>
          <cx:pt idx="132">92</cx:pt>
          <cx:pt idx="133">92</cx:pt>
          <cx:pt idx="134">92</cx:pt>
          <cx:pt idx="135">92</cx:pt>
          <cx:pt idx="136">94</cx:pt>
          <cx:pt idx="137">94</cx:pt>
          <cx:pt idx="138">94</cx:pt>
          <cx:pt idx="139">94</cx:pt>
          <cx:pt idx="140">94</cx:pt>
          <cx:pt idx="141">94</cx:pt>
          <cx:pt idx="142">94</cx:pt>
          <cx:pt idx="143">94</cx:pt>
          <cx:pt idx="144">94</cx:pt>
          <cx:pt idx="145">94</cx:pt>
          <cx:pt idx="146">94</cx:pt>
          <cx:pt idx="147">94</cx:pt>
          <cx:pt idx="148">96</cx:pt>
          <cx:pt idx="149">96</cx:pt>
          <cx:pt idx="150">96</cx:pt>
          <cx:pt idx="151">96</cx:pt>
          <cx:pt idx="152">96</cx:pt>
          <cx:pt idx="153">96</cx:pt>
          <cx:pt idx="154">96</cx:pt>
          <cx:pt idx="155">96</cx:pt>
          <cx:pt idx="156">96</cx:pt>
          <cx:pt idx="157">96</cx:pt>
          <cx:pt idx="158">96</cx:pt>
          <cx:pt idx="159">96</cx:pt>
          <cx:pt idx="160">98</cx:pt>
          <cx:pt idx="161">98</cx:pt>
          <cx:pt idx="162">98</cx:pt>
          <cx:pt idx="163">98</cx:pt>
        </cx:lvl>
      </cx:numDim>
    </cx:data>
  </cx:chartData>
  <cx:chart>
    <cx:title pos="t" align="ctr" overlay="0">
      <cx:tx>
        <cx:rich>
          <a:bodyPr spcFirstLastPara="1" vertOverflow="ellipsis" horzOverflow="overflow" wrap="square" lIns="0" tIns="0" rIns="0" bIns="0" anchor="ctr" anchorCtr="1"/>
          <a:lstStyle/>
          <a:p>
            <a:pPr algn="ctr" rtl="0">
              <a:defRPr sz="2000"/>
            </a:pPr>
            <a:r>
              <a:rPr lang="en-US" altLang="ja-JP" sz="2000" b="0" i="0" u="none" strike="noStrike" baseline="0">
                <a:solidFill>
                  <a:sysClr val="windowText" lastClr="000000">
                    <a:lumMod val="65000"/>
                    <a:lumOff val="35000"/>
                  </a:sysClr>
                </a:solidFill>
                <a:latin typeface="Calibri" panose="020F0502020204030204"/>
                <a:ea typeface="游ゴシック" panose="020B0400000000000000" pitchFamily="50" charset="-128"/>
              </a:rPr>
              <a:t>164</a:t>
            </a:r>
            <a:r>
              <a:rPr lang="ja-JP" altLang="en-US" sz="2000" b="0" i="0" u="none" strike="noStrike" baseline="0">
                <a:solidFill>
                  <a:sysClr val="windowText" lastClr="000000">
                    <a:lumMod val="65000"/>
                    <a:lumOff val="35000"/>
                  </a:sysClr>
                </a:solidFill>
                <a:latin typeface="Calibri" panose="020F0502020204030204"/>
                <a:ea typeface="游ゴシック" panose="020B0400000000000000" pitchFamily="50" charset="-128"/>
              </a:rPr>
              <a:t>人の正答率のヒストグラム</a:t>
            </a:r>
          </a:p>
        </cx:rich>
      </cx:tx>
    </cx:title>
    <cx:plotArea>
      <cx:plotAreaRegion>
        <cx:series layoutId="clusteredColumn" uniqueId="{2D3027B0-0A20-42ED-BFB0-793F8C322393}">
          <cx:dataId val="0"/>
          <cx:layoutPr>
            <cx:binning intervalClosed="r">
              <cx:binSize val="10"/>
            </cx:binning>
          </cx:layoutPr>
        </cx:series>
      </cx:plotAreaRegion>
      <cx:axis id="0">
        <cx:catScaling gapWidth="0"/>
        <cx:tickLabels/>
        <cx:txPr>
          <a:bodyPr spcFirstLastPara="1" vertOverflow="ellipsis" horzOverflow="overflow" wrap="square" lIns="0" tIns="0" rIns="0" bIns="0" anchor="ctr" anchorCtr="1"/>
          <a:lstStyle/>
          <a:p>
            <a:pPr algn="ctr" rtl="0">
              <a:defRPr sz="1800"/>
            </a:pPr>
            <a:endParaRPr lang="ja-JP" altLang="en-US" sz="18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axis id="1">
        <cx:valScaling/>
        <cx:majorGridlines/>
        <cx:tickLabels/>
        <cx:txPr>
          <a:bodyPr spcFirstLastPara="1" vertOverflow="ellipsis" horzOverflow="overflow" wrap="square" lIns="0" tIns="0" rIns="0" bIns="0" anchor="ctr" anchorCtr="1"/>
          <a:lstStyle/>
          <a:p>
            <a:pPr algn="ctr" rtl="0">
              <a:defRPr sz="2000"/>
            </a:pPr>
            <a:endParaRPr lang="ja-JP" altLang="en-US" sz="2000" b="0" i="0" u="none" strike="noStrike" baseline="0">
              <a:solidFill>
                <a:sysClr val="windowText" lastClr="000000">
                  <a:lumMod val="65000"/>
                  <a:lumOff val="35000"/>
                </a:sysClr>
              </a:solidFill>
              <a:latin typeface="Calibri" panose="020F0502020204030204"/>
              <a:ea typeface="游ゴシック" panose="020B0400000000000000" pitchFamily="50" charset="-128"/>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2018/5/8</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2018/5/8</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41</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42</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43</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44</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45</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46</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5</a:t>
            </a:fld>
            <a:endParaRPr kumimoji="1" lang="ja-JP" altLang="en-US" dirty="0"/>
          </a:p>
        </p:txBody>
      </p:sp>
    </p:spTree>
    <p:extLst>
      <p:ext uri="{BB962C8B-B14F-4D97-AF65-F5344CB8AC3E}">
        <p14:creationId xmlns:p14="http://schemas.microsoft.com/office/powerpoint/2010/main" val="821004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380091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8</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dirty="0"/>
          </a:p>
        </p:txBody>
      </p:sp>
    </p:spTree>
    <p:extLst>
      <p:ext uri="{BB962C8B-B14F-4D97-AF65-F5344CB8AC3E}">
        <p14:creationId xmlns:p14="http://schemas.microsoft.com/office/powerpoint/2010/main" val="337092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17</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2018/5/8</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タスク画面と予測される動きについて</a:t>
            </a:r>
            <a:endParaRPr kumimoji="1" lang="ja-JP" altLang="en-US" sz="2400" b="1" dirty="0">
              <a:solidFill>
                <a:schemeClr val="bg1"/>
              </a:solidFill>
            </a:endParaRPr>
          </a:p>
        </p:txBody>
      </p:sp>
      <p:grpSp>
        <p:nvGrpSpPr>
          <p:cNvPr id="20" name="グループ化 19">
            <a:extLst>
              <a:ext uri="{FF2B5EF4-FFF2-40B4-BE49-F238E27FC236}">
                <a16:creationId xmlns:a16="http://schemas.microsoft.com/office/drawing/2014/main" id="{EA36906E-8A7A-491B-B344-9FFAA831B602}"/>
              </a:ext>
            </a:extLst>
          </p:cNvPr>
          <p:cNvGrpSpPr/>
          <p:nvPr/>
        </p:nvGrpSpPr>
        <p:grpSpPr>
          <a:xfrm>
            <a:off x="772160" y="1203980"/>
            <a:ext cx="7853680" cy="3815060"/>
            <a:chOff x="772160" y="1203980"/>
            <a:chExt cx="8097520" cy="4221460"/>
          </a:xfrm>
        </p:grpSpPr>
        <p:sp>
          <p:nvSpPr>
            <p:cNvPr id="9" name="正方形/長方形 8">
              <a:extLst>
                <a:ext uri="{FF2B5EF4-FFF2-40B4-BE49-F238E27FC236}">
                  <a16:creationId xmlns:a16="http://schemas.microsoft.com/office/drawing/2014/main" id="{DA69EE44-6C18-4BFC-A953-F2A57DCAFF92}"/>
                </a:ext>
              </a:extLst>
            </p:cNvPr>
            <p:cNvSpPr/>
            <p:nvPr/>
          </p:nvSpPr>
          <p:spPr>
            <a:xfrm>
              <a:off x="772160" y="1249680"/>
              <a:ext cx="7762240" cy="40436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36428D-3F29-45FE-BA3B-154807634C2C}"/>
                </a:ext>
              </a:extLst>
            </p:cNvPr>
            <p:cNvSpPr/>
            <p:nvPr/>
          </p:nvSpPr>
          <p:spPr>
            <a:xfrm>
              <a:off x="1422400" y="1889760"/>
              <a:ext cx="1849120" cy="276352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問題</a:t>
              </a:r>
            </a:p>
          </p:txBody>
        </p:sp>
        <p:sp>
          <p:nvSpPr>
            <p:cNvPr id="11" name="正方形/長方形 10">
              <a:extLst>
                <a:ext uri="{FF2B5EF4-FFF2-40B4-BE49-F238E27FC236}">
                  <a16:creationId xmlns:a16="http://schemas.microsoft.com/office/drawing/2014/main" id="{DC5BED61-7E7C-4A80-8CEA-90380F5753A9}"/>
                </a:ext>
              </a:extLst>
            </p:cNvPr>
            <p:cNvSpPr/>
            <p:nvPr/>
          </p:nvSpPr>
          <p:spPr>
            <a:xfrm>
              <a:off x="4226560"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1</a:t>
              </a:r>
              <a:endParaRPr kumimoji="1" lang="ja-JP" altLang="en-US" sz="2400" dirty="0">
                <a:solidFill>
                  <a:schemeClr val="tx1"/>
                </a:solidFill>
              </a:endParaRPr>
            </a:p>
          </p:txBody>
        </p:sp>
        <p:sp>
          <p:nvSpPr>
            <p:cNvPr id="12" name="正方形/長方形 11">
              <a:extLst>
                <a:ext uri="{FF2B5EF4-FFF2-40B4-BE49-F238E27FC236}">
                  <a16:creationId xmlns:a16="http://schemas.microsoft.com/office/drawing/2014/main" id="{A7D47C0D-6B37-4332-A12E-B2204A056934}"/>
                </a:ext>
              </a:extLst>
            </p:cNvPr>
            <p:cNvSpPr/>
            <p:nvPr/>
          </p:nvSpPr>
          <p:spPr>
            <a:xfrm>
              <a:off x="6177046" y="21336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2</a:t>
              </a:r>
              <a:endParaRPr kumimoji="1" lang="ja-JP" altLang="en-US" sz="2400" dirty="0">
                <a:solidFill>
                  <a:schemeClr val="tx1"/>
                </a:solidFill>
              </a:endParaRPr>
            </a:p>
          </p:txBody>
        </p:sp>
        <p:sp>
          <p:nvSpPr>
            <p:cNvPr id="13" name="正方形/長方形 12">
              <a:extLst>
                <a:ext uri="{FF2B5EF4-FFF2-40B4-BE49-F238E27FC236}">
                  <a16:creationId xmlns:a16="http://schemas.microsoft.com/office/drawing/2014/main" id="{E234A9BA-DDEA-4B1B-9E38-04BE27EC4B26}"/>
                </a:ext>
              </a:extLst>
            </p:cNvPr>
            <p:cNvSpPr/>
            <p:nvPr/>
          </p:nvSpPr>
          <p:spPr>
            <a:xfrm>
              <a:off x="4226560"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lang="en-US" altLang="ja-JP" sz="2400" dirty="0">
                  <a:solidFill>
                    <a:schemeClr val="tx1"/>
                  </a:solidFill>
                </a:rPr>
                <a:t>3</a:t>
              </a:r>
              <a:endParaRPr kumimoji="1" lang="ja-JP" altLang="en-US" sz="2400" dirty="0">
                <a:solidFill>
                  <a:schemeClr val="tx1"/>
                </a:solidFill>
              </a:endParaRPr>
            </a:p>
          </p:txBody>
        </p:sp>
        <p:sp>
          <p:nvSpPr>
            <p:cNvPr id="14" name="正方形/長方形 13">
              <a:extLst>
                <a:ext uri="{FF2B5EF4-FFF2-40B4-BE49-F238E27FC236}">
                  <a16:creationId xmlns:a16="http://schemas.microsoft.com/office/drawing/2014/main" id="{CEA6938E-698E-45A2-A5E1-071C81C46A8D}"/>
                </a:ext>
              </a:extLst>
            </p:cNvPr>
            <p:cNvSpPr/>
            <p:nvPr/>
          </p:nvSpPr>
          <p:spPr>
            <a:xfrm>
              <a:off x="6177046" y="3327400"/>
              <a:ext cx="1503680"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回答</a:t>
              </a:r>
              <a:r>
                <a:rPr kumimoji="1" lang="en-US" altLang="ja-JP" sz="2400" dirty="0">
                  <a:solidFill>
                    <a:schemeClr val="tx1"/>
                  </a:solidFill>
                </a:rPr>
                <a:t>4</a:t>
              </a:r>
              <a:endParaRPr kumimoji="1" lang="ja-JP" altLang="en-US" sz="2400" dirty="0">
                <a:solidFill>
                  <a:schemeClr val="tx1"/>
                </a:solidFill>
              </a:endParaRPr>
            </a:p>
          </p:txBody>
        </p:sp>
        <p:sp>
          <p:nvSpPr>
            <p:cNvPr id="15" name="正方形/長方形 14">
              <a:extLst>
                <a:ext uri="{FF2B5EF4-FFF2-40B4-BE49-F238E27FC236}">
                  <a16:creationId xmlns:a16="http://schemas.microsoft.com/office/drawing/2014/main" id="{E502C8F6-F272-4D51-87C1-798224A19A7C}"/>
                </a:ext>
              </a:extLst>
            </p:cNvPr>
            <p:cNvSpPr/>
            <p:nvPr/>
          </p:nvSpPr>
          <p:spPr>
            <a:xfrm>
              <a:off x="4226560" y="4211320"/>
              <a:ext cx="3454166" cy="619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Submit</a:t>
              </a:r>
              <a:r>
                <a:rPr lang="ja-JP" altLang="en-US" sz="2400" dirty="0">
                  <a:solidFill>
                    <a:schemeClr val="tx1"/>
                  </a:solidFill>
                </a:rPr>
                <a:t>ボタン</a:t>
              </a:r>
              <a:endParaRPr kumimoji="1" lang="ja-JP" altLang="en-US" sz="2400" dirty="0">
                <a:solidFill>
                  <a:schemeClr val="tx1"/>
                </a:solidFill>
              </a:endParaRPr>
            </a:p>
          </p:txBody>
        </p:sp>
        <p:sp>
          <p:nvSpPr>
            <p:cNvPr id="16" name="楕円 15">
              <a:extLst>
                <a:ext uri="{FF2B5EF4-FFF2-40B4-BE49-F238E27FC236}">
                  <a16:creationId xmlns:a16="http://schemas.microsoft.com/office/drawing/2014/main" id="{E0FED9A4-BD8E-4B95-8810-84EC1928AC6B}"/>
                </a:ext>
              </a:extLst>
            </p:cNvPr>
            <p:cNvSpPr/>
            <p:nvPr/>
          </p:nvSpPr>
          <p:spPr>
            <a:xfrm>
              <a:off x="3180080" y="1203980"/>
              <a:ext cx="5689600" cy="4221460"/>
            </a:xfrm>
            <a:prstGeom prst="ellipse">
              <a:avLst/>
            </a:prstGeom>
            <a:noFill/>
            <a:ln w="57150">
              <a:solidFill>
                <a:srgbClr val="36B7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CA17C090-3AC4-4FF3-B30D-AA49A8982B2D}"/>
                </a:ext>
              </a:extLst>
            </p:cNvPr>
            <p:cNvSpPr/>
            <p:nvPr/>
          </p:nvSpPr>
          <p:spPr>
            <a:xfrm>
              <a:off x="4124960" y="2987040"/>
              <a:ext cx="1798320" cy="21640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52919021-D4EA-4766-AC98-60C9F086B7DB}"/>
              </a:ext>
            </a:extLst>
          </p:cNvPr>
          <p:cNvSpPr txBox="1"/>
          <p:nvPr/>
        </p:nvSpPr>
        <p:spPr>
          <a:xfrm>
            <a:off x="370840" y="5435600"/>
            <a:ext cx="9113520"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水色の円が普通にタスクを行った場合の動きの予測</a:t>
            </a:r>
          </a:p>
        </p:txBody>
      </p:sp>
      <p:sp>
        <p:nvSpPr>
          <p:cNvPr id="19" name="テキスト ボックス 18">
            <a:extLst>
              <a:ext uri="{FF2B5EF4-FFF2-40B4-BE49-F238E27FC236}">
                <a16:creationId xmlns:a16="http://schemas.microsoft.com/office/drawing/2014/main" id="{57A4EC51-937D-4268-BA03-A3AF17E6C3E3}"/>
              </a:ext>
            </a:extLst>
          </p:cNvPr>
          <p:cNvSpPr txBox="1"/>
          <p:nvPr/>
        </p:nvSpPr>
        <p:spPr>
          <a:xfrm>
            <a:off x="370840" y="5991870"/>
            <a:ext cx="9042400" cy="52322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赤色の円</a:t>
            </a:r>
            <a:r>
              <a:rPr kumimoji="1" lang="ja-JP" altLang="en-US" sz="2800" dirty="0"/>
              <a:t>が適当にタスクを行った場合の動きの予測</a:t>
            </a:r>
          </a:p>
        </p:txBody>
      </p:sp>
    </p:spTree>
    <p:extLst>
      <p:ext uri="{BB962C8B-B14F-4D97-AF65-F5344CB8AC3E}">
        <p14:creationId xmlns:p14="http://schemas.microsoft.com/office/powerpoint/2010/main" val="173944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マウスの動きの取り方</a:t>
            </a:r>
          </a:p>
        </p:txBody>
      </p:sp>
      <p:grpSp>
        <p:nvGrpSpPr>
          <p:cNvPr id="12" name="グループ化 11">
            <a:extLst>
              <a:ext uri="{FF2B5EF4-FFF2-40B4-BE49-F238E27FC236}">
                <a16:creationId xmlns:a16="http://schemas.microsoft.com/office/drawing/2014/main" id="{8A0CCAC6-BB3D-41C4-8C46-3618E243CE8E}"/>
              </a:ext>
            </a:extLst>
          </p:cNvPr>
          <p:cNvGrpSpPr/>
          <p:nvPr/>
        </p:nvGrpSpPr>
        <p:grpSpPr>
          <a:xfrm>
            <a:off x="1666240" y="2296160"/>
            <a:ext cx="5801360" cy="3667760"/>
            <a:chOff x="1259840" y="1767840"/>
            <a:chExt cx="5801360" cy="3667760"/>
          </a:xfrm>
        </p:grpSpPr>
        <p:cxnSp>
          <p:nvCxnSpPr>
            <p:cNvPr id="4" name="直線コネクタ 3">
              <a:extLst>
                <a:ext uri="{FF2B5EF4-FFF2-40B4-BE49-F238E27FC236}">
                  <a16:creationId xmlns:a16="http://schemas.microsoft.com/office/drawing/2014/main" id="{B177686E-0D67-4908-B22E-51DE48D55A0E}"/>
                </a:ext>
              </a:extLst>
            </p:cNvPr>
            <p:cNvCxnSpPr/>
            <p:nvPr/>
          </p:nvCxnSpPr>
          <p:spPr>
            <a:xfrm>
              <a:off x="1259840" y="1767840"/>
              <a:ext cx="0" cy="36677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3E0952C-DC7C-4D19-96CF-D328F1625C17}"/>
                </a:ext>
              </a:extLst>
            </p:cNvPr>
            <p:cNvCxnSpPr>
              <a:cxnSpLocks/>
            </p:cNvCxnSpPr>
            <p:nvPr/>
          </p:nvCxnSpPr>
          <p:spPr>
            <a:xfrm flipH="1">
              <a:off x="1259840" y="5394960"/>
              <a:ext cx="5801360"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3" name="矢印: 右 12">
            <a:extLst>
              <a:ext uri="{FF2B5EF4-FFF2-40B4-BE49-F238E27FC236}">
                <a16:creationId xmlns:a16="http://schemas.microsoft.com/office/drawing/2014/main" id="{84C394F0-66A6-4A3E-B6D6-C462628ED589}"/>
              </a:ext>
            </a:extLst>
          </p:cNvPr>
          <p:cNvSpPr/>
          <p:nvPr/>
        </p:nvSpPr>
        <p:spPr>
          <a:xfrm rot="13536740" flipV="1">
            <a:off x="2691303" y="455234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2A0A4EAC-B23A-4159-A2CA-7B03ADD01306}"/>
              </a:ext>
            </a:extLst>
          </p:cNvPr>
          <p:cNvSpPr/>
          <p:nvPr/>
        </p:nvSpPr>
        <p:spPr>
          <a:xfrm rot="13536740" flipV="1">
            <a:off x="5151648" y="2952820"/>
            <a:ext cx="771100" cy="589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DC936F6-AD54-4C46-8E6B-4974DC701A30}"/>
              </a:ext>
            </a:extLst>
          </p:cNvPr>
          <p:cNvSpPr txBox="1"/>
          <p:nvPr/>
        </p:nvSpPr>
        <p:spPr>
          <a:xfrm>
            <a:off x="604519" y="899730"/>
            <a:ext cx="8402320" cy="1077218"/>
          </a:xfrm>
          <a:prstGeom prst="rect">
            <a:avLst/>
          </a:prstGeom>
          <a:noFill/>
        </p:spPr>
        <p:txBody>
          <a:bodyPr wrap="square" rtlCol="0">
            <a:spAutoFit/>
          </a:bodyPr>
          <a:lstStyle/>
          <a:p>
            <a:r>
              <a:rPr lang="en-US" altLang="ja-JP" sz="3200" dirty="0"/>
              <a:t>0.1</a:t>
            </a:r>
            <a:r>
              <a:rPr lang="ja-JP" altLang="en-US" sz="3200" dirty="0"/>
              <a:t>秒ごとにマウスカーソルの座標を取得し、その差分をマウスの移動量とする</a:t>
            </a:r>
            <a:endParaRPr lang="en-US" altLang="ja-JP" sz="3200" dirty="0"/>
          </a:p>
        </p:txBody>
      </p:sp>
      <p:sp>
        <p:nvSpPr>
          <p:cNvPr id="18" name="テキスト ボックス 17">
            <a:extLst>
              <a:ext uri="{FF2B5EF4-FFF2-40B4-BE49-F238E27FC236}">
                <a16:creationId xmlns:a16="http://schemas.microsoft.com/office/drawing/2014/main" id="{16E87E77-4481-442B-BE0C-B8A244346A15}"/>
              </a:ext>
            </a:extLst>
          </p:cNvPr>
          <p:cNvSpPr txBox="1"/>
          <p:nvPr/>
        </p:nvSpPr>
        <p:spPr>
          <a:xfrm rot="16200000">
            <a:off x="-81280" y="3456975"/>
            <a:ext cx="2677656" cy="369332"/>
          </a:xfrm>
          <a:prstGeom prst="rect">
            <a:avLst/>
          </a:prstGeom>
          <a:noFill/>
        </p:spPr>
        <p:txBody>
          <a:bodyPr vert="horz" wrap="square" rtlCol="0">
            <a:spAutoFit/>
          </a:bodyPr>
          <a:lstStyle/>
          <a:p>
            <a:r>
              <a:rPr kumimoji="1" lang="ja-JP" altLang="en-US" dirty="0"/>
              <a:t>画面中の</a:t>
            </a:r>
            <a:r>
              <a:rPr kumimoji="1" lang="en-US" altLang="ja-JP" dirty="0"/>
              <a:t>y</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9B4D690B-4D1A-4634-BD64-80385344BB29}"/>
              </a:ext>
            </a:extLst>
          </p:cNvPr>
          <p:cNvSpPr txBox="1"/>
          <p:nvPr/>
        </p:nvSpPr>
        <p:spPr>
          <a:xfrm>
            <a:off x="3557104" y="6149375"/>
            <a:ext cx="2677656" cy="369332"/>
          </a:xfrm>
          <a:prstGeom prst="rect">
            <a:avLst/>
          </a:prstGeom>
          <a:noFill/>
        </p:spPr>
        <p:txBody>
          <a:bodyPr vert="horz" wrap="square" rtlCol="0">
            <a:spAutoFit/>
          </a:bodyPr>
          <a:lstStyle/>
          <a:p>
            <a:r>
              <a:rPr kumimoji="1" lang="ja-JP" altLang="en-US" dirty="0"/>
              <a:t>画面中の</a:t>
            </a:r>
            <a:r>
              <a:rPr lang="en-US" altLang="ja-JP" dirty="0"/>
              <a:t>x</a:t>
            </a:r>
            <a:r>
              <a:rPr kumimoji="1" lang="ja-JP" altLang="en-US" dirty="0"/>
              <a:t>座標</a:t>
            </a:r>
            <a:r>
              <a:rPr kumimoji="1" lang="en-US" altLang="ja-JP" dirty="0"/>
              <a:t>(</a:t>
            </a:r>
            <a:r>
              <a:rPr kumimoji="1" lang="en-US" altLang="ja-JP" dirty="0" err="1"/>
              <a:t>px</a:t>
            </a: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7EE87B0E-E970-41C8-94B9-2774D8DAAC2F}"/>
              </a:ext>
            </a:extLst>
          </p:cNvPr>
          <p:cNvSpPr txBox="1"/>
          <p:nvPr/>
        </p:nvSpPr>
        <p:spPr>
          <a:xfrm>
            <a:off x="2397760" y="3729086"/>
            <a:ext cx="2407919" cy="523220"/>
          </a:xfrm>
          <a:prstGeom prst="rect">
            <a:avLst/>
          </a:prstGeom>
          <a:noFill/>
        </p:spPr>
        <p:txBody>
          <a:bodyPr wrap="square" rtlCol="0">
            <a:spAutoFit/>
          </a:bodyPr>
          <a:lstStyle/>
          <a:p>
            <a:r>
              <a:rPr lang="en-US" altLang="ja-JP" sz="2800" dirty="0"/>
              <a:t>t</a:t>
            </a:r>
            <a:r>
              <a:rPr kumimoji="1" lang="ja-JP" altLang="en-US" sz="2800" dirty="0"/>
              <a:t>秒</a:t>
            </a:r>
            <a:r>
              <a:rPr kumimoji="1" lang="en-US" altLang="ja-JP" sz="2800" dirty="0"/>
              <a:t>(600,700)</a:t>
            </a:r>
            <a:endParaRPr kumimoji="1" lang="ja-JP" altLang="en-US" sz="2800" dirty="0"/>
          </a:p>
        </p:txBody>
      </p:sp>
      <p:sp>
        <p:nvSpPr>
          <p:cNvPr id="22" name="テキスト ボックス 21">
            <a:extLst>
              <a:ext uri="{FF2B5EF4-FFF2-40B4-BE49-F238E27FC236}">
                <a16:creationId xmlns:a16="http://schemas.microsoft.com/office/drawing/2014/main" id="{4D290B4F-2B2F-4D22-A670-482FA1ED07BF}"/>
              </a:ext>
            </a:extLst>
          </p:cNvPr>
          <p:cNvSpPr txBox="1"/>
          <p:nvPr/>
        </p:nvSpPr>
        <p:spPr>
          <a:xfrm>
            <a:off x="5385212" y="2201974"/>
            <a:ext cx="3382868" cy="523220"/>
          </a:xfrm>
          <a:prstGeom prst="rect">
            <a:avLst/>
          </a:prstGeom>
          <a:noFill/>
        </p:spPr>
        <p:txBody>
          <a:bodyPr wrap="square" rtlCol="0">
            <a:spAutoFit/>
          </a:bodyPr>
          <a:lstStyle/>
          <a:p>
            <a:r>
              <a:rPr lang="en-US" altLang="ja-JP" sz="2800" dirty="0"/>
              <a:t>t + 0.1</a:t>
            </a:r>
            <a:r>
              <a:rPr kumimoji="1" lang="ja-JP" altLang="en-US" sz="2800" dirty="0"/>
              <a:t>秒</a:t>
            </a:r>
            <a:r>
              <a:rPr kumimoji="1" lang="en-US" altLang="ja-JP" sz="2800" dirty="0"/>
              <a:t>(640, 720)</a:t>
            </a:r>
            <a:endParaRPr kumimoji="1" lang="ja-JP" altLang="en-US" sz="2800" dirty="0"/>
          </a:p>
        </p:txBody>
      </p:sp>
      <p:sp>
        <p:nvSpPr>
          <p:cNvPr id="23" name="テキスト ボックス 22">
            <a:extLst>
              <a:ext uri="{FF2B5EF4-FFF2-40B4-BE49-F238E27FC236}">
                <a16:creationId xmlns:a16="http://schemas.microsoft.com/office/drawing/2014/main" id="{E1E50230-6B37-43C5-8670-3766D7919FA0}"/>
              </a:ext>
            </a:extLst>
          </p:cNvPr>
          <p:cNvSpPr txBox="1"/>
          <p:nvPr/>
        </p:nvSpPr>
        <p:spPr>
          <a:xfrm>
            <a:off x="5056946" y="4302964"/>
            <a:ext cx="3711134" cy="954107"/>
          </a:xfrm>
          <a:prstGeom prst="rect">
            <a:avLst/>
          </a:prstGeom>
          <a:noFill/>
        </p:spPr>
        <p:txBody>
          <a:bodyPr wrap="square" rtlCol="0">
            <a:spAutoFit/>
          </a:bodyPr>
          <a:lstStyle/>
          <a:p>
            <a:r>
              <a:rPr kumimoji="1" lang="ja-JP" altLang="en-US" sz="2800" dirty="0"/>
              <a:t>この場合、移動量は</a:t>
            </a:r>
            <a:endParaRPr kumimoji="1" lang="en-US" altLang="ja-JP" sz="2800" dirty="0"/>
          </a:p>
          <a:p>
            <a:r>
              <a:rPr lang="en-US" altLang="ja-JP" sz="2800" dirty="0"/>
              <a:t>x</a:t>
            </a:r>
            <a:r>
              <a:rPr lang="ja-JP" altLang="en-US" sz="2800" dirty="0"/>
              <a:t>が</a:t>
            </a:r>
            <a:r>
              <a:rPr lang="en-US" altLang="ja-JP" sz="2800" dirty="0"/>
              <a:t>40,</a:t>
            </a:r>
            <a:r>
              <a:rPr lang="ja-JP" altLang="en-US" sz="2800" dirty="0"/>
              <a:t> </a:t>
            </a:r>
            <a:r>
              <a:rPr lang="en-US" altLang="ja-JP" sz="2800" dirty="0"/>
              <a:t>y</a:t>
            </a:r>
            <a:r>
              <a:rPr lang="ja-JP" altLang="en-US" sz="2800" dirty="0"/>
              <a:t>が</a:t>
            </a:r>
            <a:r>
              <a:rPr lang="en-US" altLang="ja-JP" sz="2800" dirty="0"/>
              <a:t>20</a:t>
            </a:r>
            <a:r>
              <a:rPr lang="ja-JP" altLang="en-US" sz="2800" dirty="0"/>
              <a:t>となる</a:t>
            </a:r>
            <a:endParaRPr kumimoji="1" lang="ja-JP" altLang="en-US" sz="2800" dirty="0"/>
          </a:p>
        </p:txBody>
      </p:sp>
    </p:spTree>
    <p:extLst>
      <p:ext uri="{BB962C8B-B14F-4D97-AF65-F5344CB8AC3E}">
        <p14:creationId xmlns:p14="http://schemas.microsoft.com/office/powerpoint/2010/main" val="8090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仮説と結論</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7040"/>
            <a:ext cx="8442960" cy="1077218"/>
          </a:xfrm>
          <a:prstGeom prst="rect">
            <a:avLst/>
          </a:prstGeom>
          <a:noFill/>
        </p:spPr>
        <p:txBody>
          <a:bodyPr wrap="square" rtlCol="0">
            <a:spAutoFit/>
          </a:bodyPr>
          <a:lstStyle/>
          <a:p>
            <a:r>
              <a:rPr lang="ja-JP" altLang="en-US" sz="3200" dirty="0"/>
              <a:t>マウスの移動量は真剣に答える人は一様分布になり、適当に答えた人は偏った分布となる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660400" y="5076632"/>
            <a:ext cx="7914640" cy="1077218"/>
          </a:xfrm>
          <a:prstGeom prst="rect">
            <a:avLst/>
          </a:prstGeom>
          <a:noFill/>
        </p:spPr>
        <p:txBody>
          <a:bodyPr wrap="square" rtlCol="0">
            <a:spAutoFit/>
          </a:bodyPr>
          <a:lstStyle/>
          <a:p>
            <a:r>
              <a:rPr lang="ja-JP" altLang="en-US" sz="3200" dirty="0"/>
              <a:t>分布が異なれば移動量に差が出てくるためその差を用いて検出を行うことができる</a:t>
            </a:r>
            <a:endParaRPr lang="ja-JP" altLang="en-US" dirty="0"/>
          </a:p>
        </p:txBody>
      </p:sp>
      <p:sp>
        <p:nvSpPr>
          <p:cNvPr id="7" name="矢印: 下 6">
            <a:extLst>
              <a:ext uri="{FF2B5EF4-FFF2-40B4-BE49-F238E27FC236}">
                <a16:creationId xmlns:a16="http://schemas.microsoft.com/office/drawing/2014/main" id="{53857DE7-8D65-4229-B968-FEA5FEE21D44}"/>
              </a:ext>
            </a:extLst>
          </p:cNvPr>
          <p:cNvSpPr/>
          <p:nvPr/>
        </p:nvSpPr>
        <p:spPr>
          <a:xfrm>
            <a:off x="3870960" y="3302715"/>
            <a:ext cx="1493520" cy="126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タスクの結果</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72280" y="2654534"/>
            <a:ext cx="487172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有効なデータは</a:t>
            </a:r>
            <a:r>
              <a:rPr lang="en-US" altLang="ja-JP" sz="2800" dirty="0"/>
              <a:t>200</a:t>
            </a:r>
            <a:r>
              <a:rPr lang="ja-JP" altLang="en-US" sz="2800" dirty="0"/>
              <a:t>中</a:t>
            </a:r>
            <a:r>
              <a:rPr lang="en-US" altLang="ja-JP" sz="2800" dirty="0"/>
              <a:t>164</a:t>
            </a:r>
            <a:endParaRPr lang="ja-JP" altLang="en-US" sz="1600" dirty="0"/>
          </a:p>
        </p:txBody>
      </p:sp>
      <p:sp>
        <p:nvSpPr>
          <p:cNvPr id="11" name="テキスト ボックス 10">
            <a:extLst>
              <a:ext uri="{FF2B5EF4-FFF2-40B4-BE49-F238E27FC236}">
                <a16:creationId xmlns:a16="http://schemas.microsoft.com/office/drawing/2014/main" id="{C1E03A7C-6BC0-4BBF-8971-DCFB96EDB647}"/>
              </a:ext>
            </a:extLst>
          </p:cNvPr>
          <p:cNvSpPr txBox="1"/>
          <p:nvPr/>
        </p:nvSpPr>
        <p:spPr>
          <a:xfrm>
            <a:off x="4272280" y="3432391"/>
            <a:ext cx="5339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正答率の平均値 </a:t>
            </a:r>
            <a:r>
              <a:rPr lang="en-US" altLang="ja-JP" sz="2800" dirty="0"/>
              <a:t>: 86.15853</a:t>
            </a:r>
          </a:p>
        </p:txBody>
      </p:sp>
      <p:sp>
        <p:nvSpPr>
          <p:cNvPr id="12" name="テキスト ボックス 11">
            <a:extLst>
              <a:ext uri="{FF2B5EF4-FFF2-40B4-BE49-F238E27FC236}">
                <a16:creationId xmlns:a16="http://schemas.microsoft.com/office/drawing/2014/main" id="{A678AC69-02E1-4767-AAFC-53822680C01C}"/>
              </a:ext>
            </a:extLst>
          </p:cNvPr>
          <p:cNvSpPr txBox="1"/>
          <p:nvPr/>
        </p:nvSpPr>
        <p:spPr>
          <a:xfrm>
            <a:off x="4272280" y="4210248"/>
            <a:ext cx="420116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正答率の中央値 </a:t>
            </a:r>
            <a:r>
              <a:rPr lang="en-US" altLang="ja-JP" sz="2800" dirty="0"/>
              <a:t>: 88</a:t>
            </a:r>
          </a:p>
        </p:txBody>
      </p:sp>
      <mc:AlternateContent xmlns:mc="http://schemas.openxmlformats.org/markup-compatibility/2006" xmlns:cx1="http://schemas.microsoft.com/office/drawing/2015/9/8/chartex">
        <mc:Choice Requires="cx1">
          <p:graphicFrame>
            <p:nvGraphicFramePr>
              <p:cNvPr id="13" name="グラフ 12">
                <a:extLst>
                  <a:ext uri="{FF2B5EF4-FFF2-40B4-BE49-F238E27FC236}">
                    <a16:creationId xmlns:a16="http://schemas.microsoft.com/office/drawing/2014/main" id="{1AB79C4E-DB3E-4763-8CCE-2B59089248D3}"/>
                  </a:ext>
                </a:extLst>
              </p:cNvPr>
              <p:cNvGraphicFramePr/>
              <p:nvPr>
                <p:extLst>
                  <p:ext uri="{D42A27DB-BD31-4B8C-83A1-F6EECF244321}">
                    <p14:modId xmlns:p14="http://schemas.microsoft.com/office/powerpoint/2010/main" val="3301202806"/>
                  </p:ext>
                </p:extLst>
              </p:nvPr>
            </p:nvGraphicFramePr>
            <p:xfrm>
              <a:off x="152400" y="1117600"/>
              <a:ext cx="4023360" cy="589335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グラフ 12">
                <a:extLst>
                  <a:ext uri="{FF2B5EF4-FFF2-40B4-BE49-F238E27FC236}">
                    <a16:creationId xmlns:a16="http://schemas.microsoft.com/office/drawing/2014/main" id="{1AB79C4E-DB3E-4763-8CCE-2B59089248D3}"/>
                  </a:ext>
                </a:extLst>
              </p:cNvPr>
              <p:cNvPicPr>
                <a:picLocks noGrp="1" noRot="1" noChangeAspect="1" noMove="1" noResize="1" noEditPoints="1" noAdjustHandles="1" noChangeArrowheads="1" noChangeShapeType="1"/>
              </p:cNvPicPr>
              <p:nvPr/>
            </p:nvPicPr>
            <p:blipFill>
              <a:blip r:embed="rId3"/>
              <a:stretch>
                <a:fillRect/>
              </a:stretch>
            </p:blipFill>
            <p:spPr>
              <a:xfrm>
                <a:off x="152400" y="1117600"/>
                <a:ext cx="4023360" cy="5893358"/>
              </a:xfrm>
              <a:prstGeom prst="rect">
                <a:avLst/>
              </a:prstGeom>
            </p:spPr>
          </p:pic>
        </mc:Fallback>
      </mc:AlternateContent>
    </p:spTree>
    <p:extLst>
      <p:ext uri="{BB962C8B-B14F-4D97-AF65-F5344CB8AC3E}">
        <p14:creationId xmlns:p14="http://schemas.microsoft.com/office/powerpoint/2010/main" val="39904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クラウドソーシングの結果</a:t>
            </a:r>
            <a:endParaRPr kumimoji="1" lang="ja-JP" altLang="en-US" sz="2400" b="1" dirty="0">
              <a:solidFill>
                <a:schemeClr val="bg1"/>
              </a:solidFill>
            </a:endParaRPr>
          </a:p>
        </p:txBody>
      </p:sp>
      <p:sp>
        <p:nvSpPr>
          <p:cNvPr id="7" name="テキスト ボックス 6">
            <a:extLst>
              <a:ext uri="{FF2B5EF4-FFF2-40B4-BE49-F238E27FC236}">
                <a16:creationId xmlns:a16="http://schemas.microsoft.com/office/drawing/2014/main" id="{3D1D7222-7DE0-45E5-8590-B353CDE2A99D}"/>
              </a:ext>
            </a:extLst>
          </p:cNvPr>
          <p:cNvSpPr txBox="1"/>
          <p:nvPr/>
        </p:nvSpPr>
        <p:spPr>
          <a:xfrm>
            <a:off x="1711960" y="1121016"/>
            <a:ext cx="5811520" cy="1077218"/>
          </a:xfrm>
          <a:prstGeom prst="rect">
            <a:avLst/>
          </a:prstGeom>
          <a:noFill/>
        </p:spPr>
        <p:txBody>
          <a:bodyPr wrap="square" rtlCol="0">
            <a:spAutoFit/>
          </a:bodyPr>
          <a:lstStyle/>
          <a:p>
            <a:r>
              <a:rPr lang="en-US" altLang="ja-JP" sz="3200" dirty="0"/>
              <a:t>164</a:t>
            </a:r>
            <a:r>
              <a:rPr lang="ja-JP" altLang="en-US" sz="3200" dirty="0"/>
              <a:t>中</a:t>
            </a:r>
            <a:r>
              <a:rPr lang="en-US" altLang="ja-JP" sz="3200" dirty="0"/>
              <a:t>Gold Standard</a:t>
            </a:r>
            <a:r>
              <a:rPr lang="ja-JP" altLang="en-US" sz="3200" dirty="0"/>
              <a:t>の設問を</a:t>
            </a:r>
            <a:endParaRPr lang="en-US" altLang="ja-JP" sz="3200" dirty="0"/>
          </a:p>
          <a:p>
            <a:r>
              <a:rPr lang="ja-JP" altLang="en-US" sz="3200" dirty="0"/>
              <a:t>間違えていたデータは</a:t>
            </a:r>
            <a:r>
              <a:rPr lang="en-US" altLang="ja-JP" sz="3200" dirty="0"/>
              <a:t>3</a:t>
            </a:r>
            <a:r>
              <a:rPr lang="ja-JP" altLang="en-US" sz="3200" dirty="0"/>
              <a:t>つ</a:t>
            </a:r>
            <a:endParaRPr lang="ja-JP" altLang="en-US" dirty="0"/>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4249550652"/>
              </p:ext>
            </p:extLst>
          </p:nvPr>
        </p:nvGraphicFramePr>
        <p:xfrm>
          <a:off x="701040" y="3003452"/>
          <a:ext cx="7833360" cy="1584960"/>
        </p:xfrm>
        <a:graphic>
          <a:graphicData uri="http://schemas.openxmlformats.org/drawingml/2006/table">
            <a:tbl>
              <a:tblPr firstRow="1" bandRow="1">
                <a:tableStyleId>{5C22544A-7EE6-4342-B048-85BDC9FD1C3A}</a:tableStyleId>
              </a:tblPr>
              <a:tblGrid>
                <a:gridCol w="3916680">
                  <a:extLst>
                    <a:ext uri="{9D8B030D-6E8A-4147-A177-3AD203B41FA5}">
                      <a16:colId xmlns:a16="http://schemas.microsoft.com/office/drawing/2014/main" val="318793781"/>
                    </a:ext>
                  </a:extLst>
                </a:gridCol>
                <a:gridCol w="3916680">
                  <a:extLst>
                    <a:ext uri="{9D8B030D-6E8A-4147-A177-3AD203B41FA5}">
                      <a16:colId xmlns:a16="http://schemas.microsoft.com/office/drawing/2014/main" val="2703390418"/>
                    </a:ext>
                  </a:extLst>
                </a:gridCol>
              </a:tblGrid>
              <a:tr h="370840">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p>
                  </a:txBody>
                  <a:tcPr/>
                </a:tc>
                <a:extLst>
                  <a:ext uri="{0D108BD9-81ED-4DB2-BD59-A6C34878D82A}">
                    <a16:rowId xmlns:a16="http://schemas.microsoft.com/office/drawing/2014/main" val="2773584957"/>
                  </a:ext>
                </a:extLst>
              </a:tr>
              <a:tr h="370840">
                <a:tc>
                  <a:txBody>
                    <a:bodyPr/>
                    <a:lstStyle/>
                    <a:p>
                      <a:r>
                        <a:rPr kumimoji="1" lang="en-US" altLang="ja-JP" sz="2000" dirty="0"/>
                        <a:t>82</a:t>
                      </a:r>
                      <a:endParaRPr kumimoji="1" lang="ja-JP" altLang="en-US" sz="2000" dirty="0"/>
                    </a:p>
                  </a:txBody>
                  <a:tcPr/>
                </a:tc>
                <a:tc>
                  <a:txBody>
                    <a:bodyPr/>
                    <a:lstStyle/>
                    <a:p>
                      <a:r>
                        <a:rPr kumimoji="1" lang="en-US" altLang="ja-JP" sz="2000" dirty="0"/>
                        <a:t>30</a:t>
                      </a:r>
                      <a:endParaRPr kumimoji="1" lang="ja-JP" altLang="en-US" sz="2000" dirty="0"/>
                    </a:p>
                  </a:txBody>
                  <a:tcPr/>
                </a:tc>
                <a:extLst>
                  <a:ext uri="{0D108BD9-81ED-4DB2-BD59-A6C34878D82A}">
                    <a16:rowId xmlns:a16="http://schemas.microsoft.com/office/drawing/2014/main" val="1680701530"/>
                  </a:ext>
                </a:extLst>
              </a:tr>
              <a:tr h="273148">
                <a:tc>
                  <a:txBody>
                    <a:bodyPr/>
                    <a:lstStyle/>
                    <a:p>
                      <a:r>
                        <a:rPr kumimoji="1" lang="en-US" altLang="ja-JP" sz="2000" dirty="0"/>
                        <a:t>209</a:t>
                      </a:r>
                      <a:endParaRPr kumimoji="1" lang="ja-JP" altLang="en-US" sz="2000" dirty="0"/>
                    </a:p>
                  </a:txBody>
                  <a:tcPr/>
                </a:tc>
                <a:tc>
                  <a:txBody>
                    <a:bodyPr/>
                    <a:lstStyle/>
                    <a:p>
                      <a:r>
                        <a:rPr kumimoji="1" lang="en-US" altLang="ja-JP" sz="2000" dirty="0"/>
                        <a:t>62</a:t>
                      </a:r>
                      <a:endParaRPr kumimoji="1" lang="ja-JP" altLang="en-US" sz="2000" dirty="0"/>
                    </a:p>
                  </a:txBody>
                  <a:tcPr/>
                </a:tc>
                <a:extLst>
                  <a:ext uri="{0D108BD9-81ED-4DB2-BD59-A6C34878D82A}">
                    <a16:rowId xmlns:a16="http://schemas.microsoft.com/office/drawing/2014/main" val="1209037566"/>
                  </a:ext>
                </a:extLst>
              </a:tr>
              <a:tr h="370840">
                <a:tc>
                  <a:txBody>
                    <a:bodyPr/>
                    <a:lstStyle/>
                    <a:p>
                      <a:r>
                        <a:rPr kumimoji="1" lang="en-US" altLang="ja-JP" sz="2000" dirty="0"/>
                        <a:t>265</a:t>
                      </a:r>
                      <a:endParaRPr kumimoji="1" lang="ja-JP" altLang="en-US" sz="2000" dirty="0"/>
                    </a:p>
                  </a:txBody>
                  <a:tcPr/>
                </a:tc>
                <a:tc>
                  <a:txBody>
                    <a:bodyPr/>
                    <a:lstStyle/>
                    <a:p>
                      <a:r>
                        <a:rPr kumimoji="1" lang="en-US" altLang="ja-JP" sz="2000" dirty="0"/>
                        <a:t>80</a:t>
                      </a:r>
                      <a:endParaRPr kumimoji="1" lang="ja-JP" altLang="en-US" sz="2000" dirty="0"/>
                    </a:p>
                  </a:txBody>
                  <a:tcPr/>
                </a:tc>
                <a:extLst>
                  <a:ext uri="{0D108BD9-81ED-4DB2-BD59-A6C34878D82A}">
                    <a16:rowId xmlns:a16="http://schemas.microsoft.com/office/drawing/2014/main" val="383651573"/>
                  </a:ext>
                </a:extLst>
              </a:tr>
            </a:tbl>
          </a:graphicData>
        </a:graphic>
      </p:graphicFrame>
      <p:sp>
        <p:nvSpPr>
          <p:cNvPr id="3" name="テキスト ボックス 2">
            <a:extLst>
              <a:ext uri="{FF2B5EF4-FFF2-40B4-BE49-F238E27FC236}">
                <a16:creationId xmlns:a16="http://schemas.microsoft.com/office/drawing/2014/main" id="{EED00ACE-2BC7-4636-850D-39D1CA86A57F}"/>
              </a:ext>
            </a:extLst>
          </p:cNvPr>
          <p:cNvSpPr txBox="1"/>
          <p:nvPr/>
        </p:nvSpPr>
        <p:spPr>
          <a:xfrm>
            <a:off x="891540" y="2411964"/>
            <a:ext cx="7452360" cy="461665"/>
          </a:xfrm>
          <a:prstGeom prst="rect">
            <a:avLst/>
          </a:prstGeom>
          <a:noFill/>
        </p:spPr>
        <p:txBody>
          <a:bodyPr wrap="square" rtlCol="0">
            <a:spAutoFit/>
          </a:bodyPr>
          <a:lstStyle/>
          <a:p>
            <a:r>
              <a:rPr kumimoji="1" lang="en-US" altLang="ja-JP" sz="2400" dirty="0"/>
              <a:t>Gold Standard</a:t>
            </a:r>
            <a:r>
              <a:rPr kumimoji="1" lang="ja-JP" altLang="en-US" sz="2400" dirty="0"/>
              <a:t>の設問を間違えていた回答のデータ</a:t>
            </a:r>
            <a:endParaRPr kumimoji="1" lang="en-US" altLang="ja-JP" sz="2400" dirty="0"/>
          </a:p>
        </p:txBody>
      </p:sp>
      <p:sp>
        <p:nvSpPr>
          <p:cNvPr id="12" name="テキスト ボックス 11">
            <a:extLst>
              <a:ext uri="{FF2B5EF4-FFF2-40B4-BE49-F238E27FC236}">
                <a16:creationId xmlns:a16="http://schemas.microsoft.com/office/drawing/2014/main" id="{9DDD80ED-94D2-4C3E-A4FA-ADC2273F619C}"/>
              </a:ext>
            </a:extLst>
          </p:cNvPr>
          <p:cNvSpPr txBox="1"/>
          <p:nvPr/>
        </p:nvSpPr>
        <p:spPr>
          <a:xfrm>
            <a:off x="0" y="4880027"/>
            <a:ext cx="9047246" cy="58477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3200" dirty="0"/>
              <a:t>164</a:t>
            </a:r>
            <a:r>
              <a:rPr kumimoji="1" lang="ja-JP" altLang="en-US" sz="3200" dirty="0"/>
              <a:t>中</a:t>
            </a:r>
            <a:r>
              <a:rPr kumimoji="1" lang="en-US" altLang="ja-JP" sz="3200" dirty="0"/>
              <a:t>163</a:t>
            </a:r>
            <a:r>
              <a:rPr kumimoji="1" lang="ja-JP" altLang="en-US" sz="3200" dirty="0"/>
              <a:t>のデータは</a:t>
            </a:r>
            <a:r>
              <a:rPr lang="ja-JP" altLang="en-US" sz="3200" dirty="0"/>
              <a:t>正答率</a:t>
            </a:r>
            <a:r>
              <a:rPr lang="en-US" altLang="ja-JP" sz="3200" dirty="0"/>
              <a:t>60%</a:t>
            </a:r>
            <a:r>
              <a:rPr lang="ja-JP" altLang="en-US" sz="3200" dirty="0"/>
              <a:t>を超えている</a:t>
            </a:r>
            <a:endParaRPr kumimoji="1" lang="en-US" altLang="ja-JP" sz="3200" dirty="0"/>
          </a:p>
        </p:txBody>
      </p:sp>
      <p:sp>
        <p:nvSpPr>
          <p:cNvPr id="13" name="テキスト ボックス 12">
            <a:extLst>
              <a:ext uri="{FF2B5EF4-FFF2-40B4-BE49-F238E27FC236}">
                <a16:creationId xmlns:a16="http://schemas.microsoft.com/office/drawing/2014/main" id="{21A2346C-96D6-4FC6-A8DA-29CE824BFA43}"/>
              </a:ext>
            </a:extLst>
          </p:cNvPr>
          <p:cNvSpPr txBox="1"/>
          <p:nvPr/>
        </p:nvSpPr>
        <p:spPr>
          <a:xfrm>
            <a:off x="0" y="5466282"/>
            <a:ext cx="9047246" cy="584775"/>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Gold Standard</a:t>
            </a:r>
            <a:r>
              <a:rPr lang="ja-JP" altLang="en-US" sz="3200" dirty="0"/>
              <a:t>に引っかかっている</a:t>
            </a:r>
            <a:endParaRPr kumimoji="1" lang="en-US" altLang="ja-JP" sz="3200" dirty="0"/>
          </a:p>
        </p:txBody>
      </p:sp>
      <p:sp>
        <p:nvSpPr>
          <p:cNvPr id="4" name="矢印: 右 3">
            <a:extLst>
              <a:ext uri="{FF2B5EF4-FFF2-40B4-BE49-F238E27FC236}">
                <a16:creationId xmlns:a16="http://schemas.microsoft.com/office/drawing/2014/main" id="{23EF68EE-D046-4119-B0DA-BD24EE901CC1}"/>
              </a:ext>
            </a:extLst>
          </p:cNvPr>
          <p:cNvSpPr/>
          <p:nvPr/>
        </p:nvSpPr>
        <p:spPr>
          <a:xfrm>
            <a:off x="1168400" y="6136537"/>
            <a:ext cx="741680" cy="387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6AED972-4AE1-436A-A73C-7659BBC39A51}"/>
              </a:ext>
            </a:extLst>
          </p:cNvPr>
          <p:cNvSpPr txBox="1"/>
          <p:nvPr/>
        </p:nvSpPr>
        <p:spPr>
          <a:xfrm>
            <a:off x="2390023" y="6077583"/>
            <a:ext cx="4599823" cy="584775"/>
          </a:xfrm>
          <a:prstGeom prst="rect">
            <a:avLst/>
          </a:prstGeom>
          <a:noFill/>
        </p:spPr>
        <p:txBody>
          <a:bodyPr wrap="square" rtlCol="0">
            <a:spAutoFit/>
          </a:bodyPr>
          <a:lstStyle/>
          <a:p>
            <a:r>
              <a:rPr kumimoji="1" lang="en-US" altLang="ja-JP" sz="3200" dirty="0"/>
              <a:t>ID82</a:t>
            </a:r>
            <a:r>
              <a:rPr kumimoji="1" lang="ja-JP" altLang="en-US" sz="3200" dirty="0"/>
              <a:t>番の回答者に注目</a:t>
            </a:r>
            <a:endParaRPr kumimoji="1" lang="en-US" altLang="ja-JP" sz="3200" dirty="0"/>
          </a:p>
        </p:txBody>
      </p:sp>
    </p:spTree>
    <p:extLst>
      <p:ext uri="{BB962C8B-B14F-4D97-AF65-F5344CB8AC3E}">
        <p14:creationId xmlns:p14="http://schemas.microsoft.com/office/powerpoint/2010/main" val="230530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正答率が平均の回答の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正答率</a:t>
            </a:r>
            <a:r>
              <a:rPr lang="en-US" altLang="ja-JP" sz="2400" dirty="0"/>
              <a:t>30%</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9" name="テキスト ボックス 8">
            <a:extLst>
              <a:ext uri="{FF2B5EF4-FFF2-40B4-BE49-F238E27FC236}">
                <a16:creationId xmlns:a16="http://schemas.microsoft.com/office/drawing/2014/main" id="{ADB1B0EE-01CE-4E76-B1F9-2591933FAFCB}"/>
              </a:ext>
            </a:extLst>
          </p:cNvPr>
          <p:cNvSpPr txBox="1"/>
          <p:nvPr/>
        </p:nvSpPr>
        <p:spPr>
          <a:xfrm>
            <a:off x="429026" y="5572760"/>
            <a:ext cx="8366760" cy="1077218"/>
          </a:xfrm>
          <a:prstGeom prst="rect">
            <a:avLst/>
          </a:prstGeom>
          <a:noFill/>
        </p:spPr>
        <p:txBody>
          <a:bodyPr wrap="square" rtlCol="0">
            <a:spAutoFit/>
          </a:bodyPr>
          <a:lstStyle/>
          <a:p>
            <a:r>
              <a:rPr lang="ja-JP" altLang="en-US" sz="3200" dirty="0"/>
              <a:t>適当に行った結果と真剣に行った結果では</a:t>
            </a:r>
            <a:endParaRPr lang="en-US" altLang="ja-JP" sz="3200" dirty="0"/>
          </a:p>
          <a:p>
            <a:r>
              <a:rPr lang="ja-JP" altLang="en-US" sz="3200" dirty="0"/>
              <a:t>移動量に差が出ているということが分かった</a:t>
            </a:r>
            <a:endParaRPr lang="en-US" altLang="ja-JP" sz="3200" dirty="0"/>
          </a:p>
        </p:txBody>
      </p:sp>
      <p:pic>
        <p:nvPicPr>
          <p:cNvPr id="4" name="図 3">
            <a:extLst>
              <a:ext uri="{FF2B5EF4-FFF2-40B4-BE49-F238E27FC236}">
                <a16:creationId xmlns:a16="http://schemas.microsoft.com/office/drawing/2014/main" id="{63755B94-1728-4F5E-8803-7A5D27D8C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6" y="1513840"/>
            <a:ext cx="3901440" cy="3901440"/>
          </a:xfrm>
          <a:prstGeom prst="rect">
            <a:avLst/>
          </a:prstGeom>
        </p:spPr>
      </p:pic>
      <p:pic>
        <p:nvPicPr>
          <p:cNvPr id="7" name="図 6">
            <a:extLst>
              <a:ext uri="{FF2B5EF4-FFF2-40B4-BE49-F238E27FC236}">
                <a16:creationId xmlns:a16="http://schemas.microsoft.com/office/drawing/2014/main" id="{FB1E7196-EC03-46B5-A3FF-F6966B3D2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506" y="1615440"/>
            <a:ext cx="3799840" cy="3799840"/>
          </a:xfrm>
          <a:prstGeom prst="rect">
            <a:avLst/>
          </a:prstGeom>
        </p:spPr>
      </p:pic>
    </p:spTree>
    <p:extLst>
      <p:ext uri="{BB962C8B-B14F-4D97-AF65-F5344CB8AC3E}">
        <p14:creationId xmlns:p14="http://schemas.microsoft.com/office/powerpoint/2010/main" val="423016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散布図と統計的な検定についての考察</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711200" y="1651775"/>
            <a:ext cx="7914640" cy="1569660"/>
          </a:xfrm>
          <a:prstGeom prst="rect">
            <a:avLst/>
          </a:prstGeom>
          <a:noFill/>
        </p:spPr>
        <p:txBody>
          <a:bodyPr wrap="square" rtlCol="0">
            <a:spAutoFit/>
          </a:bodyPr>
          <a:lstStyle/>
          <a:p>
            <a:r>
              <a:rPr lang="ja-JP" altLang="en-US" sz="3200"/>
              <a:t>散布図から差があるように予想はできるが数値として何が違うかを検証することができなかった。</a:t>
            </a:r>
            <a:endParaRPr lang="en-US" altLang="ja-JP" sz="3200" dirty="0"/>
          </a:p>
        </p:txBody>
      </p:sp>
      <p:sp>
        <p:nvSpPr>
          <p:cNvPr id="3" name="正方形/長方形 2">
            <a:extLst>
              <a:ext uri="{FF2B5EF4-FFF2-40B4-BE49-F238E27FC236}">
                <a16:creationId xmlns:a16="http://schemas.microsoft.com/office/drawing/2014/main" id="{12C7A419-5D65-419D-BDCA-C162C520990A}"/>
              </a:ext>
            </a:extLst>
          </p:cNvPr>
          <p:cNvSpPr/>
          <p:nvPr/>
        </p:nvSpPr>
        <p:spPr>
          <a:xfrm>
            <a:off x="711200" y="5067271"/>
            <a:ext cx="7914640" cy="1077218"/>
          </a:xfrm>
          <a:prstGeom prst="rect">
            <a:avLst/>
          </a:prstGeom>
        </p:spPr>
        <p:txBody>
          <a:bodyPr wrap="square">
            <a:spAutoFit/>
          </a:bodyPr>
          <a:lstStyle/>
          <a:p>
            <a:r>
              <a:rPr lang="ja-JP" altLang="en-US" sz="3200" dirty="0"/>
              <a:t>具体的にどのような振る舞いを行ったら</a:t>
            </a:r>
            <a:endParaRPr lang="en-US" altLang="ja-JP" sz="3200" dirty="0"/>
          </a:p>
          <a:p>
            <a:r>
              <a:rPr lang="ja-JP" altLang="en-US" sz="3200" dirty="0"/>
              <a:t>低品質であるかを数値で表すのは難しい</a:t>
            </a:r>
            <a:endParaRPr lang="en-US" altLang="ja-JP" sz="3200" dirty="0"/>
          </a:p>
        </p:txBody>
      </p:sp>
      <p:sp>
        <p:nvSpPr>
          <p:cNvPr id="7" name="矢印: 下 6">
            <a:extLst>
              <a:ext uri="{FF2B5EF4-FFF2-40B4-BE49-F238E27FC236}">
                <a16:creationId xmlns:a16="http://schemas.microsoft.com/office/drawing/2014/main" id="{62473710-F19B-4EF7-8DB3-02DE985BD9B0}"/>
              </a:ext>
            </a:extLst>
          </p:cNvPr>
          <p:cNvSpPr/>
          <p:nvPr/>
        </p:nvSpPr>
        <p:spPr>
          <a:xfrm>
            <a:off x="3921760" y="3566875"/>
            <a:ext cx="1493520" cy="126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0042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散布図では特徴があるように見えるが、</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統計的な検定では有意差が見られなかった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振る舞いのデータを取得するシステムに</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ついての問題と今後の課題について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55600" y="1801483"/>
            <a:ext cx="8483600" cy="403187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164</a:t>
            </a:r>
            <a:r>
              <a:rPr lang="ja-JP" altLang="en-US" sz="3200" dirty="0"/>
              <a:t>すべてのデータの組み合わせでポインタの移動量の平均値に差があるかどうかを統計的に検証する</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データ数が異なるため</a:t>
            </a:r>
            <a:r>
              <a:rPr lang="en-US" altLang="ja-JP" sz="3200" dirty="0"/>
              <a:t>Welch</a:t>
            </a:r>
            <a:r>
              <a:rPr lang="ja-JP" altLang="en-US" sz="3200" dirty="0"/>
              <a:t>の</a:t>
            </a:r>
            <a:r>
              <a:rPr lang="en-US" altLang="ja-JP" sz="3200" dirty="0"/>
              <a:t>t</a:t>
            </a:r>
            <a:r>
              <a:rPr lang="ja-JP" altLang="en-US" sz="3200" dirty="0"/>
              <a:t>検定を行う</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(p&lt;=0.05</a:t>
            </a:r>
            <a:r>
              <a:rPr lang="ja-JP" altLang="en-US" sz="3200" dirty="0"/>
              <a:t>以下なし</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ワーカーの行動を取得するためのコストの問題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715936"/>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ワーカーの振る舞いを逐次記録していくと膨大なデータの量になる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292134"/>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データ量が増えるとブラウザの負担になり、タスクそのものの処理が重くなる</a:t>
            </a:r>
            <a:endParaRPr lang="ja-JP" altLang="en-US" dirty="0"/>
          </a:p>
        </p:txBody>
      </p:sp>
      <p:sp>
        <p:nvSpPr>
          <p:cNvPr id="7" name="テキスト ボックス 6">
            <a:extLst>
              <a:ext uri="{FF2B5EF4-FFF2-40B4-BE49-F238E27FC236}">
                <a16:creationId xmlns:a16="http://schemas.microsoft.com/office/drawing/2014/main" id="{D8D4494A-4375-40E2-9263-895A286582AB}"/>
              </a:ext>
            </a:extLst>
          </p:cNvPr>
          <p:cNvSpPr txBox="1"/>
          <p:nvPr/>
        </p:nvSpPr>
        <p:spPr>
          <a:xfrm>
            <a:off x="396240" y="4868332"/>
            <a:ext cx="80264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プログラムによるタスクへの影響を減らすため、逐次データを送る必要がある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マウスの動きから移動量を取得し、分析を行ったが統計的な検証では有意差が認められなかった</a:t>
              </a:r>
              <a:endParaRPr lang="en-US" altLang="ja-JP" sz="2400" dirty="0">
                <a:solidFill>
                  <a:prstClr val="black">
                    <a:lumMod val="75000"/>
                    <a:lumOff val="25000"/>
                  </a:prstClr>
                </a:solidFill>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振る舞いのデータを取得するシステムに</a:t>
              </a: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mn-ea"/>
                </a:rPr>
                <a:t>ついての問題と今後の課題について</a:t>
              </a: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920240"/>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「見つける」</a:t>
            </a:r>
            <a:r>
              <a:rPr lang="en-US" altLang="ja-JP" sz="2800" dirty="0"/>
              <a:t>… </a:t>
            </a:r>
            <a:r>
              <a:rPr lang="ja-JP" altLang="en-US" sz="2800" dirty="0"/>
              <a:t>結果から何らかの事象を見つける</a:t>
            </a:r>
            <a:endParaRPr kumimoji="1" lang="ja-JP" altLang="en-US"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lang="ja-JP" altLang="en-US" sz="2400" b="1" dirty="0">
                <a:solidFill>
                  <a:schemeClr val="bg1"/>
                </a:solidFill>
              </a:rPr>
              <a:t>本研究のクラウドソーシングの事例の分類の位置づけ</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A6981533-CD48-4F79-95FF-8D76B718C8AB}"/>
              </a:ext>
            </a:extLst>
          </p:cNvPr>
          <p:cNvSpPr txBox="1"/>
          <p:nvPr/>
        </p:nvSpPr>
        <p:spPr>
          <a:xfrm>
            <a:off x="121920" y="2460732"/>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「集める」</a:t>
            </a:r>
            <a:r>
              <a:rPr lang="en-US" altLang="ja-JP" sz="2800" dirty="0"/>
              <a:t>… </a:t>
            </a:r>
            <a:r>
              <a:rPr lang="ja-JP" altLang="en-US" sz="2800" dirty="0"/>
              <a:t>データの収集に用いる</a:t>
            </a:r>
            <a:endParaRPr kumimoji="1" lang="ja-JP" altLang="en-US" sz="2800" dirty="0"/>
          </a:p>
        </p:txBody>
      </p:sp>
      <p:sp>
        <p:nvSpPr>
          <p:cNvPr id="7" name="テキスト ボックス 6">
            <a:extLst>
              <a:ext uri="{FF2B5EF4-FFF2-40B4-BE49-F238E27FC236}">
                <a16:creationId xmlns:a16="http://schemas.microsoft.com/office/drawing/2014/main" id="{E9ED88D8-2744-41AD-BF43-4D400C6AD024}"/>
              </a:ext>
            </a:extLst>
          </p:cNvPr>
          <p:cNvSpPr txBox="1"/>
          <p:nvPr/>
        </p:nvSpPr>
        <p:spPr>
          <a:xfrm>
            <a:off x="121920" y="3063399"/>
            <a:ext cx="877824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「加工する」</a:t>
            </a:r>
            <a:r>
              <a:rPr lang="en-US" altLang="ja-JP" sz="2800" dirty="0"/>
              <a:t>… </a:t>
            </a:r>
            <a:r>
              <a:rPr lang="ja-JP" altLang="en-US" sz="2800" dirty="0"/>
              <a:t>データを使用できる形にする</a:t>
            </a:r>
            <a:endParaRPr kumimoji="1" lang="ja-JP" altLang="en-US" sz="2800" dirty="0"/>
          </a:p>
        </p:txBody>
      </p:sp>
      <p:sp>
        <p:nvSpPr>
          <p:cNvPr id="8" name="テキスト ボックス 7">
            <a:extLst>
              <a:ext uri="{FF2B5EF4-FFF2-40B4-BE49-F238E27FC236}">
                <a16:creationId xmlns:a16="http://schemas.microsoft.com/office/drawing/2014/main" id="{077F5E0C-3F0A-48F6-A8A6-E230A6F7653A}"/>
              </a:ext>
            </a:extLst>
          </p:cNvPr>
          <p:cNvSpPr txBox="1"/>
          <p:nvPr/>
        </p:nvSpPr>
        <p:spPr>
          <a:xfrm>
            <a:off x="121920" y="3666066"/>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「評価する」</a:t>
            </a:r>
            <a:r>
              <a:rPr lang="en-US" altLang="ja-JP" sz="2800" dirty="0"/>
              <a:t>… </a:t>
            </a:r>
            <a:r>
              <a:rPr lang="ja-JP" altLang="en-US" sz="2800" dirty="0"/>
              <a:t>物を評価し、価値のあるものを選ぶ</a:t>
            </a:r>
            <a:endParaRPr kumimoji="1" lang="ja-JP" altLang="en-US" sz="2800" dirty="0"/>
          </a:p>
        </p:txBody>
      </p:sp>
      <p:sp>
        <p:nvSpPr>
          <p:cNvPr id="9" name="テキスト ボックス 8">
            <a:extLst>
              <a:ext uri="{FF2B5EF4-FFF2-40B4-BE49-F238E27FC236}">
                <a16:creationId xmlns:a16="http://schemas.microsoft.com/office/drawing/2014/main" id="{558E5F24-8D33-48E8-8CD2-AA798C5CC218}"/>
              </a:ext>
            </a:extLst>
          </p:cNvPr>
          <p:cNvSpPr txBox="1"/>
          <p:nvPr/>
        </p:nvSpPr>
        <p:spPr>
          <a:xfrm>
            <a:off x="121920" y="4268733"/>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「想像する」</a:t>
            </a:r>
            <a:r>
              <a:rPr lang="en-US" altLang="ja-JP" sz="2800" dirty="0"/>
              <a:t>… </a:t>
            </a:r>
            <a:r>
              <a:rPr lang="ja-JP" altLang="en-US" sz="2800" dirty="0"/>
              <a:t>新たなものを作成する</a:t>
            </a:r>
            <a:endParaRPr kumimoji="1" lang="ja-JP" altLang="en-US" sz="2800" dirty="0"/>
          </a:p>
        </p:txBody>
      </p:sp>
      <p:sp>
        <p:nvSpPr>
          <p:cNvPr id="10" name="テキスト ボックス 9">
            <a:extLst>
              <a:ext uri="{FF2B5EF4-FFF2-40B4-BE49-F238E27FC236}">
                <a16:creationId xmlns:a16="http://schemas.microsoft.com/office/drawing/2014/main" id="{B4496967-2417-4DEB-9E5E-FA427EE9BCF1}"/>
              </a:ext>
            </a:extLst>
          </p:cNvPr>
          <p:cNvSpPr txBox="1"/>
          <p:nvPr/>
        </p:nvSpPr>
        <p:spPr>
          <a:xfrm>
            <a:off x="121920" y="4809225"/>
            <a:ext cx="9022080" cy="5232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「サービスを受ける」</a:t>
            </a:r>
            <a:r>
              <a:rPr lang="en-US" altLang="ja-JP" sz="2800" dirty="0"/>
              <a:t>… </a:t>
            </a:r>
            <a:r>
              <a:rPr lang="ja-JP" altLang="en-US" sz="2800" dirty="0"/>
              <a:t>何かをさせてもらう</a:t>
            </a:r>
            <a:endParaRPr kumimoji="1" lang="ja-JP" altLang="en-US" sz="2800" dirty="0"/>
          </a:p>
        </p:txBody>
      </p:sp>
      <p:sp>
        <p:nvSpPr>
          <p:cNvPr id="11" name="テキスト ボックス 10">
            <a:extLst>
              <a:ext uri="{FF2B5EF4-FFF2-40B4-BE49-F238E27FC236}">
                <a16:creationId xmlns:a16="http://schemas.microsoft.com/office/drawing/2014/main" id="{A58386AC-7A62-4261-9C3D-65CFF2CE8B66}"/>
              </a:ext>
            </a:extLst>
          </p:cNvPr>
          <p:cNvSpPr txBox="1"/>
          <p:nvPr/>
        </p:nvSpPr>
        <p:spPr>
          <a:xfrm>
            <a:off x="2766060" y="985772"/>
            <a:ext cx="3733800" cy="646331"/>
          </a:xfrm>
          <a:prstGeom prst="rect">
            <a:avLst/>
          </a:prstGeom>
          <a:noFill/>
        </p:spPr>
        <p:txBody>
          <a:bodyPr wrap="square" rtlCol="0">
            <a:spAutoFit/>
          </a:bodyPr>
          <a:lstStyle/>
          <a:p>
            <a:r>
              <a:rPr kumimoji="1" lang="ja-JP" altLang="en-US" sz="3600" dirty="0"/>
              <a:t>分類は</a:t>
            </a:r>
            <a:r>
              <a:rPr lang="en-US" altLang="ja-JP" sz="3600" dirty="0"/>
              <a:t>6</a:t>
            </a:r>
            <a:r>
              <a:rPr kumimoji="1" lang="ja-JP" altLang="en-US" sz="3600" dirty="0"/>
              <a:t>種類ある</a:t>
            </a:r>
            <a:endParaRPr kumimoji="1" lang="ja-JP" altLang="en-US" sz="4000" dirty="0"/>
          </a:p>
        </p:txBody>
      </p:sp>
      <p:sp>
        <p:nvSpPr>
          <p:cNvPr id="12" name="テキスト ボックス 11">
            <a:extLst>
              <a:ext uri="{FF2B5EF4-FFF2-40B4-BE49-F238E27FC236}">
                <a16:creationId xmlns:a16="http://schemas.microsoft.com/office/drawing/2014/main" id="{C7232413-04A0-4301-8524-96BA924E36D3}"/>
              </a:ext>
            </a:extLst>
          </p:cNvPr>
          <p:cNvSpPr txBox="1"/>
          <p:nvPr/>
        </p:nvSpPr>
        <p:spPr>
          <a:xfrm>
            <a:off x="121920" y="5679692"/>
            <a:ext cx="8925326" cy="1077218"/>
          </a:xfrm>
          <a:prstGeom prst="rect">
            <a:avLst/>
          </a:prstGeom>
          <a:noFill/>
        </p:spPr>
        <p:txBody>
          <a:bodyPr wrap="square" rtlCol="0">
            <a:spAutoFit/>
          </a:bodyPr>
          <a:lstStyle/>
          <a:p>
            <a:pPr algn="ctr"/>
            <a:r>
              <a:rPr lang="ja-JP" altLang="en-US" sz="3200" dirty="0"/>
              <a:t>今研究ではデータを集めるために使用したため「集める」分類した</a:t>
            </a:r>
            <a:endParaRPr kumimoji="1" lang="ja-JP" altLang="en-US" sz="3600" dirty="0"/>
          </a:p>
        </p:txBody>
      </p:sp>
    </p:spTree>
    <p:extLst>
      <p:ext uri="{BB962C8B-B14F-4D97-AF65-F5344CB8AC3E}">
        <p14:creationId xmlns:p14="http://schemas.microsoft.com/office/powerpoint/2010/main" val="165490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599680" cy="461665"/>
          </a:xfrm>
          <a:prstGeom prst="rect">
            <a:avLst/>
          </a:prstGeom>
          <a:noFill/>
        </p:spPr>
        <p:txBody>
          <a:bodyPr wrap="square" rtlCol="0">
            <a:spAutoFit/>
          </a:bodyPr>
          <a:lstStyle/>
          <a:p>
            <a:r>
              <a:rPr kumimoji="1" lang="ja-JP" altLang="en-US" sz="2400" b="1" dirty="0">
                <a:solidFill>
                  <a:schemeClr val="bg1"/>
                </a:solidFill>
              </a:rPr>
              <a:t>まとめ</a:t>
            </a:r>
          </a:p>
        </p:txBody>
      </p:sp>
      <p:sp>
        <p:nvSpPr>
          <p:cNvPr id="4" name="テキスト ボックス 3">
            <a:extLst>
              <a:ext uri="{FF2B5EF4-FFF2-40B4-BE49-F238E27FC236}">
                <a16:creationId xmlns:a16="http://schemas.microsoft.com/office/drawing/2014/main" id="{D97E8FB4-0E9B-451B-9D73-864416577A9F}"/>
              </a:ext>
            </a:extLst>
          </p:cNvPr>
          <p:cNvSpPr txBox="1"/>
          <p:nvPr/>
        </p:nvSpPr>
        <p:spPr>
          <a:xfrm>
            <a:off x="487680" y="3495040"/>
            <a:ext cx="8453120" cy="2062103"/>
          </a:xfrm>
          <a:prstGeom prst="rect">
            <a:avLst/>
          </a:prstGeom>
          <a:noFill/>
        </p:spPr>
        <p:txBody>
          <a:bodyPr wrap="square" rtlCol="0">
            <a:spAutoFit/>
          </a:bodyPr>
          <a:lstStyle/>
          <a:p>
            <a:r>
              <a:rPr kumimoji="1" lang="ja-JP" altLang="en-US" sz="3200" dirty="0"/>
              <a:t>マウスの移動量における低品質ワーカーの特徴は散布図で表すと差があるように見えるが、</a:t>
            </a:r>
            <a:endParaRPr kumimoji="1" lang="en-US" altLang="ja-JP" sz="3200" dirty="0"/>
          </a:p>
          <a:p>
            <a:r>
              <a:rPr kumimoji="1" lang="ja-JP" altLang="en-US" sz="3200" dirty="0"/>
              <a:t>統計的な検定で数値として差があることを証明できなかった</a:t>
            </a:r>
          </a:p>
        </p:txBody>
      </p:sp>
      <p:sp>
        <p:nvSpPr>
          <p:cNvPr id="13" name="テキスト ボックス 12">
            <a:extLst>
              <a:ext uri="{FF2B5EF4-FFF2-40B4-BE49-F238E27FC236}">
                <a16:creationId xmlns:a16="http://schemas.microsoft.com/office/drawing/2014/main" id="{749F1197-8281-4085-8A03-40686EE8045F}"/>
              </a:ext>
            </a:extLst>
          </p:cNvPr>
          <p:cNvSpPr txBox="1"/>
          <p:nvPr/>
        </p:nvSpPr>
        <p:spPr>
          <a:xfrm>
            <a:off x="487680" y="1727200"/>
            <a:ext cx="8453120" cy="1077218"/>
          </a:xfrm>
          <a:prstGeom prst="rect">
            <a:avLst/>
          </a:prstGeom>
          <a:noFill/>
        </p:spPr>
        <p:txBody>
          <a:bodyPr wrap="square" rtlCol="0">
            <a:spAutoFit/>
          </a:bodyPr>
          <a:lstStyle/>
          <a:p>
            <a:r>
              <a:rPr lang="ja-JP" altLang="en-US" sz="3200" dirty="0"/>
              <a:t>マウスの動きから低品質ワーカーの検出を</a:t>
            </a:r>
            <a:endParaRPr lang="en-US" altLang="ja-JP" sz="3200" dirty="0"/>
          </a:p>
          <a:p>
            <a:r>
              <a:rPr lang="ja-JP" altLang="en-US" sz="3200" dirty="0"/>
              <a:t>行うことを試みた</a:t>
            </a:r>
            <a:endParaRPr kumimoji="1" lang="en-US" altLang="ja-JP" sz="3200" dirty="0"/>
          </a:p>
        </p:txBody>
      </p:sp>
    </p:spTree>
    <p:extLst>
      <p:ext uri="{BB962C8B-B14F-4D97-AF65-F5344CB8AC3E}">
        <p14:creationId xmlns:p14="http://schemas.microsoft.com/office/powerpoint/2010/main" val="2604273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03200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21920" y="3512160"/>
            <a:ext cx="8778240" cy="2062103"/>
          </a:xfrm>
          <a:prstGeom prst="rect">
            <a:avLst/>
          </a:prstGeom>
          <a:noFill/>
        </p:spPr>
        <p:txBody>
          <a:bodyPr wrap="square" rtlCol="0">
            <a:spAutoFit/>
          </a:bodyPr>
          <a:lstStyle/>
          <a:p>
            <a:r>
              <a:rPr lang="en-US" altLang="ja-JP" sz="3200" dirty="0"/>
              <a:t>Gold</a:t>
            </a:r>
            <a:r>
              <a:rPr lang="ja-JP" altLang="en-US" sz="3200" dirty="0"/>
              <a:t> </a:t>
            </a:r>
            <a:r>
              <a:rPr lang="en-US" altLang="ja-JP" sz="3200" dirty="0"/>
              <a:t>Standard</a:t>
            </a:r>
            <a:r>
              <a:rPr lang="ja-JP" altLang="en-US" sz="3200" dirty="0"/>
              <a:t>法や、多数決法のようなタスクの結果から低品質なワーカーを検出する方法があるが、適当に行ったか本当に間違えただけかわからない</a:t>
            </a:r>
            <a:endParaRPr kumimoji="1" lang="ja-JP" altLang="en-US" sz="3200" dirty="0"/>
          </a:p>
        </p:txBody>
      </p:sp>
    </p:spTree>
    <p:extLst>
      <p:ext uri="{BB962C8B-B14F-4D97-AF65-F5344CB8AC3E}">
        <p14:creationId xmlns:p14="http://schemas.microsoft.com/office/powerpoint/2010/main" val="376943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26</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2103120"/>
            <a:ext cx="8925326" cy="1077218"/>
          </a:xfrm>
          <a:prstGeom prst="rect">
            <a:avLst/>
          </a:prstGeom>
          <a:noFill/>
        </p:spPr>
        <p:txBody>
          <a:bodyPr wrap="square" rtlCol="0">
            <a:spAutoFit/>
          </a:bodyPr>
          <a:lstStyle/>
          <a:p>
            <a:r>
              <a:rPr kumimoji="1" lang="ja-JP" altLang="en-US" sz="3200" dirty="0"/>
              <a:t>クラウドソーシングには、不特定多数の人々がタスクを行うため、品質が保証</a:t>
            </a:r>
            <a:r>
              <a:rPr lang="ja-JP" altLang="en-US" sz="3200" dirty="0"/>
              <a:t>できない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3854922"/>
            <a:ext cx="8778240" cy="1569660"/>
          </a:xfrm>
          <a:prstGeom prst="rect">
            <a:avLst/>
          </a:prstGeom>
          <a:noFill/>
        </p:spPr>
        <p:txBody>
          <a:bodyPr wrap="square" rtlCol="0">
            <a:spAutoFit/>
          </a:bodyPr>
          <a:lstStyle/>
          <a:p>
            <a:r>
              <a:rPr lang="ja-JP" altLang="en-US" sz="3200" dirty="0"/>
              <a:t>そのため、</a:t>
            </a:r>
            <a:r>
              <a:rPr lang="en-US" altLang="ja-JP" sz="3200" dirty="0"/>
              <a:t>Gold</a:t>
            </a:r>
            <a:r>
              <a:rPr lang="ja-JP" altLang="en-US" sz="3200" dirty="0"/>
              <a:t> </a:t>
            </a:r>
            <a:r>
              <a:rPr lang="en-US" altLang="ja-JP" sz="3200" dirty="0"/>
              <a:t>Standard</a:t>
            </a:r>
            <a:r>
              <a:rPr lang="ja-JP" altLang="en-US" sz="3200" dirty="0"/>
              <a:t>法や、多数決法のようなタスクの結果から品質を高める方法が考えられてきた</a:t>
            </a:r>
            <a:endParaRPr kumimoji="1" lang="ja-JP" altLang="en-US" sz="3200" dirty="0"/>
          </a:p>
        </p:txBody>
      </p:sp>
    </p:spTree>
    <p:extLst>
      <p:ext uri="{BB962C8B-B14F-4D97-AF65-F5344CB8AC3E}">
        <p14:creationId xmlns:p14="http://schemas.microsoft.com/office/powerpoint/2010/main" val="2075961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35</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36</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37</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218674" y="2025791"/>
            <a:ext cx="8925326" cy="1077218"/>
          </a:xfrm>
          <a:prstGeom prst="rect">
            <a:avLst/>
          </a:prstGeom>
          <a:noFill/>
        </p:spPr>
        <p:txBody>
          <a:bodyPr wrap="square" rtlCol="0">
            <a:spAutoFit/>
          </a:bodyPr>
          <a:lstStyle/>
          <a:p>
            <a:r>
              <a:rPr lang="ja-JP" altLang="en-US" sz="3200" dirty="0"/>
              <a:t>ただし、回答だけでは本当に適当にやったかどうかがわからない</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DE292F5F-807C-4115-BDD0-EB70458467B0}"/>
              </a:ext>
            </a:extLst>
          </p:cNvPr>
          <p:cNvSpPr txBox="1"/>
          <p:nvPr/>
        </p:nvSpPr>
        <p:spPr>
          <a:xfrm>
            <a:off x="195463" y="4530795"/>
            <a:ext cx="8778240" cy="1569660"/>
          </a:xfrm>
          <a:prstGeom prst="rect">
            <a:avLst/>
          </a:prstGeom>
          <a:noFill/>
        </p:spPr>
        <p:txBody>
          <a:bodyPr wrap="square" rtlCol="0">
            <a:spAutoFit/>
          </a:bodyPr>
          <a:lstStyle/>
          <a:p>
            <a:r>
              <a:rPr kumimoji="1" lang="ja-JP" altLang="en-US" sz="3200" dirty="0"/>
              <a:t>近年、この問題の対策として回答ではなく、タスク中のワーカーの振る舞いで低品質ワーカーの検出を行う実験が行われている</a:t>
            </a:r>
          </a:p>
        </p:txBody>
      </p:sp>
      <p:sp>
        <p:nvSpPr>
          <p:cNvPr id="3" name="矢印: 下 2">
            <a:extLst>
              <a:ext uri="{FF2B5EF4-FFF2-40B4-BE49-F238E27FC236}">
                <a16:creationId xmlns:a16="http://schemas.microsoft.com/office/drawing/2014/main" id="{DCBADD8F-5595-4FCD-933D-46C0C9E5DF1A}"/>
              </a:ext>
            </a:extLst>
          </p:cNvPr>
          <p:cNvSpPr/>
          <p:nvPr/>
        </p:nvSpPr>
        <p:spPr>
          <a:xfrm>
            <a:off x="3919103" y="3183400"/>
            <a:ext cx="1330960" cy="1076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01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41</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42</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43</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44</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45</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46</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grpSp>
        <p:nvGrpSpPr>
          <p:cNvPr id="4" name="グループ化 3">
            <a:extLst>
              <a:ext uri="{FF2B5EF4-FFF2-40B4-BE49-F238E27FC236}">
                <a16:creationId xmlns:a16="http://schemas.microsoft.com/office/drawing/2014/main" id="{AC6F417D-6128-4E64-BD82-F9E1BC2C94B5}"/>
              </a:ext>
            </a:extLst>
          </p:cNvPr>
          <p:cNvGrpSpPr/>
          <p:nvPr/>
        </p:nvGrpSpPr>
        <p:grpSpPr>
          <a:xfrm>
            <a:off x="548640" y="2378965"/>
            <a:ext cx="2966720" cy="3554475"/>
            <a:chOff x="548640" y="2631440"/>
            <a:chExt cx="2966720" cy="3302000"/>
          </a:xfrm>
        </p:grpSpPr>
        <p:sp>
          <p:nvSpPr>
            <p:cNvPr id="7" name="正方形/長方形 6">
              <a:extLst>
                <a:ext uri="{FF2B5EF4-FFF2-40B4-BE49-F238E27FC236}">
                  <a16:creationId xmlns:a16="http://schemas.microsoft.com/office/drawing/2014/main" id="{F1A364AF-E361-4746-A4E6-3349361998DB}"/>
                </a:ext>
              </a:extLst>
            </p:cNvPr>
            <p:cNvSpPr/>
            <p:nvPr/>
          </p:nvSpPr>
          <p:spPr>
            <a:xfrm>
              <a:off x="548640" y="2631440"/>
              <a:ext cx="2966720" cy="3302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904CB7AA-63C8-489C-A146-BF9006744608}"/>
                </a:ext>
              </a:extLst>
            </p:cNvPr>
            <p:cNvSpPr/>
            <p:nvPr/>
          </p:nvSpPr>
          <p:spPr>
            <a:xfrm>
              <a:off x="762000" y="2804160"/>
              <a:ext cx="2631440" cy="568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ここを押していると</a:t>
              </a:r>
              <a:endParaRPr kumimoji="1" lang="en-US" altLang="ja-JP" b="1" dirty="0"/>
            </a:p>
            <a:p>
              <a:pPr algn="ctr"/>
              <a:r>
                <a:rPr kumimoji="1" lang="ja-JP" altLang="en-US" b="1" dirty="0"/>
                <a:t>問題が表示される</a:t>
              </a:r>
            </a:p>
          </p:txBody>
        </p:sp>
        <p:sp>
          <p:nvSpPr>
            <p:cNvPr id="9" name="テキスト ボックス 8">
              <a:extLst>
                <a:ext uri="{FF2B5EF4-FFF2-40B4-BE49-F238E27FC236}">
                  <a16:creationId xmlns:a16="http://schemas.microsoft.com/office/drawing/2014/main" id="{2C3B5521-DEF1-4F78-A2CE-C0413BF42570}"/>
                </a:ext>
              </a:extLst>
            </p:cNvPr>
            <p:cNvSpPr txBox="1"/>
            <p:nvPr/>
          </p:nvSpPr>
          <p:spPr>
            <a:xfrm>
              <a:off x="716280" y="4097774"/>
              <a:ext cx="2631440" cy="523220"/>
            </a:xfrm>
            <a:prstGeom prst="rect">
              <a:avLst/>
            </a:prstGeom>
            <a:noFill/>
          </p:spPr>
          <p:txBody>
            <a:bodyPr wrap="square" rtlCol="0">
              <a:spAutoFit/>
            </a:bodyPr>
            <a:lstStyle/>
            <a:p>
              <a:pPr algn="ctr"/>
              <a:r>
                <a:rPr kumimoji="1" lang="ja-JP" altLang="en-US" sz="2800" dirty="0"/>
                <a:t>問題文</a:t>
              </a:r>
            </a:p>
          </p:txBody>
        </p:sp>
        <p:sp>
          <p:nvSpPr>
            <p:cNvPr id="10" name="楕円 9">
              <a:extLst>
                <a:ext uri="{FF2B5EF4-FFF2-40B4-BE49-F238E27FC236}">
                  <a16:creationId xmlns:a16="http://schemas.microsoft.com/office/drawing/2014/main" id="{BCB0AA29-7C43-4510-BC0C-052556B16D8B}"/>
                </a:ext>
              </a:extLst>
            </p:cNvPr>
            <p:cNvSpPr/>
            <p:nvPr/>
          </p:nvSpPr>
          <p:spPr>
            <a:xfrm>
              <a:off x="85344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AE37D03-70C6-4908-8099-B624D707B8DA}"/>
                </a:ext>
              </a:extLst>
            </p:cNvPr>
            <p:cNvSpPr/>
            <p:nvPr/>
          </p:nvSpPr>
          <p:spPr>
            <a:xfrm>
              <a:off x="2113280" y="5374640"/>
              <a:ext cx="335280" cy="32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4711BFB-C17C-4066-8918-D34B6B850429}"/>
                </a:ext>
              </a:extLst>
            </p:cNvPr>
            <p:cNvSpPr txBox="1"/>
            <p:nvPr/>
          </p:nvSpPr>
          <p:spPr>
            <a:xfrm>
              <a:off x="1206500" y="5374640"/>
              <a:ext cx="853440" cy="369332"/>
            </a:xfrm>
            <a:prstGeom prst="rect">
              <a:avLst/>
            </a:prstGeom>
            <a:noFill/>
          </p:spPr>
          <p:txBody>
            <a:bodyPr wrap="square" rtlCol="0">
              <a:spAutoFit/>
            </a:bodyPr>
            <a:lstStyle/>
            <a:p>
              <a:r>
                <a:rPr kumimoji="1" lang="ja-JP" altLang="en-US" dirty="0"/>
                <a:t>回答</a:t>
              </a:r>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95AF64C3-62CE-4A97-B60F-53548DD34DFA}"/>
                </a:ext>
              </a:extLst>
            </p:cNvPr>
            <p:cNvSpPr txBox="1"/>
            <p:nvPr/>
          </p:nvSpPr>
          <p:spPr>
            <a:xfrm>
              <a:off x="2433320" y="5374640"/>
              <a:ext cx="853440" cy="369332"/>
            </a:xfrm>
            <a:prstGeom prst="rect">
              <a:avLst/>
            </a:prstGeom>
            <a:noFill/>
          </p:spPr>
          <p:txBody>
            <a:bodyPr wrap="square" rtlCol="0">
              <a:spAutoFit/>
            </a:bodyPr>
            <a:lstStyle/>
            <a:p>
              <a:r>
                <a:rPr kumimoji="1" lang="ja-JP" altLang="en-US" dirty="0"/>
                <a:t>回答</a:t>
              </a:r>
              <a:r>
                <a:rPr lang="en-US" altLang="ja-JP" dirty="0"/>
                <a:t>2</a:t>
              </a:r>
              <a:endParaRPr kumimoji="1" lang="ja-JP" altLang="en-US" dirty="0"/>
            </a:p>
          </p:txBody>
        </p:sp>
      </p:grpSp>
      <p:sp>
        <p:nvSpPr>
          <p:cNvPr id="14" name="テキスト ボックス 13">
            <a:extLst>
              <a:ext uri="{FF2B5EF4-FFF2-40B4-BE49-F238E27FC236}">
                <a16:creationId xmlns:a16="http://schemas.microsoft.com/office/drawing/2014/main" id="{50055D90-A442-46A0-AB76-9C1BB6A2C0CD}"/>
              </a:ext>
            </a:extLst>
          </p:cNvPr>
          <p:cNvSpPr txBox="1"/>
          <p:nvPr/>
        </p:nvSpPr>
        <p:spPr>
          <a:xfrm>
            <a:off x="3766820" y="2564891"/>
            <a:ext cx="5024120" cy="3046988"/>
          </a:xfrm>
          <a:prstGeom prst="rect">
            <a:avLst/>
          </a:prstGeom>
          <a:noFill/>
        </p:spPr>
        <p:txBody>
          <a:bodyPr wrap="square" rtlCol="0">
            <a:spAutoFit/>
          </a:bodyPr>
          <a:lstStyle/>
          <a:p>
            <a:r>
              <a:rPr lang="ja-JP" altLang="en-US" sz="2400" dirty="0"/>
              <a:t>上のボタンを押している間だけ問題文が表示される</a:t>
            </a:r>
            <a:endParaRPr lang="en-US" altLang="ja-JP" sz="2400" dirty="0"/>
          </a:p>
          <a:p>
            <a:endParaRPr lang="en-US" altLang="ja-JP" sz="2400" dirty="0"/>
          </a:p>
          <a:p>
            <a:r>
              <a:rPr lang="ja-JP" altLang="en-US" sz="2400" dirty="0"/>
              <a:t>・ボタンを押した回数</a:t>
            </a:r>
            <a:endParaRPr lang="en-US" altLang="ja-JP" sz="2400" dirty="0"/>
          </a:p>
          <a:p>
            <a:r>
              <a:rPr lang="ja-JP" altLang="en-US" sz="2400" dirty="0"/>
              <a:t>・押していた時間</a:t>
            </a:r>
            <a:endParaRPr lang="en-US" altLang="ja-JP" sz="2400" dirty="0"/>
          </a:p>
          <a:p>
            <a:r>
              <a:rPr lang="ja-JP" altLang="en-US" sz="2400" dirty="0"/>
              <a:t>・問題文の閲覧時間</a:t>
            </a:r>
            <a:endParaRPr lang="en-US" altLang="ja-JP" sz="2400" dirty="0"/>
          </a:p>
          <a:p>
            <a:r>
              <a:rPr lang="ja-JP" altLang="en-US" sz="2400" dirty="0"/>
              <a:t>上記をワーカーの振る舞いとして取得し、検出を行う</a:t>
            </a:r>
            <a:endParaRPr lang="en-US" altLang="ja-JP" sz="2400" dirty="0"/>
          </a:p>
        </p:txBody>
      </p:sp>
      <p:sp>
        <p:nvSpPr>
          <p:cNvPr id="15" name="テキスト ボックス 14">
            <a:extLst>
              <a:ext uri="{FF2B5EF4-FFF2-40B4-BE49-F238E27FC236}">
                <a16:creationId xmlns:a16="http://schemas.microsoft.com/office/drawing/2014/main" id="{CBCD60AC-AFDB-420E-9317-27B76465CBD4}"/>
              </a:ext>
            </a:extLst>
          </p:cNvPr>
          <p:cNvSpPr txBox="1"/>
          <p:nvPr/>
        </p:nvSpPr>
        <p:spPr>
          <a:xfrm>
            <a:off x="599440" y="6095057"/>
            <a:ext cx="8191500" cy="830997"/>
          </a:xfrm>
          <a:prstGeom prst="rect">
            <a:avLst/>
          </a:prstGeom>
          <a:noFill/>
        </p:spPr>
        <p:txBody>
          <a:bodyPr wrap="square" rtlCol="0">
            <a:spAutoFit/>
          </a:bodyPr>
          <a:lstStyle/>
          <a:p>
            <a:r>
              <a:rPr lang="en-US" altLang="ja-JP" sz="1600" dirty="0"/>
              <a:t>[1]</a:t>
            </a:r>
            <a:r>
              <a:rPr lang="ja-JP" altLang="en-US" sz="1600" dirty="0"/>
              <a:t>松田義貴，鈴木優，中村哲</a:t>
            </a:r>
            <a:r>
              <a:rPr lang="en-US" altLang="ja-JP" sz="1600" dirty="0"/>
              <a:t>.</a:t>
            </a:r>
            <a:r>
              <a:rPr lang="ja-JP" altLang="en-US" sz="1600" dirty="0"/>
              <a:t> タスク介入によるクラウドワーカの品質推定精度の改善 第</a:t>
            </a:r>
            <a:r>
              <a:rPr lang="en-US" altLang="ja-JP" sz="1600" dirty="0"/>
              <a:t>10</a:t>
            </a:r>
            <a:r>
              <a:rPr lang="ja-JP" altLang="en-US" sz="1600" dirty="0"/>
              <a:t>回データ工学と情報マネジメントに関するフォーラム </a:t>
            </a:r>
            <a:r>
              <a:rPr lang="en-US" altLang="ja-JP" sz="1600" dirty="0"/>
              <a:t>(DEIM2018), Mar. 2018</a:t>
            </a:r>
          </a:p>
          <a:p>
            <a:endParaRPr kumimoji="1" lang="ja-JP" altLang="en-US" sz="1600" dirty="0"/>
          </a:p>
        </p:txBody>
      </p:sp>
      <p:sp>
        <p:nvSpPr>
          <p:cNvPr id="16" name="テキスト ボックス 15">
            <a:extLst>
              <a:ext uri="{FF2B5EF4-FFF2-40B4-BE49-F238E27FC236}">
                <a16:creationId xmlns:a16="http://schemas.microsoft.com/office/drawing/2014/main" id="{EC37AB69-4540-4B24-9679-8B8E7952C998}"/>
              </a:ext>
            </a:extLst>
          </p:cNvPr>
          <p:cNvSpPr txBox="1"/>
          <p:nvPr/>
        </p:nvSpPr>
        <p:spPr>
          <a:xfrm>
            <a:off x="1697990" y="1074030"/>
            <a:ext cx="5994400" cy="1077218"/>
          </a:xfrm>
          <a:prstGeom prst="rect">
            <a:avLst/>
          </a:prstGeom>
          <a:noFill/>
        </p:spPr>
        <p:txBody>
          <a:bodyPr wrap="square" rtlCol="0">
            <a:spAutoFit/>
          </a:bodyPr>
          <a:lstStyle/>
          <a:p>
            <a:pPr algn="ctr"/>
            <a:r>
              <a:rPr lang="ja-JP" altLang="en-US" sz="3200" dirty="0"/>
              <a:t>ボタンを押しているかどうかの振る舞いを用いるタスク</a:t>
            </a:r>
            <a:endParaRPr kumimoji="1" lang="ja-JP" altLang="en-US" sz="3200" dirty="0"/>
          </a:p>
        </p:txBody>
      </p:sp>
    </p:spTree>
    <p:extLst>
      <p:ext uri="{BB962C8B-B14F-4D97-AF65-F5344CB8AC3E}">
        <p14:creationId xmlns:p14="http://schemas.microsoft.com/office/powerpoint/2010/main" val="93374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269006" y="1879600"/>
            <a:ext cx="8778240" cy="1077218"/>
          </a:xfrm>
          <a:prstGeom prst="rect">
            <a:avLst/>
          </a:prstGeom>
          <a:noFill/>
        </p:spPr>
        <p:txBody>
          <a:bodyPr wrap="square" rtlCol="0">
            <a:spAutoFit/>
          </a:bodyPr>
          <a:lstStyle/>
          <a:p>
            <a:r>
              <a:rPr lang="ja-JP" altLang="en-US" sz="3200" dirty="0"/>
              <a:t>既存の研究では複数の振る舞いを取得するために特別な形式のタスクを準備する必要がある</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485549" y="3648565"/>
            <a:ext cx="6345154" cy="1077218"/>
          </a:xfrm>
          <a:prstGeom prst="rect">
            <a:avLst/>
          </a:prstGeom>
          <a:noFill/>
        </p:spPr>
        <p:txBody>
          <a:bodyPr wrap="square" rtlCol="0">
            <a:spAutoFit/>
          </a:bodyPr>
          <a:lstStyle/>
          <a:p>
            <a:r>
              <a:rPr lang="ja-JP" altLang="en-US" sz="3200" dirty="0"/>
              <a:t>単純で汎用的な振る舞いのみで</a:t>
            </a:r>
            <a:endParaRPr lang="en-US" altLang="ja-JP" sz="3200" dirty="0"/>
          </a:p>
          <a:p>
            <a:r>
              <a:rPr lang="ja-JP" altLang="en-US" sz="3200" dirty="0"/>
              <a:t>低品質ワーカーを検出したい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8199120" cy="461665"/>
          </a:xfrm>
          <a:prstGeom prst="rect">
            <a:avLst/>
          </a:prstGeom>
          <a:noFill/>
        </p:spPr>
        <p:txBody>
          <a:bodyPr wrap="square" rtlCol="0">
            <a:spAutoFit/>
          </a:bodyPr>
          <a:lstStyle/>
          <a:p>
            <a:r>
              <a:rPr kumimoji="1" lang="ja-JP" altLang="en-US" sz="2400" b="1" dirty="0">
                <a:solidFill>
                  <a:schemeClr val="bg1"/>
                </a:solidFill>
              </a:rPr>
              <a:t>ワーカーの振る舞いを用いた低品質ワーカーの検出</a:t>
            </a:r>
          </a:p>
        </p:txBody>
      </p:sp>
      <p:sp>
        <p:nvSpPr>
          <p:cNvPr id="7" name="矢印: 右 6">
            <a:extLst>
              <a:ext uri="{FF2B5EF4-FFF2-40B4-BE49-F238E27FC236}">
                <a16:creationId xmlns:a16="http://schemas.microsoft.com/office/drawing/2014/main" id="{48D7ADED-7103-4469-96D3-63FFC052527F}"/>
              </a:ext>
            </a:extLst>
          </p:cNvPr>
          <p:cNvSpPr/>
          <p:nvPr/>
        </p:nvSpPr>
        <p:spPr>
          <a:xfrm>
            <a:off x="797326" y="5273038"/>
            <a:ext cx="1011154" cy="873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F556601-DAD5-438E-A6E5-0476813E4A12}"/>
              </a:ext>
            </a:extLst>
          </p:cNvPr>
          <p:cNvSpPr txBox="1"/>
          <p:nvPr/>
        </p:nvSpPr>
        <p:spPr>
          <a:xfrm>
            <a:off x="2316246" y="5417531"/>
            <a:ext cx="4683760" cy="584775"/>
          </a:xfrm>
          <a:prstGeom prst="rect">
            <a:avLst/>
          </a:prstGeom>
          <a:noFill/>
        </p:spPr>
        <p:txBody>
          <a:bodyPr wrap="square" rtlCol="0">
            <a:spAutoFit/>
          </a:bodyPr>
          <a:lstStyle/>
          <a:p>
            <a:r>
              <a:rPr lang="ja-JP" altLang="en-US" sz="3200" b="1" dirty="0"/>
              <a:t>マウスの動きはどうか？</a:t>
            </a:r>
            <a:endParaRPr lang="en-US" altLang="ja-JP" sz="3200" b="1" dirty="0"/>
          </a:p>
        </p:txBody>
      </p:sp>
    </p:spTree>
    <p:extLst>
      <p:ext uri="{BB962C8B-B14F-4D97-AF65-F5344CB8AC3E}">
        <p14:creationId xmlns:p14="http://schemas.microsoft.com/office/powerpoint/2010/main" val="42219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1817262"/>
            <a:ext cx="8778240" cy="1077218"/>
          </a:xfrm>
          <a:prstGeom prst="rect">
            <a:avLst/>
          </a:prstGeom>
          <a:noFill/>
        </p:spPr>
        <p:txBody>
          <a:bodyPr wrap="square" rtlCol="0">
            <a:spAutoFit/>
          </a:bodyPr>
          <a:lstStyle/>
          <a:p>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低品質ワーカーのマウスの動きのサンプル</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650240" y="4713300"/>
            <a:ext cx="8778240" cy="1077218"/>
          </a:xfrm>
          <a:prstGeom prst="rect">
            <a:avLst/>
          </a:prstGeom>
          <a:noFill/>
        </p:spPr>
        <p:txBody>
          <a:bodyPr wrap="square" rtlCol="0">
            <a:spAutoFit/>
          </a:bodyPr>
          <a:lstStyle/>
          <a:p>
            <a:r>
              <a:rPr lang="ja-JP" altLang="en-US" sz="3200" dirty="0"/>
              <a:t>既存の方法で低品質ワーカーの検出を行い、</a:t>
            </a:r>
            <a:endParaRPr lang="en-US" altLang="ja-JP" sz="3200" dirty="0"/>
          </a:p>
          <a:p>
            <a:r>
              <a:rPr lang="ja-JP" altLang="en-US" sz="3200" dirty="0"/>
              <a:t>特徴があるかどうかを考察する</a:t>
            </a:r>
            <a:endParaRPr lang="en-US" altLang="ja-JP" sz="3200" dirty="0"/>
          </a:p>
        </p:txBody>
      </p:sp>
      <p:sp>
        <p:nvSpPr>
          <p:cNvPr id="7" name="矢印: 下 6">
            <a:extLst>
              <a:ext uri="{FF2B5EF4-FFF2-40B4-BE49-F238E27FC236}">
                <a16:creationId xmlns:a16="http://schemas.microsoft.com/office/drawing/2014/main" id="{965FF99E-C4A1-4EE2-A698-6E385E42A0C0}"/>
              </a:ext>
            </a:extLst>
          </p:cNvPr>
          <p:cNvSpPr/>
          <p:nvPr/>
        </p:nvSpPr>
        <p:spPr>
          <a:xfrm>
            <a:off x="3764280" y="3196840"/>
            <a:ext cx="1493520" cy="126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928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低品質ワーカーの検出方法について、多数決や、</a:t>
              </a:r>
              <a:r>
                <a:rPr lang="en-US" altLang="ja-JP" sz="2400" dirty="0">
                  <a:solidFill>
                    <a:prstClr val="black">
                      <a:lumMod val="75000"/>
                      <a:lumOff val="25000"/>
                    </a:prstClr>
                  </a:solidFill>
                  <a:latin typeface="+mn-ea"/>
                </a:rPr>
                <a:t>Gold Standard</a:t>
              </a:r>
              <a:r>
                <a:rPr lang="ja-JP" altLang="en-US" sz="2400" dirty="0">
                  <a:solidFill>
                    <a:prstClr val="black">
                      <a:lumMod val="75000"/>
                      <a:lumOff val="25000"/>
                    </a:prstClr>
                  </a:solidFill>
                  <a:latin typeface="+mn-ea"/>
                </a:rPr>
                <a:t>法など回答による検出は本当に正しいかどうかわからない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44062"/>
            <a:chOff x="805311" y="2944315"/>
            <a:chExt cx="7628476" cy="144406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5447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ja-JP" altLang="en-US" sz="2400" dirty="0">
                  <a:solidFill>
                    <a:prstClr val="black">
                      <a:lumMod val="75000"/>
                      <a:lumOff val="25000"/>
                    </a:prstClr>
                  </a:solidFill>
                  <a:latin typeface="+mn-ea"/>
                </a:rPr>
                <a:t>マウスの動きから移動量を取得し、分析を行ったが統計的な検証では有意差が認められなかった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振る舞いのデータを取得するシステムに</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ついての問題と今後の課題について</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3931920" y="2527797"/>
            <a:ext cx="5171440" cy="954107"/>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PC</a:t>
            </a:r>
            <a:r>
              <a:rPr kumimoji="1" lang="ja-JP" altLang="en-US" sz="2800" dirty="0"/>
              <a:t>からアクセスしている</a:t>
            </a:r>
            <a:r>
              <a:rPr kumimoji="1" lang="en-US" altLang="ja-JP" sz="2800" dirty="0"/>
              <a:t>200</a:t>
            </a:r>
            <a:r>
              <a:rPr kumimoji="1" lang="ja-JP" altLang="en-US" sz="2800" dirty="0"/>
              <a:t>人</a:t>
            </a:r>
            <a:r>
              <a:rPr lang="ja-JP" altLang="en-US" sz="2800" dirty="0"/>
              <a:t>が対象</a:t>
            </a:r>
            <a:endParaRPr kumimoji="1" lang="en-US" altLang="ja-JP" sz="28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3992880" y="3820160"/>
            <a:ext cx="515112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画像を見て、猫の血統種を答える問題が</a:t>
            </a:r>
            <a:r>
              <a:rPr lang="en-US" altLang="ja-JP" sz="2800" dirty="0"/>
              <a:t>50</a:t>
            </a:r>
            <a:r>
              <a:rPr lang="ja-JP" altLang="en-US" sz="2800" dirty="0"/>
              <a:t>問</a:t>
            </a:r>
            <a:endParaRPr lang="en-US" altLang="ja-JP" sz="28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3992880" y="5192173"/>
            <a:ext cx="4775200"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タスク実施中のマウスの座標を逐次収集する</a:t>
            </a:r>
            <a:endParaRPr lang="en-US" altLang="ja-JP" sz="2800" dirty="0"/>
          </a:p>
        </p:txBody>
      </p:sp>
      <p:pic>
        <p:nvPicPr>
          <p:cNvPr id="7" name="図 6">
            <a:extLst>
              <a:ext uri="{FF2B5EF4-FFF2-40B4-BE49-F238E27FC236}">
                <a16:creationId xmlns:a16="http://schemas.microsoft.com/office/drawing/2014/main" id="{B1D9BC5B-B0AA-4730-8669-A8B7DCA9F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73200"/>
            <a:ext cx="3830320" cy="4693920"/>
          </a:xfrm>
          <a:prstGeom prst="rect">
            <a:avLst/>
          </a:prstGeom>
        </p:spPr>
      </p:pic>
      <p:sp>
        <p:nvSpPr>
          <p:cNvPr id="8" name="テキスト ボックス 7">
            <a:extLst>
              <a:ext uri="{FF2B5EF4-FFF2-40B4-BE49-F238E27FC236}">
                <a16:creationId xmlns:a16="http://schemas.microsoft.com/office/drawing/2014/main" id="{B41FCDF9-38A4-48C6-9D03-DE90A0333071}"/>
              </a:ext>
            </a:extLst>
          </p:cNvPr>
          <p:cNvSpPr txBox="1"/>
          <p:nvPr/>
        </p:nvSpPr>
        <p:spPr>
          <a:xfrm>
            <a:off x="3931920" y="1586671"/>
            <a:ext cx="5521960" cy="523220"/>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Yahoo</a:t>
            </a:r>
            <a:r>
              <a:rPr lang="ja-JP" altLang="en-US" sz="2800" dirty="0"/>
              <a:t>クラウドソーシング</a:t>
            </a:r>
            <a:endParaRPr kumimoji="1" lang="en-US" altLang="ja-JP" sz="28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2292</Words>
  <Application>Microsoft Office PowerPoint</Application>
  <PresentationFormat>画面に合わせる (4:3)</PresentationFormat>
  <Paragraphs>389</Paragraphs>
  <Slides>46</Slides>
  <Notes>26</Notes>
  <HiddenSlides>23</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Noto Sans CJK JP DemiLight</vt:lpstr>
      <vt:lpstr>メイリオ</vt:lpstr>
      <vt:lpstr>游ゴシック</vt:lpstr>
      <vt:lpstr>游ゴシック Light</vt:lpstr>
      <vt:lpstr>Arial</vt:lpstr>
      <vt:lpstr>Calibri</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2018-05-08T10:43:21Z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