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95" r:id="rId2"/>
    <p:sldId id="294" r:id="rId3"/>
    <p:sldId id="296" r:id="rId4"/>
    <p:sldId id="297" r:id="rId5"/>
    <p:sldId id="298" r:id="rId6"/>
    <p:sldId id="308" r:id="rId7"/>
    <p:sldId id="299" r:id="rId8"/>
    <p:sldId id="300" r:id="rId9"/>
    <p:sldId id="301" r:id="rId10"/>
    <p:sldId id="302" r:id="rId11"/>
    <p:sldId id="303" r:id="rId12"/>
    <p:sldId id="304" r:id="rId13"/>
    <p:sldId id="305" r:id="rId14"/>
    <p:sldId id="306" r:id="rId15"/>
    <p:sldId id="307" r:id="rId16"/>
    <p:sldId id="287" r:id="rId17"/>
    <p:sldId id="288" r:id="rId18"/>
    <p:sldId id="289" r:id="rId19"/>
    <p:sldId id="290" r:id="rId20"/>
    <p:sldId id="291" r:id="rId21"/>
    <p:sldId id="292" r:id="rId22"/>
    <p:sldId id="284" r:id="rId23"/>
    <p:sldId id="274" r:id="rId24"/>
    <p:sldId id="273" r:id="rId25"/>
    <p:sldId id="279" r:id="rId26"/>
    <p:sldId id="275" r:id="rId27"/>
    <p:sldId id="285" r:id="rId28"/>
    <p:sldId id="286" r:id="rId29"/>
    <p:sldId id="276" r:id="rId30"/>
    <p:sldId id="280" r:id="rId31"/>
    <p:sldId id="281" r:id="rId32"/>
    <p:sldId id="271" r:id="rId33"/>
    <p:sldId id="269" r:id="rId34"/>
    <p:sldId id="270" r:id="rId3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5B3"/>
    <a:srgbClr val="195C97"/>
    <a:srgbClr val="1F272A"/>
    <a:srgbClr val="175A96"/>
    <a:srgbClr val="D29839"/>
    <a:srgbClr val="36B7CA"/>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6768" autoAdjust="0"/>
  </p:normalViewPr>
  <p:slideViewPr>
    <p:cSldViewPr snapToGrid="0">
      <p:cViewPr varScale="1">
        <p:scale>
          <a:sx n="75" d="100"/>
          <a:sy n="75" d="100"/>
        </p:scale>
        <p:origin x="1800" y="48"/>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2018/5/4</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2018/5/4</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21</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22</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23</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24</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25</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26</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27</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12</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17</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18</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19</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20</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2018/5/4</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sz="6600" dirty="0">
                <a:latin typeface="游ゴシック" panose="020B0400000000000000" pitchFamily="50" charset="-128"/>
                <a:ea typeface="游ゴシック" panose="020B0400000000000000" pitchFamily="50" charset="-128"/>
              </a:rPr>
              <a:t>マウスの動きによる</a:t>
            </a:r>
            <a:br>
              <a:rPr lang="en-US" altLang="ja-JP" sz="6600" dirty="0">
                <a:latin typeface="游ゴシック" panose="020B0400000000000000" pitchFamily="50" charset="-128"/>
                <a:ea typeface="游ゴシック" panose="020B0400000000000000" pitchFamily="50" charset="-128"/>
              </a:rPr>
            </a:br>
            <a:r>
              <a:rPr lang="ja-JP" altLang="en-US" sz="6600" dirty="0">
                <a:latin typeface="游ゴシック" panose="020B0400000000000000" pitchFamily="50" charset="-128"/>
                <a:ea typeface="游ゴシック" panose="020B0400000000000000" pitchFamily="50" charset="-128"/>
              </a:rPr>
              <a:t>低品質ワーカーの検出</a:t>
            </a:r>
            <a:endParaRPr kumimoji="1" lang="ja-JP" altLang="en-US" sz="6600"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マウスの動きの分布を調べる際、真剣に答える人は</a:t>
            </a:r>
            <a:r>
              <a:rPr lang="en-US" altLang="ja-JP" sz="3200" dirty="0"/>
              <a:t>1</a:t>
            </a:r>
            <a:r>
              <a:rPr lang="ja-JP" altLang="en-US" sz="3200" dirty="0"/>
              <a:t>用分布になり、適当に答えた人は偏った分布となる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92176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マウスの動きの分布の散らばりから低品質ワーカーかどうかを検出することができる</a:t>
            </a:r>
            <a:endParaRPr lang="ja-JP" altLang="en-US" dirty="0"/>
          </a:p>
        </p:txBody>
      </p:sp>
    </p:spTree>
    <p:extLst>
      <p:ext uri="{BB962C8B-B14F-4D97-AF65-F5344CB8AC3E}">
        <p14:creationId xmlns:p14="http://schemas.microsoft.com/office/powerpoint/2010/main" val="1207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研究の方法が入ります</a:t>
              </a: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ワーカーの行動を取得するためのコストの問題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ワーカーの振る舞いを逐次記録していくため、すべてをまとめて送ろうとすると膨大なデータが必要となる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92176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ブラウザの負担を減らすため、逐次データを送り、それを保存するシステムを準備する必要がある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802640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画像が入る</a:t>
            </a:r>
            <a:endParaRPr lang="ja-JP" altLang="en-US" dirty="0"/>
          </a:p>
        </p:txBody>
      </p:sp>
    </p:spTree>
    <p:extLst>
      <p:ext uri="{BB962C8B-B14F-4D97-AF65-F5344CB8AC3E}">
        <p14:creationId xmlns:p14="http://schemas.microsoft.com/office/powerpoint/2010/main" val="90056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研究の方法が入ります</a:t>
              </a: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23</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24</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25</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26</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27</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28</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29</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2286000"/>
            <a:ext cx="8778240" cy="10772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クラウドソーシングでは世界中の人々という圧倒的なスケールで問題の解決を行う</a:t>
            </a:r>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850640"/>
            <a:ext cx="8778240" cy="156966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群衆の力は偉大であるが、不特定多数の人々にタスクを行ってもらうため、品質が保証されないという問題点がある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Tree>
    <p:extLst>
      <p:ext uri="{BB962C8B-B14F-4D97-AF65-F5344CB8AC3E}">
        <p14:creationId xmlns:p14="http://schemas.microsoft.com/office/powerpoint/2010/main" val="376943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30</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31</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32</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33</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34</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229360"/>
            <a:ext cx="8778240"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Gold</a:t>
            </a:r>
            <a:r>
              <a:rPr lang="ja-JP" altLang="en-US" sz="3200" dirty="0"/>
              <a:t> </a:t>
            </a:r>
            <a:r>
              <a:rPr lang="en-US" altLang="ja-JP" sz="3200" dirty="0"/>
              <a:t>Standard</a:t>
            </a:r>
            <a:r>
              <a:rPr lang="ja-JP" altLang="en-US" sz="3200" dirty="0"/>
              <a:t>法</a:t>
            </a:r>
            <a:endParaRPr lang="en-US" altLang="ja-JP" sz="3200" dirty="0"/>
          </a:p>
          <a:p>
            <a:pPr lvl="1"/>
            <a:r>
              <a:rPr lang="ja-JP" altLang="en-US" sz="3200" dirty="0"/>
              <a:t>この問題なら誰でも正答できるという問題を決めておき、それが正解かどうかで検出する</a:t>
            </a:r>
            <a:endParaRPr lang="en-US" altLang="ja-JP" sz="3200" dirty="0"/>
          </a:p>
          <a:p>
            <a:pPr lvl="1"/>
            <a:r>
              <a:rPr lang="en-US" altLang="ja-JP" sz="3200" dirty="0"/>
              <a:t>(</a:t>
            </a:r>
            <a:r>
              <a:rPr lang="ja-JP" altLang="en-US" sz="3200" dirty="0"/>
              <a:t>例</a:t>
            </a:r>
            <a:r>
              <a:rPr lang="en-US" altLang="ja-JP" sz="3200" dirty="0"/>
              <a:t>) </a:t>
            </a:r>
            <a:r>
              <a:rPr lang="ja-JP" altLang="en-US" sz="3200" dirty="0"/>
              <a:t>チェック設問</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677920"/>
            <a:ext cx="845312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多数決法</a:t>
            </a:r>
            <a:endParaRPr lang="en-US" altLang="ja-JP" sz="3200" dirty="0"/>
          </a:p>
          <a:p>
            <a:pPr lvl="1"/>
            <a:r>
              <a:rPr kumimoji="1" lang="ja-JP" altLang="en-US" sz="3200" dirty="0"/>
              <a:t>同じタスクを複数回行い、結果を多数決で決める。</a:t>
            </a:r>
            <a:endParaRPr kumimoji="1" lang="en-US" altLang="ja-JP" sz="3200" dirty="0"/>
          </a:p>
          <a:p>
            <a:pPr lvl="1"/>
            <a:r>
              <a:rPr lang="en-US" altLang="ja-JP" sz="3200" dirty="0"/>
              <a:t>(</a:t>
            </a:r>
            <a:r>
              <a:rPr lang="ja-JP" altLang="en-US" sz="3200" dirty="0"/>
              <a:t>例</a:t>
            </a:r>
            <a:r>
              <a:rPr lang="en-US" altLang="ja-JP" sz="3200" dirty="0"/>
              <a:t>)</a:t>
            </a:r>
            <a:r>
              <a:rPr lang="ja-JP" altLang="en-US" sz="3200" dirty="0"/>
              <a:t>クラウドシート</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既存の低品質ワーカーの検出方法</a:t>
            </a:r>
          </a:p>
        </p:txBody>
      </p:sp>
      <p:sp>
        <p:nvSpPr>
          <p:cNvPr id="6" name="テキスト ボックス 5">
            <a:extLst>
              <a:ext uri="{FF2B5EF4-FFF2-40B4-BE49-F238E27FC236}">
                <a16:creationId xmlns:a16="http://schemas.microsoft.com/office/drawing/2014/main" id="{30B8A021-DB8F-4A62-8504-4B801ABAC3BD}"/>
              </a:ext>
            </a:extLst>
          </p:cNvPr>
          <p:cNvSpPr txBox="1"/>
          <p:nvPr/>
        </p:nvSpPr>
        <p:spPr>
          <a:xfrm>
            <a:off x="121920" y="5996652"/>
            <a:ext cx="877824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b="1" dirty="0"/>
              <a:t>既存の方法はタスクの結果を用いて検出する</a:t>
            </a:r>
            <a:endParaRPr lang="en-US" altLang="ja-JP" sz="3200" b="1" dirty="0"/>
          </a:p>
        </p:txBody>
      </p:sp>
    </p:spTree>
    <p:extLst>
      <p:ext uri="{BB962C8B-B14F-4D97-AF65-F5344CB8AC3E}">
        <p14:creationId xmlns:p14="http://schemas.microsoft.com/office/powerpoint/2010/main" val="93374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8778240" cy="206210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回答の結果から検出しようとすると、本当に間違えたのか、ただ適当にやっていたかなどそのときのワーカーの状況を考慮することができない</a:t>
            </a:r>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4362922"/>
            <a:ext cx="87782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結果ではなく、回答中のワーカーのふるまいによって低品質ワーカーの検出を行うことはできるのだろうか？</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研究の動機</a:t>
            </a:r>
          </a:p>
        </p:txBody>
      </p:sp>
    </p:spTree>
    <p:extLst>
      <p:ext uri="{BB962C8B-B14F-4D97-AF65-F5344CB8AC3E}">
        <p14:creationId xmlns:p14="http://schemas.microsoft.com/office/powerpoint/2010/main" val="162768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2621280"/>
            <a:ext cx="8778240" cy="206210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クラウドソーシングの結果そのものから問題の検証・解決を行うのではなく、あくまでデータを集めるために用いているため分類は「集める」とする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クラウドソーシングの分類</a:t>
            </a:r>
            <a:endParaRPr kumimoji="1" lang="ja-JP" altLang="en-US" sz="2400" b="1" dirty="0">
              <a:solidFill>
                <a:schemeClr val="bg1"/>
              </a:solidFill>
            </a:endParaRPr>
          </a:p>
        </p:txBody>
      </p:sp>
    </p:spTree>
    <p:extLst>
      <p:ext uri="{BB962C8B-B14F-4D97-AF65-F5344CB8AC3E}">
        <p14:creationId xmlns:p14="http://schemas.microsoft.com/office/powerpoint/2010/main" val="165490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研究の方法が入ります</a:t>
              </a: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81280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今研究で注目するワーカーの振る舞いは回答中のマウスの動きとする</a:t>
            </a:r>
            <a:endParaRPr kumimoji="1" lang="ja-JP" altLang="en-US"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164042"/>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実験の目標</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121920" y="4581220"/>
            <a:ext cx="87782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そのため、実験の流れとしては、既存の方法で低品質ワーカーの検出を行い、特徴があるかどうかを考察していく</a:t>
            </a:r>
            <a:endParaRPr lang="en-US" altLang="ja-JP" sz="3200" dirty="0"/>
          </a:p>
        </p:txBody>
      </p:sp>
    </p:spTree>
    <p:extLst>
      <p:ext uri="{BB962C8B-B14F-4D97-AF65-F5344CB8AC3E}">
        <p14:creationId xmlns:p14="http://schemas.microsoft.com/office/powerpoint/2010/main" val="212928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7914640" cy="10772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ヤフークラウドソーシング上で</a:t>
            </a:r>
            <a:r>
              <a:rPr kumimoji="1" lang="en-US" altLang="ja-JP" sz="3200" dirty="0"/>
              <a:t>PC</a:t>
            </a:r>
            <a:r>
              <a:rPr kumimoji="1" lang="ja-JP" altLang="en-US" sz="3200" dirty="0"/>
              <a:t>からアクセスしている</a:t>
            </a:r>
            <a:r>
              <a:rPr kumimoji="1" lang="en-US" altLang="ja-JP" sz="3200" dirty="0"/>
              <a:t>200</a:t>
            </a:r>
            <a:r>
              <a:rPr kumimoji="1" lang="ja-JP" altLang="en-US" sz="3200" dirty="0"/>
              <a:t>人</a:t>
            </a:r>
            <a:r>
              <a:rPr lang="ja-JP" altLang="en-US" sz="3200" dirty="0"/>
              <a:t>を対象とする</a:t>
            </a:r>
            <a:endParaRPr kumimoji="1" lang="ja-JP" altLang="en-US"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164042"/>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タスクの内容は、画像を見て、猫の血統種をこたえる問題を</a:t>
            </a:r>
            <a:r>
              <a:rPr lang="en-US" altLang="ja-JP" sz="3200" dirty="0"/>
              <a:t>50</a:t>
            </a:r>
            <a:r>
              <a:rPr lang="ja-JP" altLang="en-US" sz="3200" dirty="0"/>
              <a:t>問連続で行うもの</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121920" y="4581220"/>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タスク実施中のマウスの座標を逐次取得し、分析を行う</a:t>
            </a:r>
            <a:endParaRPr lang="en-US" altLang="ja-JP" sz="32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1458</Words>
  <Application>Microsoft Office PowerPoint</Application>
  <PresentationFormat>画面に合わせる (4:3)</PresentationFormat>
  <Paragraphs>268</Paragraphs>
  <Slides>34</Slides>
  <Notes>23</Notes>
  <HiddenSlides>19</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Noto Sans CJK JP DemiLight</vt:lpstr>
      <vt:lpstr>メイリオ</vt:lpstr>
      <vt:lpstr>游ゴシック</vt:lpstr>
      <vt:lpstr>游ゴシック Light</vt:lpstr>
      <vt:lpstr>Arial</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2018-05-04T08:21:28Z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