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handoutMasterIdLst>
    <p:handoutMasterId r:id="rId45"/>
  </p:handoutMasterIdLst>
  <p:sldIdLst>
    <p:sldId id="295" r:id="rId2"/>
    <p:sldId id="294" r:id="rId3"/>
    <p:sldId id="296" r:id="rId4"/>
    <p:sldId id="297" r:id="rId5"/>
    <p:sldId id="317" r:id="rId6"/>
    <p:sldId id="318" r:id="rId7"/>
    <p:sldId id="300" r:id="rId8"/>
    <p:sldId id="308" r:id="rId9"/>
    <p:sldId id="299" r:id="rId10"/>
    <p:sldId id="301" r:id="rId11"/>
    <p:sldId id="316" r:id="rId12"/>
    <p:sldId id="303" r:id="rId13"/>
    <p:sldId id="309" r:id="rId14"/>
    <p:sldId id="314" r:id="rId15"/>
    <p:sldId id="311" r:id="rId16"/>
    <p:sldId id="312" r:id="rId17"/>
    <p:sldId id="304" r:id="rId18"/>
    <p:sldId id="305" r:id="rId19"/>
    <p:sldId id="306" r:id="rId20"/>
    <p:sldId id="307" r:id="rId21"/>
    <p:sldId id="313" r:id="rId22"/>
    <p:sldId id="302" r:id="rId23"/>
    <p:sldId id="315" r:id="rId24"/>
    <p:sldId id="287" r:id="rId25"/>
    <p:sldId id="288" r:id="rId26"/>
    <p:sldId id="289" r:id="rId27"/>
    <p:sldId id="290" r:id="rId28"/>
    <p:sldId id="291" r:id="rId29"/>
    <p:sldId id="292" r:id="rId30"/>
    <p:sldId id="284" r:id="rId31"/>
    <p:sldId id="274" r:id="rId32"/>
    <p:sldId id="273" r:id="rId33"/>
    <p:sldId id="279" r:id="rId34"/>
    <p:sldId id="275" r:id="rId35"/>
    <p:sldId id="285" r:id="rId36"/>
    <p:sldId id="286" r:id="rId37"/>
    <p:sldId id="276" r:id="rId38"/>
    <p:sldId id="280" r:id="rId39"/>
    <p:sldId id="281" r:id="rId40"/>
    <p:sldId id="271" r:id="rId41"/>
    <p:sldId id="269" r:id="rId42"/>
    <p:sldId id="270" r:id="rId4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5B3"/>
    <a:srgbClr val="195C97"/>
    <a:srgbClr val="1F272A"/>
    <a:srgbClr val="175A96"/>
    <a:srgbClr val="D29839"/>
    <a:srgbClr val="36B7CA"/>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6768" autoAdjust="0"/>
  </p:normalViewPr>
  <p:slideViewPr>
    <p:cSldViewPr snapToGrid="0">
      <p:cViewPr varScale="1">
        <p:scale>
          <a:sx n="75" d="100"/>
          <a:sy n="75" d="100"/>
        </p:scale>
        <p:origin x="1800" y="43"/>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2018/5/7</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2018/5/7</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27</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a:t>
            </a:fld>
            <a:endParaRPr kumimoji="1" lang="ja-JP" altLang="en-US" dirty="0"/>
          </a:p>
        </p:txBody>
      </p:sp>
    </p:spTree>
    <p:extLst>
      <p:ext uri="{BB962C8B-B14F-4D97-AF65-F5344CB8AC3E}">
        <p14:creationId xmlns:p14="http://schemas.microsoft.com/office/powerpoint/2010/main" val="82100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38009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9</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17</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24</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25</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26</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2018/5/7</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3931920" y="2527797"/>
            <a:ext cx="5171440" cy="954107"/>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PC</a:t>
            </a:r>
            <a:r>
              <a:rPr kumimoji="1" lang="ja-JP" altLang="en-US" sz="2800" dirty="0"/>
              <a:t>からアクセスしている</a:t>
            </a:r>
            <a:r>
              <a:rPr kumimoji="1" lang="en-US" altLang="ja-JP" sz="2800" dirty="0"/>
              <a:t>200</a:t>
            </a:r>
            <a:r>
              <a:rPr kumimoji="1" lang="ja-JP" altLang="en-US" sz="2800" dirty="0"/>
              <a:t>人</a:t>
            </a:r>
            <a:r>
              <a:rPr lang="ja-JP" altLang="en-US" sz="2800" dirty="0"/>
              <a:t>が対象</a:t>
            </a:r>
            <a:endParaRPr kumimoji="1" lang="en-US" altLang="ja-JP" sz="28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3992880" y="3820160"/>
            <a:ext cx="515112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画像を見て、猫の血統種を答える問題が</a:t>
            </a:r>
            <a:r>
              <a:rPr lang="en-US" altLang="ja-JP" sz="2800" dirty="0"/>
              <a:t>50</a:t>
            </a:r>
            <a:r>
              <a:rPr lang="ja-JP" altLang="en-US" sz="2800" dirty="0"/>
              <a:t>問</a:t>
            </a:r>
            <a:endParaRPr lang="en-US" altLang="ja-JP"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3992880" y="5192173"/>
            <a:ext cx="477520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タスク実施中のマウスの座標を逐次収集する</a:t>
            </a:r>
            <a:endParaRPr lang="en-US" altLang="ja-JP" sz="2800" dirty="0"/>
          </a:p>
        </p:txBody>
      </p:sp>
      <p:pic>
        <p:nvPicPr>
          <p:cNvPr id="7" name="図 6">
            <a:extLst>
              <a:ext uri="{FF2B5EF4-FFF2-40B4-BE49-F238E27FC236}">
                <a16:creationId xmlns:a16="http://schemas.microsoft.com/office/drawing/2014/main" id="{B1D9BC5B-B0AA-4730-8669-A8B7DCA9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73200"/>
            <a:ext cx="3830320" cy="4693920"/>
          </a:xfrm>
          <a:prstGeom prst="rect">
            <a:avLst/>
          </a:prstGeom>
        </p:spPr>
      </p:pic>
      <p:sp>
        <p:nvSpPr>
          <p:cNvPr id="8" name="テキスト ボックス 7">
            <a:extLst>
              <a:ext uri="{FF2B5EF4-FFF2-40B4-BE49-F238E27FC236}">
                <a16:creationId xmlns:a16="http://schemas.microsoft.com/office/drawing/2014/main" id="{B41FCDF9-38A4-48C6-9D03-DE90A0333071}"/>
              </a:ext>
            </a:extLst>
          </p:cNvPr>
          <p:cNvSpPr txBox="1"/>
          <p:nvPr/>
        </p:nvSpPr>
        <p:spPr>
          <a:xfrm>
            <a:off x="3931920" y="1586671"/>
            <a:ext cx="552196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Yahoo</a:t>
            </a:r>
            <a:r>
              <a:rPr lang="ja-JP" altLang="en-US" sz="2800" dirty="0"/>
              <a:t>クラウドソーシング</a:t>
            </a:r>
            <a:endParaRPr kumimoji="1" lang="en-US" altLang="ja-JP" sz="2800" dirty="0"/>
          </a:p>
        </p:txBody>
      </p:sp>
    </p:spTree>
    <p:extLst>
      <p:ext uri="{BB962C8B-B14F-4D97-AF65-F5344CB8AC3E}">
        <p14:creationId xmlns:p14="http://schemas.microsoft.com/office/powerpoint/2010/main" val="135180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マウスの動きの取り方</a:t>
            </a:r>
          </a:p>
        </p:txBody>
      </p:sp>
      <p:grpSp>
        <p:nvGrpSpPr>
          <p:cNvPr id="12" name="グループ化 11">
            <a:extLst>
              <a:ext uri="{FF2B5EF4-FFF2-40B4-BE49-F238E27FC236}">
                <a16:creationId xmlns:a16="http://schemas.microsoft.com/office/drawing/2014/main" id="{8A0CCAC6-BB3D-41C4-8C46-3618E243CE8E}"/>
              </a:ext>
            </a:extLst>
          </p:cNvPr>
          <p:cNvGrpSpPr/>
          <p:nvPr/>
        </p:nvGrpSpPr>
        <p:grpSpPr>
          <a:xfrm>
            <a:off x="1666240" y="2296160"/>
            <a:ext cx="5801360" cy="3667760"/>
            <a:chOff x="1259840" y="1767840"/>
            <a:chExt cx="5801360" cy="3667760"/>
          </a:xfrm>
        </p:grpSpPr>
        <p:cxnSp>
          <p:nvCxnSpPr>
            <p:cNvPr id="4" name="直線コネクタ 3">
              <a:extLst>
                <a:ext uri="{FF2B5EF4-FFF2-40B4-BE49-F238E27FC236}">
                  <a16:creationId xmlns:a16="http://schemas.microsoft.com/office/drawing/2014/main" id="{B177686E-0D67-4908-B22E-51DE48D55A0E}"/>
                </a:ext>
              </a:extLst>
            </p:cNvPr>
            <p:cNvCxnSpPr/>
            <p:nvPr/>
          </p:nvCxnSpPr>
          <p:spPr>
            <a:xfrm>
              <a:off x="1259840" y="1767840"/>
              <a:ext cx="0" cy="36677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E0952C-DC7C-4D19-96CF-D328F1625C17}"/>
                </a:ext>
              </a:extLst>
            </p:cNvPr>
            <p:cNvCxnSpPr>
              <a:cxnSpLocks/>
            </p:cNvCxnSpPr>
            <p:nvPr/>
          </p:nvCxnSpPr>
          <p:spPr>
            <a:xfrm flipH="1">
              <a:off x="1259840" y="5394960"/>
              <a:ext cx="580136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3" name="矢印: 右 12">
            <a:extLst>
              <a:ext uri="{FF2B5EF4-FFF2-40B4-BE49-F238E27FC236}">
                <a16:creationId xmlns:a16="http://schemas.microsoft.com/office/drawing/2014/main" id="{84C394F0-66A6-4A3E-B6D6-C462628ED589}"/>
              </a:ext>
            </a:extLst>
          </p:cNvPr>
          <p:cNvSpPr/>
          <p:nvPr/>
        </p:nvSpPr>
        <p:spPr>
          <a:xfrm rot="13536740" flipV="1">
            <a:off x="2691303" y="455234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2A0A4EAC-B23A-4159-A2CA-7B03ADD01306}"/>
              </a:ext>
            </a:extLst>
          </p:cNvPr>
          <p:cNvSpPr/>
          <p:nvPr/>
        </p:nvSpPr>
        <p:spPr>
          <a:xfrm rot="13536740" flipV="1">
            <a:off x="5151648" y="295282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C936F6-AD54-4C46-8E6B-4974DC701A30}"/>
              </a:ext>
            </a:extLst>
          </p:cNvPr>
          <p:cNvSpPr txBox="1"/>
          <p:nvPr/>
        </p:nvSpPr>
        <p:spPr>
          <a:xfrm>
            <a:off x="365760" y="911607"/>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0.1</a:t>
            </a:r>
            <a:r>
              <a:rPr lang="ja-JP" altLang="en-US" sz="3200" dirty="0"/>
              <a:t>秒ごとにマウスカーソルの座標を取得し、その差分をマウスの移動量とする</a:t>
            </a:r>
            <a:endParaRPr lang="en-US" altLang="ja-JP" sz="3200" dirty="0"/>
          </a:p>
        </p:txBody>
      </p:sp>
      <p:sp>
        <p:nvSpPr>
          <p:cNvPr id="18" name="テキスト ボックス 17">
            <a:extLst>
              <a:ext uri="{FF2B5EF4-FFF2-40B4-BE49-F238E27FC236}">
                <a16:creationId xmlns:a16="http://schemas.microsoft.com/office/drawing/2014/main" id="{16E87E77-4481-442B-BE0C-B8A244346A15}"/>
              </a:ext>
            </a:extLst>
          </p:cNvPr>
          <p:cNvSpPr txBox="1"/>
          <p:nvPr/>
        </p:nvSpPr>
        <p:spPr>
          <a:xfrm rot="16200000">
            <a:off x="-81280" y="3456975"/>
            <a:ext cx="2677656" cy="369332"/>
          </a:xfrm>
          <a:prstGeom prst="rect">
            <a:avLst/>
          </a:prstGeom>
          <a:noFill/>
        </p:spPr>
        <p:txBody>
          <a:bodyPr vert="horz" wrap="square" rtlCol="0">
            <a:spAutoFit/>
          </a:bodyPr>
          <a:lstStyle/>
          <a:p>
            <a:r>
              <a:rPr kumimoji="1" lang="ja-JP" altLang="en-US" dirty="0"/>
              <a:t>画面中の</a:t>
            </a:r>
            <a:r>
              <a:rPr kumimoji="1" lang="en-US" altLang="ja-JP" dirty="0"/>
              <a:t>y</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9B4D690B-4D1A-4634-BD64-80385344BB29}"/>
              </a:ext>
            </a:extLst>
          </p:cNvPr>
          <p:cNvSpPr txBox="1"/>
          <p:nvPr/>
        </p:nvSpPr>
        <p:spPr>
          <a:xfrm>
            <a:off x="3557104" y="6149375"/>
            <a:ext cx="2677656" cy="369332"/>
          </a:xfrm>
          <a:prstGeom prst="rect">
            <a:avLst/>
          </a:prstGeom>
          <a:noFill/>
        </p:spPr>
        <p:txBody>
          <a:bodyPr vert="horz" wrap="square" rtlCol="0">
            <a:spAutoFit/>
          </a:bodyPr>
          <a:lstStyle/>
          <a:p>
            <a:r>
              <a:rPr kumimoji="1" lang="ja-JP" altLang="en-US" dirty="0"/>
              <a:t>画面中の</a:t>
            </a:r>
            <a:r>
              <a:rPr lang="en-US" altLang="ja-JP" dirty="0"/>
              <a:t>x</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7EE87B0E-E970-41C8-94B9-2774D8DAAC2F}"/>
              </a:ext>
            </a:extLst>
          </p:cNvPr>
          <p:cNvSpPr txBox="1"/>
          <p:nvPr/>
        </p:nvSpPr>
        <p:spPr>
          <a:xfrm>
            <a:off x="2397760" y="3729086"/>
            <a:ext cx="2407919" cy="523220"/>
          </a:xfrm>
          <a:prstGeom prst="rect">
            <a:avLst/>
          </a:prstGeom>
          <a:noFill/>
        </p:spPr>
        <p:txBody>
          <a:bodyPr wrap="square" rtlCol="0">
            <a:spAutoFit/>
          </a:bodyPr>
          <a:lstStyle/>
          <a:p>
            <a:r>
              <a:rPr lang="en-US" altLang="ja-JP" sz="2800" dirty="0"/>
              <a:t>t</a:t>
            </a:r>
            <a:r>
              <a:rPr kumimoji="1" lang="ja-JP" altLang="en-US" sz="2800" dirty="0"/>
              <a:t>秒</a:t>
            </a:r>
            <a:r>
              <a:rPr kumimoji="1" lang="en-US" altLang="ja-JP" sz="2800" dirty="0"/>
              <a:t>(600,700)</a:t>
            </a:r>
            <a:endParaRPr kumimoji="1" lang="ja-JP" altLang="en-US" sz="2800" dirty="0"/>
          </a:p>
        </p:txBody>
      </p:sp>
      <p:sp>
        <p:nvSpPr>
          <p:cNvPr id="22" name="テキスト ボックス 21">
            <a:extLst>
              <a:ext uri="{FF2B5EF4-FFF2-40B4-BE49-F238E27FC236}">
                <a16:creationId xmlns:a16="http://schemas.microsoft.com/office/drawing/2014/main" id="{4D290B4F-2B2F-4D22-A670-482FA1ED07BF}"/>
              </a:ext>
            </a:extLst>
          </p:cNvPr>
          <p:cNvSpPr txBox="1"/>
          <p:nvPr/>
        </p:nvSpPr>
        <p:spPr>
          <a:xfrm>
            <a:off x="5385212" y="2201974"/>
            <a:ext cx="3382868" cy="523220"/>
          </a:xfrm>
          <a:prstGeom prst="rect">
            <a:avLst/>
          </a:prstGeom>
          <a:noFill/>
        </p:spPr>
        <p:txBody>
          <a:bodyPr wrap="square" rtlCol="0">
            <a:spAutoFit/>
          </a:bodyPr>
          <a:lstStyle/>
          <a:p>
            <a:r>
              <a:rPr lang="en-US" altLang="ja-JP" sz="2800" dirty="0"/>
              <a:t>t + 0.1</a:t>
            </a:r>
            <a:r>
              <a:rPr kumimoji="1" lang="ja-JP" altLang="en-US" sz="2800" dirty="0"/>
              <a:t>秒</a:t>
            </a:r>
            <a:r>
              <a:rPr kumimoji="1" lang="en-US" altLang="ja-JP" sz="2800" dirty="0"/>
              <a:t>(640, 720)</a:t>
            </a:r>
            <a:endParaRPr kumimoji="1" lang="ja-JP" altLang="en-US" sz="2800" dirty="0"/>
          </a:p>
        </p:txBody>
      </p:sp>
      <p:sp>
        <p:nvSpPr>
          <p:cNvPr id="23" name="テキスト ボックス 22">
            <a:extLst>
              <a:ext uri="{FF2B5EF4-FFF2-40B4-BE49-F238E27FC236}">
                <a16:creationId xmlns:a16="http://schemas.microsoft.com/office/drawing/2014/main" id="{E1E50230-6B37-43C5-8670-3766D7919FA0}"/>
              </a:ext>
            </a:extLst>
          </p:cNvPr>
          <p:cNvSpPr txBox="1"/>
          <p:nvPr/>
        </p:nvSpPr>
        <p:spPr>
          <a:xfrm>
            <a:off x="5056946" y="4302964"/>
            <a:ext cx="3711134" cy="954107"/>
          </a:xfrm>
          <a:prstGeom prst="rect">
            <a:avLst/>
          </a:prstGeom>
          <a:noFill/>
        </p:spPr>
        <p:txBody>
          <a:bodyPr wrap="square" rtlCol="0">
            <a:spAutoFit/>
          </a:bodyPr>
          <a:lstStyle/>
          <a:p>
            <a:r>
              <a:rPr kumimoji="1" lang="ja-JP" altLang="en-US" sz="2800" dirty="0"/>
              <a:t>この場合、移動量は</a:t>
            </a:r>
            <a:endParaRPr kumimoji="1" lang="en-US" altLang="ja-JP" sz="2800" dirty="0"/>
          </a:p>
          <a:p>
            <a:r>
              <a:rPr lang="en-US" altLang="ja-JP" sz="2800" dirty="0"/>
              <a:t>x</a:t>
            </a:r>
            <a:r>
              <a:rPr lang="ja-JP" altLang="en-US" sz="2800" dirty="0"/>
              <a:t>が</a:t>
            </a:r>
            <a:r>
              <a:rPr lang="en-US" altLang="ja-JP" sz="2800" dirty="0"/>
              <a:t>40,</a:t>
            </a:r>
            <a:r>
              <a:rPr lang="ja-JP" altLang="en-US" sz="2800" dirty="0"/>
              <a:t> </a:t>
            </a:r>
            <a:r>
              <a:rPr lang="en-US" altLang="ja-JP" sz="2800" dirty="0"/>
              <a:t>y</a:t>
            </a:r>
            <a:r>
              <a:rPr lang="ja-JP" altLang="en-US" sz="2800" dirty="0"/>
              <a:t>が</a:t>
            </a:r>
            <a:r>
              <a:rPr lang="en-US" altLang="ja-JP" sz="2800" dirty="0"/>
              <a:t>20</a:t>
            </a:r>
            <a:r>
              <a:rPr lang="ja-JP" altLang="en-US" sz="2800" dirty="0"/>
              <a:t>となる</a:t>
            </a:r>
            <a:endParaRPr kumimoji="1" lang="ja-JP" altLang="en-US" sz="2800" dirty="0"/>
          </a:p>
        </p:txBody>
      </p:sp>
    </p:spTree>
    <p:extLst>
      <p:ext uri="{BB962C8B-B14F-4D97-AF65-F5344CB8AC3E}">
        <p14:creationId xmlns:p14="http://schemas.microsoft.com/office/powerpoint/2010/main" val="809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マウスの動きの分布を調べる際、真剣に答える人は一様分布になり、適当に答えた人は偏った分布となる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92176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分布が異なれば移動量に差が出てくるためその差を用いれば低品質であるかどうかを検出できる</a:t>
            </a:r>
            <a:endParaRPr lang="ja-JP" altLang="en-US" dirty="0"/>
          </a:p>
        </p:txBody>
      </p:sp>
    </p:spTree>
    <p:extLst>
      <p:ext uri="{BB962C8B-B14F-4D97-AF65-F5344CB8AC3E}">
        <p14:creationId xmlns:p14="http://schemas.microsoft.com/office/powerpoint/2010/main" val="1207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クラウドソーシングの結果</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906037"/>
            <a:ext cx="791464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有効なデータは</a:t>
            </a:r>
            <a:r>
              <a:rPr lang="en-US" altLang="ja-JP" sz="3200" dirty="0"/>
              <a:t>200</a:t>
            </a:r>
            <a:r>
              <a:rPr lang="ja-JP" altLang="en-US" sz="3200" dirty="0"/>
              <a:t>中</a:t>
            </a:r>
            <a:r>
              <a:rPr lang="en-US" altLang="ja-JP" sz="3200" dirty="0"/>
              <a:t>173</a:t>
            </a:r>
            <a:endParaRPr lang="ja-JP" altLang="en-US" dirty="0"/>
          </a:p>
        </p:txBody>
      </p:sp>
      <p:sp>
        <p:nvSpPr>
          <p:cNvPr id="7" name="テキスト ボックス 6">
            <a:extLst>
              <a:ext uri="{FF2B5EF4-FFF2-40B4-BE49-F238E27FC236}">
                <a16:creationId xmlns:a16="http://schemas.microsoft.com/office/drawing/2014/main" id="{3D1D7222-7DE0-45E5-8590-B353CDE2A99D}"/>
              </a:ext>
            </a:extLst>
          </p:cNvPr>
          <p:cNvSpPr txBox="1"/>
          <p:nvPr/>
        </p:nvSpPr>
        <p:spPr>
          <a:xfrm>
            <a:off x="396240" y="1461666"/>
            <a:ext cx="7914640" cy="1077218"/>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173</a:t>
            </a:r>
            <a:r>
              <a:rPr lang="ja-JP" altLang="en-US" sz="3200" dirty="0"/>
              <a:t>中</a:t>
            </a:r>
            <a:r>
              <a:rPr lang="en-US" altLang="ja-JP" sz="3200" dirty="0"/>
              <a:t>Gold Standard</a:t>
            </a:r>
            <a:r>
              <a:rPr lang="ja-JP" altLang="en-US" sz="3200" dirty="0"/>
              <a:t>の設問を間違えていたデータは</a:t>
            </a:r>
            <a:r>
              <a:rPr lang="en-US" altLang="ja-JP" sz="3200" dirty="0"/>
              <a:t>4</a:t>
            </a:r>
            <a:r>
              <a:rPr lang="ja-JP" altLang="en-US" sz="3200" dirty="0"/>
              <a:t>つ</a:t>
            </a:r>
            <a:endParaRPr lang="ja-JP" altLang="en-US" dirty="0"/>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3842741753"/>
              </p:ext>
            </p:extLst>
          </p:nvPr>
        </p:nvGraphicFramePr>
        <p:xfrm>
          <a:off x="701040" y="3775612"/>
          <a:ext cx="7833360" cy="1981200"/>
        </p:xfrm>
        <a:graphic>
          <a:graphicData uri="http://schemas.openxmlformats.org/drawingml/2006/table">
            <a:tbl>
              <a:tblPr firstRow="1" bandRow="1">
                <a:tableStyleId>{5C22544A-7EE6-4342-B048-85BDC9FD1C3A}</a:tableStyleId>
              </a:tblPr>
              <a:tblGrid>
                <a:gridCol w="3916680">
                  <a:extLst>
                    <a:ext uri="{9D8B030D-6E8A-4147-A177-3AD203B41FA5}">
                      <a16:colId xmlns:a16="http://schemas.microsoft.com/office/drawing/2014/main" val="318793781"/>
                    </a:ext>
                  </a:extLst>
                </a:gridCol>
                <a:gridCol w="3916680">
                  <a:extLst>
                    <a:ext uri="{9D8B030D-6E8A-4147-A177-3AD203B41FA5}">
                      <a16:colId xmlns:a16="http://schemas.microsoft.com/office/drawing/2014/main" val="2703390418"/>
                    </a:ext>
                  </a:extLst>
                </a:gridCol>
              </a:tblGrid>
              <a:tr h="370840">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p>
                  </a:txBody>
                  <a:tcPr/>
                </a:tc>
                <a:extLst>
                  <a:ext uri="{0D108BD9-81ED-4DB2-BD59-A6C34878D82A}">
                    <a16:rowId xmlns:a16="http://schemas.microsoft.com/office/drawing/2014/main" val="2773584957"/>
                  </a:ext>
                </a:extLst>
              </a:tr>
              <a:tr h="370840">
                <a:tc>
                  <a:txBody>
                    <a:bodyPr/>
                    <a:lstStyle/>
                    <a:p>
                      <a:r>
                        <a:rPr kumimoji="1" lang="en-US" altLang="ja-JP" sz="2000" dirty="0"/>
                        <a:t>209</a:t>
                      </a:r>
                      <a:endParaRPr kumimoji="1" lang="ja-JP" altLang="en-US" sz="2000" dirty="0"/>
                    </a:p>
                  </a:txBody>
                  <a:tcPr/>
                </a:tc>
                <a:tc>
                  <a:txBody>
                    <a:bodyPr/>
                    <a:lstStyle/>
                    <a:p>
                      <a:r>
                        <a:rPr kumimoji="1" lang="en-US" altLang="ja-JP" sz="2000" dirty="0"/>
                        <a:t>62</a:t>
                      </a:r>
                      <a:endParaRPr kumimoji="1" lang="ja-JP" altLang="en-US" sz="2000" dirty="0"/>
                    </a:p>
                  </a:txBody>
                  <a:tcPr/>
                </a:tc>
                <a:extLst>
                  <a:ext uri="{0D108BD9-81ED-4DB2-BD59-A6C34878D82A}">
                    <a16:rowId xmlns:a16="http://schemas.microsoft.com/office/drawing/2014/main" val="1680701530"/>
                  </a:ext>
                </a:extLst>
              </a:tr>
              <a:tr h="370840">
                <a:tc>
                  <a:txBody>
                    <a:bodyPr/>
                    <a:lstStyle/>
                    <a:p>
                      <a:r>
                        <a:rPr kumimoji="1" lang="en-US" altLang="ja-JP" sz="2000" dirty="0"/>
                        <a:t>210</a:t>
                      </a:r>
                      <a:endParaRPr kumimoji="1" lang="ja-JP" altLang="en-US" sz="2000" dirty="0"/>
                    </a:p>
                  </a:txBody>
                  <a:tcPr/>
                </a:tc>
                <a:tc>
                  <a:txBody>
                    <a:bodyPr/>
                    <a:lstStyle/>
                    <a:p>
                      <a:r>
                        <a:rPr kumimoji="1" lang="en-US" altLang="ja-JP" sz="2000" dirty="0"/>
                        <a:t>79.59</a:t>
                      </a:r>
                      <a:endParaRPr kumimoji="1" lang="ja-JP" altLang="en-US" sz="2000" dirty="0"/>
                    </a:p>
                  </a:txBody>
                  <a:tcPr/>
                </a:tc>
                <a:extLst>
                  <a:ext uri="{0D108BD9-81ED-4DB2-BD59-A6C34878D82A}">
                    <a16:rowId xmlns:a16="http://schemas.microsoft.com/office/drawing/2014/main" val="1209037566"/>
                  </a:ext>
                </a:extLst>
              </a:tr>
              <a:tr h="370840">
                <a:tc>
                  <a:txBody>
                    <a:bodyPr/>
                    <a:lstStyle/>
                    <a:p>
                      <a:r>
                        <a:rPr kumimoji="1" lang="en-US" altLang="ja-JP" sz="2000" dirty="0"/>
                        <a:t>265</a:t>
                      </a:r>
                      <a:endParaRPr kumimoji="1" lang="ja-JP" altLang="en-US" sz="2000" dirty="0"/>
                    </a:p>
                  </a:txBody>
                  <a:tcPr/>
                </a:tc>
                <a:tc>
                  <a:txBody>
                    <a:bodyPr/>
                    <a:lstStyle/>
                    <a:p>
                      <a:r>
                        <a:rPr kumimoji="1" lang="en-US" altLang="ja-JP" sz="2000" dirty="0"/>
                        <a:t>80</a:t>
                      </a:r>
                      <a:endParaRPr kumimoji="1" lang="ja-JP" altLang="en-US" sz="2000" dirty="0"/>
                    </a:p>
                  </a:txBody>
                  <a:tcPr/>
                </a:tc>
                <a:extLst>
                  <a:ext uri="{0D108BD9-81ED-4DB2-BD59-A6C34878D82A}">
                    <a16:rowId xmlns:a16="http://schemas.microsoft.com/office/drawing/2014/main" val="383651573"/>
                  </a:ext>
                </a:extLst>
              </a:tr>
              <a:tr h="370840">
                <a:tc>
                  <a:txBody>
                    <a:bodyPr/>
                    <a:lstStyle/>
                    <a:p>
                      <a:r>
                        <a:rPr kumimoji="1" lang="en-US" altLang="ja-JP" sz="2000" dirty="0"/>
                        <a:t>82</a:t>
                      </a:r>
                      <a:endParaRPr kumimoji="1" lang="ja-JP" altLang="en-US" sz="2000" dirty="0"/>
                    </a:p>
                  </a:txBody>
                  <a:tcPr/>
                </a:tc>
                <a:tc>
                  <a:txBody>
                    <a:bodyPr/>
                    <a:lstStyle/>
                    <a:p>
                      <a:r>
                        <a:rPr kumimoji="1" lang="en-US" altLang="ja-JP" sz="2000" dirty="0"/>
                        <a:t>30</a:t>
                      </a:r>
                      <a:endParaRPr kumimoji="1" lang="ja-JP" altLang="en-US" sz="2000" dirty="0"/>
                    </a:p>
                  </a:txBody>
                  <a:tcPr/>
                </a:tc>
                <a:extLst>
                  <a:ext uri="{0D108BD9-81ED-4DB2-BD59-A6C34878D82A}">
                    <a16:rowId xmlns:a16="http://schemas.microsoft.com/office/drawing/2014/main" val="491688452"/>
                  </a:ext>
                </a:extLst>
              </a:tr>
            </a:tbl>
          </a:graphicData>
        </a:graphic>
      </p:graphicFrame>
      <p:sp>
        <p:nvSpPr>
          <p:cNvPr id="3" name="テキスト ボックス 2">
            <a:extLst>
              <a:ext uri="{FF2B5EF4-FFF2-40B4-BE49-F238E27FC236}">
                <a16:creationId xmlns:a16="http://schemas.microsoft.com/office/drawing/2014/main" id="{EED00ACE-2BC7-4636-850D-39D1CA86A57F}"/>
              </a:ext>
            </a:extLst>
          </p:cNvPr>
          <p:cNvSpPr txBox="1"/>
          <p:nvPr/>
        </p:nvSpPr>
        <p:spPr>
          <a:xfrm>
            <a:off x="1864360" y="5971870"/>
            <a:ext cx="5506720" cy="646331"/>
          </a:xfrm>
          <a:prstGeom prst="rect">
            <a:avLst/>
          </a:prstGeom>
          <a:noFill/>
        </p:spPr>
        <p:txBody>
          <a:bodyPr wrap="square" rtlCol="0">
            <a:spAutoFit/>
          </a:bodyPr>
          <a:lstStyle/>
          <a:p>
            <a:r>
              <a:rPr kumimoji="1" lang="en-US" altLang="ja-JP" dirty="0"/>
              <a:t>Gold Standard</a:t>
            </a:r>
            <a:r>
              <a:rPr kumimoji="1" lang="ja-JP" altLang="en-US" dirty="0"/>
              <a:t>の設問を間違えていた回答のデータ</a:t>
            </a:r>
            <a:endParaRPr kumimoji="1" lang="en-US" altLang="ja-JP" dirty="0"/>
          </a:p>
          <a:p>
            <a:pPr algn="ctr"/>
            <a:r>
              <a:rPr lang="en-US" altLang="ja-JP" dirty="0"/>
              <a:t>ID</a:t>
            </a:r>
            <a:r>
              <a:rPr lang="ja-JP" altLang="en-US" dirty="0"/>
              <a:t>は</a:t>
            </a:r>
            <a:r>
              <a:rPr lang="en-US" altLang="ja-JP" dirty="0"/>
              <a:t>crowd4u</a:t>
            </a:r>
            <a:r>
              <a:rPr lang="ja-JP" altLang="en-US" dirty="0"/>
              <a:t>で割り当てられた</a:t>
            </a:r>
            <a:r>
              <a:rPr lang="en-US" altLang="ja-JP" dirty="0"/>
              <a:t>ID</a:t>
            </a:r>
            <a:endParaRPr kumimoji="1" lang="ja-JP" altLang="en-US" dirty="0"/>
          </a:p>
        </p:txBody>
      </p:sp>
      <p:sp>
        <p:nvSpPr>
          <p:cNvPr id="10" name="テキスト ボックス 9">
            <a:extLst>
              <a:ext uri="{FF2B5EF4-FFF2-40B4-BE49-F238E27FC236}">
                <a16:creationId xmlns:a16="http://schemas.microsoft.com/office/drawing/2014/main" id="{40FEA342-9196-4898-92E3-89C90C7FE606}"/>
              </a:ext>
            </a:extLst>
          </p:cNvPr>
          <p:cNvSpPr txBox="1"/>
          <p:nvPr/>
        </p:nvSpPr>
        <p:spPr>
          <a:xfrm>
            <a:off x="396240" y="2698394"/>
            <a:ext cx="79146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全回答者の中で正答率が</a:t>
            </a:r>
            <a:r>
              <a:rPr lang="en-US" altLang="ja-JP" sz="3200" dirty="0"/>
              <a:t>30%</a:t>
            </a:r>
            <a:r>
              <a:rPr lang="ja-JP" altLang="en-US" sz="3200" dirty="0"/>
              <a:t>以下であったものは</a:t>
            </a:r>
            <a:r>
              <a:rPr lang="en-US" altLang="ja-JP" sz="3200" dirty="0"/>
              <a:t>ID82</a:t>
            </a:r>
            <a:r>
              <a:rPr lang="ja-JP" altLang="en-US" sz="3200" dirty="0"/>
              <a:t>番の回答者のみ</a:t>
            </a:r>
            <a:endParaRPr lang="ja-JP" altLang="en-US" dirty="0"/>
          </a:p>
        </p:txBody>
      </p:sp>
    </p:spTree>
    <p:extLst>
      <p:ext uri="{BB962C8B-B14F-4D97-AF65-F5344CB8AC3E}">
        <p14:creationId xmlns:p14="http://schemas.microsoft.com/office/powerpoint/2010/main" val="3990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pic>
        <p:nvPicPr>
          <p:cNvPr id="8" name="図 7">
            <a:extLst>
              <a:ext uri="{FF2B5EF4-FFF2-40B4-BE49-F238E27FC236}">
                <a16:creationId xmlns:a16="http://schemas.microsoft.com/office/drawing/2014/main" id="{AE8AD856-08E2-4611-B9DA-3944F0C77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 y="1391920"/>
            <a:ext cx="4180840" cy="4180840"/>
          </a:xfrm>
          <a:prstGeom prst="rect">
            <a:avLst/>
          </a:prstGeom>
        </p:spPr>
      </p:pic>
      <p:pic>
        <p:nvPicPr>
          <p:cNvPr id="11" name="図 10">
            <a:extLst>
              <a:ext uri="{FF2B5EF4-FFF2-40B4-BE49-F238E27FC236}">
                <a16:creationId xmlns:a16="http://schemas.microsoft.com/office/drawing/2014/main" id="{CC196E1D-EDAC-4521-BB25-EDC441AA0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406" y="1356360"/>
            <a:ext cx="4216400" cy="4216400"/>
          </a:xfrm>
          <a:prstGeom prst="rect">
            <a:avLst/>
          </a:prstGeom>
        </p:spPr>
      </p:pic>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回答者</a:t>
            </a:r>
            <a:r>
              <a:rPr lang="en-US" altLang="ja-JP" sz="2400" dirty="0"/>
              <a:t>ID1</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回答者</a:t>
            </a:r>
            <a:r>
              <a:rPr lang="en-US" altLang="ja-JP" sz="2400" dirty="0"/>
              <a:t>ID82</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9" name="テキスト ボックス 8">
            <a:extLst>
              <a:ext uri="{FF2B5EF4-FFF2-40B4-BE49-F238E27FC236}">
                <a16:creationId xmlns:a16="http://schemas.microsoft.com/office/drawing/2014/main" id="{ADB1B0EE-01CE-4E76-B1F9-2591933FAFCB}"/>
              </a:ext>
            </a:extLst>
          </p:cNvPr>
          <p:cNvSpPr txBox="1"/>
          <p:nvPr/>
        </p:nvSpPr>
        <p:spPr>
          <a:xfrm>
            <a:off x="462046" y="5380782"/>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適当に行った結果と真剣に行った結果では移動量に差が出ているということが分かった</a:t>
            </a:r>
            <a:endParaRPr lang="en-US" altLang="ja-JP" sz="3200" dirty="0"/>
          </a:p>
        </p:txBody>
      </p:sp>
    </p:spTree>
    <p:extLst>
      <p:ext uri="{BB962C8B-B14F-4D97-AF65-F5344CB8AC3E}">
        <p14:creationId xmlns:p14="http://schemas.microsoft.com/office/powerpoint/2010/main" val="423016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009003"/>
            <a:ext cx="8260080" cy="5509200"/>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ID82</a:t>
            </a:r>
            <a:r>
              <a:rPr lang="ja-JP" altLang="en-US" sz="3200" dirty="0"/>
              <a:t>の回答者と他の回答者でマウスの</a:t>
            </a:r>
            <a:endParaRPr lang="en-US" altLang="ja-JP" sz="3200" dirty="0"/>
          </a:p>
          <a:p>
            <a:pPr lvl="1"/>
            <a:r>
              <a:rPr lang="ja-JP" altLang="en-US" sz="3200" dirty="0"/>
              <a:t>移動量の平均値に差があるかどうかを</a:t>
            </a:r>
            <a:endParaRPr lang="en-US" altLang="ja-JP" sz="3200" dirty="0"/>
          </a:p>
          <a:p>
            <a:pPr lvl="1"/>
            <a:r>
              <a:rPr lang="ja-JP" altLang="en-US" sz="3200" dirty="0"/>
              <a:t>検証するために、マウスの移動量について有効なデータのすべての組み合わせで</a:t>
            </a:r>
            <a:endParaRPr lang="en-US" altLang="ja-JP" sz="3200" dirty="0"/>
          </a:p>
          <a:p>
            <a:pPr lvl="1"/>
            <a:r>
              <a:rPr lang="en-US" altLang="ja-JP" sz="3200" dirty="0"/>
              <a:t>t</a:t>
            </a:r>
            <a:r>
              <a:rPr lang="ja-JP" altLang="en-US" sz="3200" dirty="0"/>
              <a:t>検定を行った</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検定はデータ数が異なるため</a:t>
            </a:r>
            <a:r>
              <a:rPr lang="en-US" altLang="ja-JP" sz="3200" dirty="0"/>
              <a:t>Welch</a:t>
            </a:r>
            <a:r>
              <a:rPr lang="ja-JP" altLang="en-US" sz="3200" dirty="0"/>
              <a:t>の</a:t>
            </a:r>
            <a:endParaRPr lang="en-US" altLang="ja-JP" sz="3200" dirty="0"/>
          </a:p>
          <a:p>
            <a:pPr lvl="1"/>
            <a:r>
              <a:rPr lang="en-US" altLang="ja-JP" sz="3200" dirty="0"/>
              <a:t>t</a:t>
            </a:r>
            <a:r>
              <a:rPr lang="ja-JP" altLang="en-US" sz="3200" dirty="0"/>
              <a:t>検定をおこなった。</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(p&lt;=0.05</a:t>
            </a:r>
            <a:r>
              <a:rPr lang="ja-JP" altLang="en-US" sz="3200" dirty="0"/>
              <a:t>以下なし</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散布図と統計的な検定についての考察</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598283"/>
            <a:ext cx="7914640" cy="353943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散布図から差があるように予想はできるが数値として何が違うかを検証することができなかった。</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具体的にどのような振る舞いを行ったら低品質であるかを数値で表すのは難しい</a:t>
            </a:r>
            <a:endParaRPr lang="en-US" altLang="ja-JP" sz="3200" dirty="0"/>
          </a:p>
        </p:txBody>
      </p:sp>
    </p:spTree>
    <p:extLst>
      <p:ext uri="{BB962C8B-B14F-4D97-AF65-F5344CB8AC3E}">
        <p14:creationId xmlns:p14="http://schemas.microsoft.com/office/powerpoint/2010/main" val="97004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散布図では特徴があるように見えるが、</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統計的な検定では有意差が見られなかった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振る舞いのデータを取得するシステムに</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ついての問題と今後の課題について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ワーカーの行動を取得するためのコストの問題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910080"/>
            <a:ext cx="8026400" cy="255454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ワーカーの振る舞いを逐次記録していくため、すべてをまとめて送ろうとすると膨大なデータとなってしまうため、タスクを行っているブラウザが重くなっていってしまう</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4612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ブラウザの負担を減らすため、逐次データを送り、それを保存するシステムを準備する必要がある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マウスの動きから移動量を取得し、分析を行ったが統計的な検証では有意差が認められなかった</a:t>
              </a:r>
              <a:endParaRPr lang="en-US" altLang="ja-JP" sz="2400" dirty="0">
                <a:solidFill>
                  <a:prstClr val="black">
                    <a:lumMod val="75000"/>
                    <a:lumOff val="25000"/>
                  </a:prstClr>
                </a:solidFill>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振る舞いのデータを取得するシステムに</a:t>
              </a: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ついての問題と今後の課題について</a:t>
              </a: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1656080"/>
            <a:ext cx="8778240" cy="1569660"/>
          </a:xfrm>
          <a:prstGeom prst="rect">
            <a:avLst/>
          </a:prstGeom>
          <a:noFill/>
        </p:spPr>
        <p:txBody>
          <a:bodyPr wrap="square" rtlCol="0">
            <a:spAutoFit/>
          </a:bodyPr>
          <a:lstStyle/>
          <a:p>
            <a:r>
              <a:rPr kumimoji="1" lang="ja-JP" altLang="en-US" sz="3200" dirty="0"/>
              <a:t>クラウドソーシングには、不特定多数の人々にタスクを行ってもらうため、品質が保証されないという問題点がある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21920" y="3921760"/>
            <a:ext cx="8778240" cy="2062103"/>
          </a:xfrm>
          <a:prstGeom prst="rect">
            <a:avLst/>
          </a:prstGeom>
          <a:noFill/>
        </p:spPr>
        <p:txBody>
          <a:bodyPr wrap="square" rtlCol="0">
            <a:spAutoFit/>
          </a:bodyPr>
          <a:lstStyle/>
          <a:p>
            <a:r>
              <a:rPr lang="en-US" altLang="ja-JP" sz="3200" dirty="0"/>
              <a:t>Gold</a:t>
            </a:r>
            <a:r>
              <a:rPr lang="ja-JP" altLang="en-US" sz="3200" dirty="0"/>
              <a:t> </a:t>
            </a:r>
            <a:r>
              <a:rPr lang="en-US" altLang="ja-JP" sz="3200" dirty="0"/>
              <a:t>Standard</a:t>
            </a:r>
            <a:r>
              <a:rPr lang="ja-JP" altLang="en-US" sz="3200" dirty="0"/>
              <a:t>法や、多数決法のようなタスクの結果から低品質なワーカーを検出する方法があるが、適当に行ったか本当に間違えただけかわからないという問題がある</a:t>
            </a:r>
            <a:endParaRPr kumimoji="1" lang="ja-JP" altLang="en-US" sz="3200" dirty="0"/>
          </a:p>
        </p:txBody>
      </p:sp>
    </p:spTree>
    <p:extLst>
      <p:ext uri="{BB962C8B-B14F-4D97-AF65-F5344CB8AC3E}">
        <p14:creationId xmlns:p14="http://schemas.microsoft.com/office/powerpoint/2010/main" val="376943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31</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32</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33</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34</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35</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36</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37</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42240" y="1005840"/>
            <a:ext cx="8778240" cy="1569660"/>
          </a:xfrm>
          <a:prstGeom prst="rect">
            <a:avLst/>
          </a:prstGeom>
          <a:noFill/>
        </p:spPr>
        <p:txBody>
          <a:bodyPr wrap="square" rtlCol="0">
            <a:spAutoFit/>
          </a:bodyPr>
          <a:lstStyle/>
          <a:p>
            <a:r>
              <a:rPr lang="ja-JP" altLang="en-US" sz="3200" dirty="0"/>
              <a:t>近年、タスクの結果を用いたものではなくタスクを行っている振る舞いを用いて検出する方法について研究されている</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sp>
        <p:nvSpPr>
          <p:cNvPr id="7" name="正方形/長方形 6">
            <a:extLst>
              <a:ext uri="{FF2B5EF4-FFF2-40B4-BE49-F238E27FC236}">
                <a16:creationId xmlns:a16="http://schemas.microsoft.com/office/drawing/2014/main" id="{F1A364AF-E361-4746-A4E6-3349361998DB}"/>
              </a:ext>
            </a:extLst>
          </p:cNvPr>
          <p:cNvSpPr/>
          <p:nvPr/>
        </p:nvSpPr>
        <p:spPr>
          <a:xfrm>
            <a:off x="548640" y="2733040"/>
            <a:ext cx="2966720" cy="330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04CB7AA-63C8-489C-A146-BF9006744608}"/>
              </a:ext>
            </a:extLst>
          </p:cNvPr>
          <p:cNvSpPr/>
          <p:nvPr/>
        </p:nvSpPr>
        <p:spPr>
          <a:xfrm>
            <a:off x="762000" y="2905760"/>
            <a:ext cx="263144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ここを押していると</a:t>
            </a:r>
            <a:endParaRPr kumimoji="1" lang="en-US" altLang="ja-JP" b="1" dirty="0"/>
          </a:p>
          <a:p>
            <a:pPr algn="ctr"/>
            <a:r>
              <a:rPr kumimoji="1" lang="ja-JP" altLang="en-US" b="1" dirty="0"/>
              <a:t>問題が表示される</a:t>
            </a:r>
          </a:p>
        </p:txBody>
      </p:sp>
      <p:sp>
        <p:nvSpPr>
          <p:cNvPr id="9" name="テキスト ボックス 8">
            <a:extLst>
              <a:ext uri="{FF2B5EF4-FFF2-40B4-BE49-F238E27FC236}">
                <a16:creationId xmlns:a16="http://schemas.microsoft.com/office/drawing/2014/main" id="{2C3B5521-DEF1-4F78-A2CE-C0413BF42570}"/>
              </a:ext>
            </a:extLst>
          </p:cNvPr>
          <p:cNvSpPr txBox="1"/>
          <p:nvPr/>
        </p:nvSpPr>
        <p:spPr>
          <a:xfrm>
            <a:off x="716280" y="4199374"/>
            <a:ext cx="2631440" cy="523220"/>
          </a:xfrm>
          <a:prstGeom prst="rect">
            <a:avLst/>
          </a:prstGeom>
          <a:noFill/>
        </p:spPr>
        <p:txBody>
          <a:bodyPr wrap="square" rtlCol="0">
            <a:spAutoFit/>
          </a:bodyPr>
          <a:lstStyle/>
          <a:p>
            <a:pPr algn="ctr"/>
            <a:r>
              <a:rPr kumimoji="1" lang="ja-JP" altLang="en-US" sz="2800" dirty="0"/>
              <a:t>問題文</a:t>
            </a:r>
          </a:p>
        </p:txBody>
      </p:sp>
      <p:sp>
        <p:nvSpPr>
          <p:cNvPr id="10" name="楕円 9">
            <a:extLst>
              <a:ext uri="{FF2B5EF4-FFF2-40B4-BE49-F238E27FC236}">
                <a16:creationId xmlns:a16="http://schemas.microsoft.com/office/drawing/2014/main" id="{BCB0AA29-7C43-4510-BC0C-052556B16D8B}"/>
              </a:ext>
            </a:extLst>
          </p:cNvPr>
          <p:cNvSpPr/>
          <p:nvPr/>
        </p:nvSpPr>
        <p:spPr>
          <a:xfrm>
            <a:off x="853440" y="54762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AE37D03-70C6-4908-8099-B624D707B8DA}"/>
              </a:ext>
            </a:extLst>
          </p:cNvPr>
          <p:cNvSpPr/>
          <p:nvPr/>
        </p:nvSpPr>
        <p:spPr>
          <a:xfrm>
            <a:off x="2113280" y="54762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711BFB-C17C-4066-8918-D34B6B850429}"/>
              </a:ext>
            </a:extLst>
          </p:cNvPr>
          <p:cNvSpPr txBox="1"/>
          <p:nvPr/>
        </p:nvSpPr>
        <p:spPr>
          <a:xfrm>
            <a:off x="1206500" y="5476240"/>
            <a:ext cx="853440" cy="369332"/>
          </a:xfrm>
          <a:prstGeom prst="rect">
            <a:avLst/>
          </a:prstGeom>
          <a:noFill/>
        </p:spPr>
        <p:txBody>
          <a:bodyPr wrap="square" rtlCol="0">
            <a:spAutoFit/>
          </a:bodyPr>
          <a:lstStyle/>
          <a:p>
            <a:r>
              <a:rPr kumimoji="1" lang="ja-JP" altLang="en-US" dirty="0"/>
              <a:t>回答</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95AF64C3-62CE-4A97-B60F-53548DD34DFA}"/>
              </a:ext>
            </a:extLst>
          </p:cNvPr>
          <p:cNvSpPr txBox="1"/>
          <p:nvPr/>
        </p:nvSpPr>
        <p:spPr>
          <a:xfrm>
            <a:off x="2433320" y="5476240"/>
            <a:ext cx="853440" cy="369332"/>
          </a:xfrm>
          <a:prstGeom prst="rect">
            <a:avLst/>
          </a:prstGeom>
          <a:noFill/>
        </p:spPr>
        <p:txBody>
          <a:bodyPr wrap="square" rtlCol="0">
            <a:spAutoFit/>
          </a:bodyPr>
          <a:lstStyle/>
          <a:p>
            <a:r>
              <a:rPr kumimoji="1" lang="ja-JP" altLang="en-US" dirty="0"/>
              <a:t>回答</a:t>
            </a:r>
            <a:r>
              <a:rPr lang="en-US" altLang="ja-JP" dirty="0"/>
              <a:t>2</a:t>
            </a:r>
            <a:endParaRPr kumimoji="1" lang="ja-JP" altLang="en-US" dirty="0"/>
          </a:p>
        </p:txBody>
      </p:sp>
      <p:sp>
        <p:nvSpPr>
          <p:cNvPr id="14" name="テキスト ボックス 13">
            <a:extLst>
              <a:ext uri="{FF2B5EF4-FFF2-40B4-BE49-F238E27FC236}">
                <a16:creationId xmlns:a16="http://schemas.microsoft.com/office/drawing/2014/main" id="{50055D90-A442-46A0-AB76-9C1BB6A2C0CD}"/>
              </a:ext>
            </a:extLst>
          </p:cNvPr>
          <p:cNvSpPr txBox="1"/>
          <p:nvPr/>
        </p:nvSpPr>
        <p:spPr>
          <a:xfrm>
            <a:off x="3766820" y="2921952"/>
            <a:ext cx="5024120" cy="3046988"/>
          </a:xfrm>
          <a:prstGeom prst="rect">
            <a:avLst/>
          </a:prstGeom>
          <a:noFill/>
        </p:spPr>
        <p:txBody>
          <a:bodyPr wrap="square" rtlCol="0">
            <a:spAutoFit/>
          </a:bodyPr>
          <a:lstStyle/>
          <a:p>
            <a:r>
              <a:rPr lang="ja-JP" altLang="en-US" sz="2400" dirty="0"/>
              <a:t>左図は上のボタンを押している間だけ問題文が表示されるというタスクである。</a:t>
            </a:r>
            <a:endParaRPr lang="en-US" altLang="ja-JP" sz="2400" dirty="0"/>
          </a:p>
          <a:p>
            <a:r>
              <a:rPr lang="ja-JP" altLang="en-US" sz="2400" dirty="0"/>
              <a:t>・ボタンを押した回数</a:t>
            </a:r>
            <a:endParaRPr lang="en-US" altLang="ja-JP" sz="2400" dirty="0"/>
          </a:p>
          <a:p>
            <a:r>
              <a:rPr lang="ja-JP" altLang="en-US" sz="2400" dirty="0"/>
              <a:t>・押していた時間</a:t>
            </a:r>
            <a:endParaRPr lang="en-US" altLang="ja-JP" sz="2400" dirty="0"/>
          </a:p>
          <a:p>
            <a:r>
              <a:rPr lang="ja-JP" altLang="en-US" sz="2400" dirty="0"/>
              <a:t>・問題文の閲覧時間</a:t>
            </a:r>
            <a:endParaRPr lang="en-US" altLang="ja-JP" sz="2400" dirty="0"/>
          </a:p>
          <a:p>
            <a:r>
              <a:rPr lang="ja-JP" altLang="en-US" sz="2400" dirty="0"/>
              <a:t>上記をワーカーの振る舞いとして取得し、検出を行う</a:t>
            </a:r>
            <a:endParaRPr lang="en-US" altLang="ja-JP" sz="2400" dirty="0"/>
          </a:p>
        </p:txBody>
      </p:sp>
      <p:sp>
        <p:nvSpPr>
          <p:cNvPr id="15" name="テキスト ボックス 14">
            <a:extLst>
              <a:ext uri="{FF2B5EF4-FFF2-40B4-BE49-F238E27FC236}">
                <a16:creationId xmlns:a16="http://schemas.microsoft.com/office/drawing/2014/main" id="{CBCD60AC-AFDB-420E-9317-27B76465CBD4}"/>
              </a:ext>
            </a:extLst>
          </p:cNvPr>
          <p:cNvSpPr txBox="1"/>
          <p:nvPr/>
        </p:nvSpPr>
        <p:spPr>
          <a:xfrm>
            <a:off x="599440" y="6196657"/>
            <a:ext cx="8191500" cy="830997"/>
          </a:xfrm>
          <a:prstGeom prst="rect">
            <a:avLst/>
          </a:prstGeom>
          <a:noFill/>
        </p:spPr>
        <p:txBody>
          <a:bodyPr wrap="square" rtlCol="0">
            <a:spAutoFit/>
          </a:bodyPr>
          <a:lstStyle/>
          <a:p>
            <a:r>
              <a:rPr lang="en-US" altLang="ja-JP" sz="1600" dirty="0"/>
              <a:t>[1]</a:t>
            </a:r>
            <a:r>
              <a:rPr lang="ja-JP" altLang="en-US" sz="1600" dirty="0"/>
              <a:t>松田義貴，鈴木優，中村哲</a:t>
            </a:r>
            <a:r>
              <a:rPr lang="en-US" altLang="ja-JP" sz="1600" dirty="0"/>
              <a:t>.</a:t>
            </a:r>
            <a:r>
              <a:rPr lang="ja-JP" altLang="en-US" sz="1600" dirty="0"/>
              <a:t> タスク介入によるクラウドワーカの品質推定精度の改善 第</a:t>
            </a:r>
            <a:r>
              <a:rPr lang="en-US" altLang="ja-JP" sz="1600" dirty="0"/>
              <a:t>10</a:t>
            </a:r>
            <a:r>
              <a:rPr lang="ja-JP" altLang="en-US" sz="1600" dirty="0"/>
              <a:t>回データ工学と情報マネジメントに関するフォーラム </a:t>
            </a:r>
            <a:r>
              <a:rPr lang="en-US" altLang="ja-JP" sz="1600" dirty="0"/>
              <a:t>(DEIM2018), Mar. 2018</a:t>
            </a:r>
          </a:p>
          <a:p>
            <a:endParaRPr kumimoji="1" lang="ja-JP" altLang="en-US" sz="1600" dirty="0"/>
          </a:p>
        </p:txBody>
      </p:sp>
    </p:spTree>
    <p:extLst>
      <p:ext uri="{BB962C8B-B14F-4D97-AF65-F5344CB8AC3E}">
        <p14:creationId xmlns:p14="http://schemas.microsoft.com/office/powerpoint/2010/main" val="933746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41</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229616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69006" y="3924771"/>
            <a:ext cx="8453120" cy="1569660"/>
          </a:xfrm>
          <a:prstGeom prst="rect">
            <a:avLst/>
          </a:prstGeom>
          <a:noFill/>
        </p:spPr>
        <p:txBody>
          <a:bodyPr wrap="square" rtlCol="0">
            <a:spAutoFit/>
          </a:bodyPr>
          <a:lstStyle/>
          <a:p>
            <a:r>
              <a:rPr lang="ja-JP" altLang="en-US" sz="3200" dirty="0"/>
              <a:t>例えば、マウスの動きのように単純で汎用的な振る舞いのみで低品質ワーカーを検出することはできないのだろうか？</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spTree>
    <p:extLst>
      <p:ext uri="{BB962C8B-B14F-4D97-AF65-F5344CB8AC3E}">
        <p14:creationId xmlns:p14="http://schemas.microsoft.com/office/powerpoint/2010/main" val="42219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229616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69006" y="3924771"/>
            <a:ext cx="8453120" cy="1569660"/>
          </a:xfrm>
          <a:prstGeom prst="rect">
            <a:avLst/>
          </a:prstGeom>
          <a:noFill/>
        </p:spPr>
        <p:txBody>
          <a:bodyPr wrap="square" rtlCol="0">
            <a:spAutoFit/>
          </a:bodyPr>
          <a:lstStyle/>
          <a:p>
            <a:r>
              <a:rPr lang="ja-JP" altLang="en-US" sz="3200" dirty="0"/>
              <a:t>例えば、マウスの動きのように単純で汎用的な振る舞いのみで低品質ワーカーを検出することはできないのだろうか？</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マウスの動きを用いた低品質ワーカーの検出</a:t>
            </a:r>
          </a:p>
        </p:txBody>
      </p:sp>
    </p:spTree>
    <p:extLst>
      <p:ext uri="{BB962C8B-B14F-4D97-AF65-F5344CB8AC3E}">
        <p14:creationId xmlns:p14="http://schemas.microsoft.com/office/powerpoint/2010/main" val="138285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81280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今研究で注目するワーカーの振る舞いは回答中のマウスの動きとする</a:t>
            </a:r>
            <a:endParaRPr kumimoji="1" lang="ja-JP" altLang="en-US"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164042"/>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実験の目標</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121920" y="4581220"/>
            <a:ext cx="87782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そのため、実験の流れとしては、既存の方法で低品質ワーカーの検出を行い、特徴があるかどうかを考察していく</a:t>
            </a:r>
            <a:endParaRPr lang="en-US" altLang="ja-JP" sz="3200" dirty="0"/>
          </a:p>
        </p:txBody>
      </p:sp>
    </p:spTree>
    <p:extLst>
      <p:ext uri="{BB962C8B-B14F-4D97-AF65-F5344CB8AC3E}">
        <p14:creationId xmlns:p14="http://schemas.microsoft.com/office/powerpoint/2010/main" val="21292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2621280"/>
            <a:ext cx="8778240" cy="206210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クラウドソーシングの結果そのものから問題の検証・解決を行うのではなく、あくまでデータを集めるために用いているため分類は「集める」とする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クラウドソーシングの分類</a:t>
            </a:r>
            <a:endParaRPr kumimoji="1" lang="ja-JP" altLang="en-US" sz="2400" b="1" dirty="0">
              <a:solidFill>
                <a:schemeClr val="bg1"/>
              </a:solidFill>
            </a:endParaRPr>
          </a:p>
        </p:txBody>
      </p:sp>
    </p:spTree>
    <p:extLst>
      <p:ext uri="{BB962C8B-B14F-4D97-AF65-F5344CB8AC3E}">
        <p14:creationId xmlns:p14="http://schemas.microsoft.com/office/powerpoint/2010/main" val="165490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44062"/>
            <a:chOff x="805311" y="2944315"/>
            <a:chExt cx="7628476" cy="144406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5447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マウスの動きから移動量を取得し、分析を行ったが統計的な検証では有意差が認められなかった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振る舞いのデータを取得するシステムに</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ついての問題と今後の課題について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2168</Words>
  <Application>Microsoft Office PowerPoint</Application>
  <PresentationFormat>画面に合わせる (4:3)</PresentationFormat>
  <Paragraphs>355</Paragraphs>
  <Slides>42</Slides>
  <Notes>25</Notes>
  <HiddenSlides>21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Noto Sans CJK JP DemiLight</vt:lpstr>
      <vt:lpstr>メイリオ</vt:lpstr>
      <vt:lpstr>游ゴシック</vt:lpstr>
      <vt:lpstr>游ゴシック Light</vt:lpstr>
      <vt:lpstr>Arial</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2018-05-07T05:48:28Z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