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  <p:sldMasterId id="2147483684" r:id="rId3"/>
  </p:sldMasterIdLst>
  <p:notesMasterIdLst>
    <p:notesMasterId r:id="rId21"/>
  </p:notesMasterIdLst>
  <p:handoutMasterIdLst>
    <p:handoutMasterId r:id="rId22"/>
  </p:handoutMasterIdLst>
  <p:sldIdLst>
    <p:sldId id="281" r:id="rId4"/>
    <p:sldId id="282" r:id="rId5"/>
    <p:sldId id="294" r:id="rId6"/>
    <p:sldId id="284" r:id="rId7"/>
    <p:sldId id="317" r:id="rId8"/>
    <p:sldId id="307" r:id="rId9"/>
    <p:sldId id="308" r:id="rId10"/>
    <p:sldId id="312" r:id="rId11"/>
    <p:sldId id="310" r:id="rId12"/>
    <p:sldId id="311" r:id="rId13"/>
    <p:sldId id="313" r:id="rId14"/>
    <p:sldId id="316" r:id="rId15"/>
    <p:sldId id="315" r:id="rId16"/>
    <p:sldId id="297" r:id="rId17"/>
    <p:sldId id="302" r:id="rId18"/>
    <p:sldId id="301" r:id="rId19"/>
    <p:sldId id="304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0" userDrawn="1">
          <p15:clr>
            <a:srgbClr val="A4A3A4"/>
          </p15:clr>
        </p15:guide>
        <p15:guide id="2" orient="horz" pos="1053">
          <p15:clr>
            <a:srgbClr val="A4A3A4"/>
          </p15:clr>
        </p15:guide>
        <p15:guide id="3" pos="4014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174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BAE"/>
    <a:srgbClr val="FF0000"/>
    <a:srgbClr val="E46C0A"/>
    <a:srgbClr val="00B050"/>
    <a:srgbClr val="00B0F0"/>
    <a:srgbClr val="95BC49"/>
    <a:srgbClr val="FDA907"/>
    <a:srgbClr val="BF3420"/>
    <a:srgbClr val="1D8AC1"/>
    <a:srgbClr val="06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38980" autoAdjust="0"/>
  </p:normalViewPr>
  <p:slideViewPr>
    <p:cSldViewPr>
      <p:cViewPr varScale="1">
        <p:scale>
          <a:sx n="86" d="100"/>
          <a:sy n="86" d="100"/>
        </p:scale>
        <p:origin x="648" y="40"/>
      </p:cViewPr>
      <p:guideLst>
        <p:guide orient="horz" pos="2130"/>
        <p:guide orient="horz" pos="1053"/>
        <p:guide pos="4014"/>
        <p:guide pos="2880"/>
        <p:guide pos="174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2012</a:t>
            </a:r>
            <a:r>
              <a:rPr lang="zh-CN"/>
              <a:t>年</a:t>
            </a:r>
            <a:r>
              <a:rPr lang="en-US"/>
              <a:t>-2015</a:t>
            </a:r>
            <a:r>
              <a:rPr lang="zh-CN"/>
              <a:t>年勤工助学发放人数和金额</a:t>
            </a:r>
          </a:p>
        </c:rich>
      </c:tx>
      <c:layout>
        <c:manualLayout>
          <c:xMode val="edge"/>
          <c:yMode val="edge"/>
          <c:x val="0.12582431628117954"/>
          <c:y val="9.375037614257068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285104986876637E-2"/>
          <c:y val="0.16134399606299213"/>
          <c:w val="0.81909645669291342"/>
          <c:h val="0.720151574803149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发放人数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5131</c:v>
                </c:pt>
                <c:pt idx="1">
                  <c:v>5563</c:v>
                </c:pt>
                <c:pt idx="2">
                  <c:v>5688</c:v>
                </c:pt>
                <c:pt idx="3">
                  <c:v>5650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FE-4554-8FA6-82B43C73A2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60"/>
        <c:axId val="1851159984"/>
        <c:axId val="1851160816"/>
      </c:barChar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发放金额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12700">
                <a:solidFill>
                  <a:schemeClr val="l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dLbls>
            <c:dLbl>
              <c:idx val="0"/>
              <c:layout>
                <c:manualLayout>
                  <c:x val="3.5931882205041843E-2"/>
                  <c:y val="5.4507712734053219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CED-41E0-8E24-060DB2DF422F}"/>
                </c:ext>
              </c:extLst>
            </c:dLbl>
            <c:dLbl>
              <c:idx val="1"/>
              <c:layout>
                <c:manualLayout>
                  <c:x val="3.5931882205041843E-2"/>
                  <c:y val="2.7253856367026111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CED-41E0-8E24-060DB2DF422F}"/>
                </c:ext>
              </c:extLst>
            </c:dLbl>
            <c:dLbl>
              <c:idx val="2"/>
              <c:layout>
                <c:manualLayout>
                  <c:x val="2.1958372458636681E-2"/>
                  <c:y val="1.36269281835132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CED-41E0-8E24-060DB2DF422F}"/>
                </c:ext>
              </c:extLst>
            </c:dLbl>
            <c:dLbl>
              <c:idx val="3"/>
              <c:layout>
                <c:manualLayout>
                  <c:x val="1.5969725424462896E-2"/>
                  <c:y val="4.08807845505399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CED-41E0-8E24-060DB2DF422F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795.75</c:v>
                </c:pt>
                <c:pt idx="1">
                  <c:v>959.3</c:v>
                </c:pt>
                <c:pt idx="2">
                  <c:v>1122.4000000000001</c:v>
                </c:pt>
                <c:pt idx="3">
                  <c:v>1190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FE-4554-8FA6-82B43C73A2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5539296"/>
        <c:axId val="1665541792"/>
      </c:lineChart>
      <c:valAx>
        <c:axId val="185116081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1159984"/>
        <c:crosses val="autoZero"/>
        <c:crossBetween val="between"/>
      </c:valAx>
      <c:catAx>
        <c:axId val="1851159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1160816"/>
        <c:crosses val="autoZero"/>
        <c:auto val="1"/>
        <c:lblAlgn val="ctr"/>
        <c:lblOffset val="100"/>
        <c:noMultiLvlLbl val="0"/>
      </c:catAx>
      <c:valAx>
        <c:axId val="1665541792"/>
        <c:scaling>
          <c:orientation val="minMax"/>
          <c:max val="1200"/>
          <c:min val="500"/>
        </c:scaling>
        <c:delete val="0"/>
        <c:axPos val="r"/>
        <c:numFmt formatCode="_ [$¥-804]* #,##0\万\元\ ;_ [$¥-804]* \-#,##0_ ;_ [$¥-804]* &quot;-&quot;_ ;_ @_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5539296"/>
        <c:crosses val="max"/>
        <c:crossBetween val="between"/>
      </c:valAx>
      <c:catAx>
        <c:axId val="16655392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655417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6024-E033-460B-B461-F9C8C93C904B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72FC-EDD4-43B4-B218-6888597E2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236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03541-C361-4440-AA44-DBB6527DDBFB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61BB-BB29-447B-86E6-652C097B0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2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1790966" y="425408"/>
            <a:ext cx="2028376" cy="1177563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2809827" y="584110"/>
            <a:ext cx="2346109" cy="117789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5324309" y="425407"/>
            <a:ext cx="2028375" cy="1177562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3987408" y="584418"/>
            <a:ext cx="2346724" cy="117789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 userDrawn="1"/>
        </p:nvSpPr>
        <p:spPr>
          <a:xfrm>
            <a:off x="2074528" y="-2513200"/>
            <a:ext cx="4994940" cy="499494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493240" y="2414232"/>
            <a:ext cx="157518" cy="1575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5845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1790966" y="425408"/>
            <a:ext cx="2028376" cy="1177563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2809827" y="584110"/>
            <a:ext cx="2346109" cy="117789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5324309" y="425407"/>
            <a:ext cx="2028375" cy="1177562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3987408" y="584418"/>
            <a:ext cx="2346724" cy="117789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 userDrawn="1"/>
        </p:nvSpPr>
        <p:spPr>
          <a:xfrm>
            <a:off x="2074528" y="-2513200"/>
            <a:ext cx="4994940" cy="499494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493240" y="2414232"/>
            <a:ext cx="157518" cy="1575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209977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649728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924224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18706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067350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953566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61510" y="0"/>
            <a:ext cx="225739" cy="721610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225739" cy="180402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0155812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9998058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4122737"/>
      </p:ext>
    </p:extLst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2706765"/>
            <a:ext cx="9144000" cy="135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 rotWithShape="1">
          <a:blip r:embed="rId2"/>
          <a:srcRect b="20467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726584"/>
      </p:ext>
    </p:extLst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0109778"/>
      </p:ext>
    </p:extLst>
  </p:cSld>
  <p:clrMapOvr>
    <a:masterClrMapping/>
  </p:clrMapOvr>
  <p:transition spd="slow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575899"/>
      </p:ext>
    </p:extLst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705622"/>
      </p:ext>
    </p:extLst>
  </p:cSld>
  <p:clrMapOvr>
    <a:masterClrMapping/>
  </p:clrMapOvr>
  <p:transition spd="slow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54639"/>
      </p:ext>
    </p:extLst>
  </p:cSld>
  <p:clrMapOvr>
    <a:masterClrMapping/>
  </p:clrMapOvr>
  <p:transition spd="slow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48165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618931"/>
      </p:ext>
    </p:extLst>
  </p:cSld>
  <p:clrMapOvr>
    <a:masterClrMapping/>
  </p:clrMapOvr>
  <p:transition spd="slow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715840"/>
      </p:ext>
    </p:extLst>
  </p:cSld>
  <p:clrMapOvr>
    <a:masterClrMapping/>
  </p:clrMapOvr>
  <p:transition spd="slow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1790966" y="425408"/>
            <a:ext cx="2028376" cy="1177563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2809827" y="584110"/>
            <a:ext cx="2346109" cy="117789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5324309" y="425407"/>
            <a:ext cx="2028375" cy="1177562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3987408" y="584418"/>
            <a:ext cx="2346724" cy="117789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 userDrawn="1"/>
        </p:nvSpPr>
        <p:spPr>
          <a:xfrm>
            <a:off x="2074528" y="-2513200"/>
            <a:ext cx="4994940" cy="499494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493240" y="2414232"/>
            <a:ext cx="157518" cy="1575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186697"/>
      </p:ext>
    </p:extLst>
  </p:cSld>
  <p:clrMapOvr>
    <a:masterClrMapping/>
  </p:clrMapOvr>
  <p:transition spd="slow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944705"/>
      </p:ext>
    </p:extLst>
  </p:cSld>
  <p:clrMapOvr>
    <a:masterClrMapping/>
  </p:clrMapOvr>
  <p:transition spd="slow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704574"/>
      </p:ext>
    </p:extLst>
  </p:cSld>
  <p:clrMapOvr>
    <a:masterClrMapping/>
  </p:clrMapOvr>
  <p:transition spd="slow">
    <p:push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15516"/>
      </p:ext>
    </p:extLst>
  </p:cSld>
  <p:clrMapOvr>
    <a:masterClrMapping/>
  </p:clrMapOvr>
  <p:transition spd="slow">
    <p:push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850947"/>
      </p:ext>
    </p:extLst>
  </p:cSld>
  <p:clrMapOvr>
    <a:masterClrMapping/>
  </p:clrMapOvr>
  <p:transition spd="slow">
    <p:push dir="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61510" y="0"/>
            <a:ext cx="225739" cy="721610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225739" cy="180402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5075266"/>
      </p:ext>
    </p:extLst>
  </p:cSld>
  <p:clrMapOvr>
    <a:masterClrMapping/>
  </p:clrMapOvr>
  <p:transition spd="slow">
    <p:push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9404225"/>
      </p:ext>
    </p:extLst>
  </p:cSld>
  <p:clrMapOvr>
    <a:masterClrMapping/>
  </p:clrMapOvr>
  <p:transition spd="slow">
    <p:push dir="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7491153"/>
      </p:ext>
    </p:extLst>
  </p:cSld>
  <p:clrMapOvr>
    <a:masterClrMapping/>
  </p:clrMapOvr>
  <p:transition spd="slow">
    <p:push dir="u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2706765"/>
            <a:ext cx="9144000" cy="135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 rotWithShape="1">
          <a:blip r:embed="rId2"/>
          <a:srcRect b="2046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206429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466869"/>
      </p:ext>
    </p:extLst>
  </p:cSld>
  <p:clrMapOvr>
    <a:masterClrMapping/>
  </p:clrMapOvr>
  <p:transition spd="slow">
    <p:push dir="u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9625650"/>
      </p:ext>
    </p:extLst>
  </p:cSld>
  <p:clrMapOvr>
    <a:masterClrMapping/>
  </p:clrMapOvr>
  <p:transition spd="slow">
    <p:push dir="u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026465"/>
      </p:ext>
    </p:extLst>
  </p:cSld>
  <p:clrMapOvr>
    <a:masterClrMapping/>
  </p:clrMapOvr>
  <p:transition spd="slow">
    <p:push dir="u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621190"/>
      </p:ext>
    </p:extLst>
  </p:cSld>
  <p:clrMapOvr>
    <a:masterClrMapping/>
  </p:clrMapOvr>
  <p:transition spd="slow">
    <p:push dir="u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028756"/>
      </p:ext>
    </p:extLst>
  </p:cSld>
  <p:clrMapOvr>
    <a:masterClrMapping/>
  </p:clrMapOvr>
  <p:transition spd="slow">
    <p:push dir="u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64084"/>
      </p:ext>
    </p:extLst>
  </p:cSld>
  <p:clrMapOvr>
    <a:masterClrMapping/>
  </p:clrMapOvr>
  <p:transition spd="slow">
    <p:push dir="u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92933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7270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61510" y="0"/>
            <a:ext cx="225739" cy="721610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225739" cy="180402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837133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39271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2706765"/>
            <a:ext cx="9144000" cy="135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 rotWithShape="1">
          <a:blip r:embed="rId2"/>
          <a:srcRect b="2046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65" r:id="rId5"/>
    <p:sldLayoutId id="2147483667" r:id="rId6"/>
    <p:sldLayoutId id="2147483653" r:id="rId7"/>
    <p:sldLayoutId id="2147483662" r:id="rId8"/>
    <p:sldLayoutId id="2147483654" r:id="rId9"/>
    <p:sldLayoutId id="2147483651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93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26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623999" y="2814490"/>
            <a:ext cx="6233366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BF3420"/>
                </a:solidFill>
              </a:rPr>
              <a:t>上海交通大学</a:t>
            </a:r>
            <a:endParaRPr lang="en-US" altLang="zh-CN" sz="2800" dirty="0">
              <a:solidFill>
                <a:srgbClr val="BF3420"/>
              </a:solidFill>
            </a:endParaRPr>
          </a:p>
          <a:p>
            <a:pPr algn="ctr"/>
            <a:r>
              <a:rPr lang="zh-CN" altLang="en-US" sz="2800" dirty="0">
                <a:solidFill>
                  <a:srgbClr val="BF3420"/>
                </a:solidFill>
              </a:rPr>
              <a:t>学生事务中心 勤工助学部</a:t>
            </a:r>
            <a:endParaRPr lang="da-DK" altLang="zh-CN" sz="2800" dirty="0">
              <a:solidFill>
                <a:srgbClr val="BF34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78687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6350" y="231730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爱心家教发展介绍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517993" y="1020043"/>
            <a:ext cx="0" cy="2880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4211959" y="663538"/>
            <a:ext cx="612068" cy="612068"/>
            <a:chOff x="3714631" y="870654"/>
            <a:chExt cx="612068" cy="612068"/>
          </a:xfrm>
        </p:grpSpPr>
        <p:sp>
          <p:nvSpPr>
            <p:cNvPr id="32" name="椭圆 31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31105" y="1022799"/>
              <a:ext cx="579120" cy="30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bg1"/>
                  </a:solidFill>
                </a:rPr>
                <a:t>1997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211959" y="1623645"/>
            <a:ext cx="612068" cy="612068"/>
            <a:chOff x="3707904" y="1851670"/>
            <a:chExt cx="612068" cy="612068"/>
          </a:xfrm>
        </p:grpSpPr>
        <p:sp>
          <p:nvSpPr>
            <p:cNvPr id="35" name="椭圆 34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24378" y="2003815"/>
              <a:ext cx="579120" cy="30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bg1"/>
                  </a:solidFill>
                </a:rPr>
                <a:t>2010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11959" y="2583752"/>
            <a:ext cx="612068" cy="612068"/>
            <a:chOff x="3701177" y="2832686"/>
            <a:chExt cx="612068" cy="612068"/>
          </a:xfrm>
        </p:grpSpPr>
        <p:sp>
          <p:nvSpPr>
            <p:cNvPr id="38" name="椭圆 37"/>
            <p:cNvSpPr/>
            <p:nvPr/>
          </p:nvSpPr>
          <p:spPr>
            <a:xfrm>
              <a:off x="3701177" y="2832686"/>
              <a:ext cx="612068" cy="6120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17651" y="2984831"/>
              <a:ext cx="579120" cy="304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bg1"/>
                  </a:solidFill>
                </a:rPr>
                <a:t>2014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211959" y="3543858"/>
            <a:ext cx="612068" cy="612068"/>
            <a:chOff x="3694450" y="3813702"/>
            <a:chExt cx="612068" cy="612068"/>
          </a:xfrm>
        </p:grpSpPr>
        <p:sp>
          <p:nvSpPr>
            <p:cNvPr id="41" name="椭圆 40"/>
            <p:cNvSpPr/>
            <p:nvPr/>
          </p:nvSpPr>
          <p:spPr>
            <a:xfrm>
              <a:off x="3694450" y="3813702"/>
              <a:ext cx="612068" cy="612068"/>
            </a:xfrm>
            <a:prstGeom prst="ellipse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31244" y="3965847"/>
              <a:ext cx="538480" cy="319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</a:rPr>
                <a:t>至今</a:t>
              </a:r>
            </a:p>
          </p:txBody>
        </p:sp>
      </p:grpSp>
      <p:sp>
        <p:nvSpPr>
          <p:cNvPr id="43" name="矩形 42"/>
          <p:cNvSpPr/>
          <p:nvPr/>
        </p:nvSpPr>
        <p:spPr>
          <a:xfrm>
            <a:off x="4968043" y="555526"/>
            <a:ext cx="2916325" cy="319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B050"/>
                </a:solidFill>
                <a:latin typeface="+mj-ea"/>
                <a:ea typeface="+mj-ea"/>
              </a:rPr>
              <a:t>伊始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76933" y="861944"/>
            <a:ext cx="2916324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上海交通大学爱心家教活动开始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（温馨港湾，即江川街道家教开始）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21383" y="2392068"/>
            <a:ext cx="2916324" cy="162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b="1">
                <a:solidFill>
                  <a:srgbClr val="00B050"/>
                </a:solidFill>
                <a:latin typeface="+mj-ea"/>
                <a:ea typeface="+mj-ea"/>
              </a:rPr>
              <a:t>荣誉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上海交通大学“精神文明十佳好人好事”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年度精神文明十佳好人好事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年度优秀公益组织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年度四自组织银奖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16635" y="1581785"/>
            <a:ext cx="3048635" cy="1041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从2010年开始，爱心家教开始兴家、颛桥镇政府等开展合作，同时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每年都会与江川街道等组织联合举办爱心家教颁奖典礼，为优秀志愿者颁奖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7705" y="3742055"/>
            <a:ext cx="3380105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温馨港湾，颛桥镇项目，兴家家教项目，梦想课堂共同发展，为特殊家庭孩子的学习助力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06170" y="1311910"/>
            <a:ext cx="538480" cy="3194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1400" b="1">
                <a:solidFill>
                  <a:srgbClr val="92D050"/>
                </a:solidFill>
              </a:rPr>
              <a:t>发展</a:t>
            </a:r>
          </a:p>
        </p:txBody>
      </p:sp>
    </p:spTree>
    <p:extLst>
      <p:ext uri="{BB962C8B-B14F-4D97-AF65-F5344CB8AC3E}">
        <p14:creationId xmlns:p14="http://schemas.microsoft.com/office/powerpoint/2010/main" val="111207562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720890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2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3</a:t>
            </a:r>
            <a:endParaRPr kumimoji="0" lang="zh-CN" altLang="en-US" sz="520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dirty="0">
                <a:solidFill>
                  <a:schemeClr val="bg1"/>
                </a:solidFill>
              </a:rPr>
              <a:t>有偿家教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7610" y="1397264"/>
            <a:ext cx="274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/>
              </a:rPr>
              <a:t>PART THREE</a:t>
            </a:r>
            <a:endParaRPr kumimoji="0" lang="zh-CN" altLang="en-US" sz="4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90774203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Impact" pitchFamily="34" charset="0"/>
              </a:rPr>
              <a:t>有偿家教</a:t>
            </a: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主要负责与优思平台合作，处理有偿家教相关事务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853070" y="1026993"/>
            <a:ext cx="7409340" cy="959692"/>
          </a:xfrm>
          <a:prstGeom prst="roundRect">
            <a:avLst>
              <a:gd name="adj" fmla="val 900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776150" y="1026993"/>
            <a:ext cx="6306262" cy="95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26717" y="1138848"/>
            <a:ext cx="410445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</a:rPr>
              <a:t>家教订单</a:t>
            </a:r>
          </a:p>
        </p:txBody>
      </p:sp>
      <p:sp>
        <p:nvSpPr>
          <p:cNvPr id="33" name="矩形 32"/>
          <p:cNvSpPr/>
          <p:nvPr/>
        </p:nvSpPr>
        <p:spPr>
          <a:xfrm>
            <a:off x="1826717" y="1434650"/>
            <a:ext cx="6075675" cy="34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主要负责处理家教平台（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home.yousi.com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）的有偿家教服务</a:t>
            </a:r>
          </a:p>
        </p:txBody>
      </p:sp>
      <p:pic>
        <p:nvPicPr>
          <p:cNvPr id="34" name="Picture 4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85" y="1173181"/>
            <a:ext cx="667315" cy="6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圆角矩形 35"/>
          <p:cNvSpPr/>
          <p:nvPr/>
        </p:nvSpPr>
        <p:spPr>
          <a:xfrm>
            <a:off x="853070" y="2152118"/>
            <a:ext cx="7409340" cy="959692"/>
          </a:xfrm>
          <a:prstGeom prst="roundRect">
            <a:avLst>
              <a:gd name="adj" fmla="val 9001"/>
            </a:avLst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776150" y="2152118"/>
            <a:ext cx="6306262" cy="95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26717" y="2263973"/>
            <a:ext cx="410445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DA907"/>
                </a:solidFill>
                <a:effectLst/>
                <a:uLnTx/>
                <a:uFillTx/>
              </a:rPr>
              <a:t>教员培训</a:t>
            </a:r>
          </a:p>
        </p:txBody>
      </p:sp>
      <p:sp>
        <p:nvSpPr>
          <p:cNvPr id="40" name="矩形 39"/>
          <p:cNvSpPr/>
          <p:nvPr/>
        </p:nvSpPr>
        <p:spPr>
          <a:xfrm>
            <a:off x="1826717" y="2559775"/>
            <a:ext cx="6075675" cy="34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交大学生在成为教员之前，必须通过严格培训与考核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853070" y="3277243"/>
            <a:ext cx="7409340" cy="959692"/>
          </a:xfrm>
          <a:prstGeom prst="roundRect">
            <a:avLst>
              <a:gd name="adj" fmla="val 900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776150" y="3277243"/>
            <a:ext cx="6306262" cy="95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26717" y="3389098"/>
            <a:ext cx="410445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</a:rPr>
              <a:t>客服反馈</a:t>
            </a:r>
          </a:p>
        </p:txBody>
      </p:sp>
      <p:sp>
        <p:nvSpPr>
          <p:cNvPr id="51" name="矩形 50"/>
          <p:cNvSpPr/>
          <p:nvPr/>
        </p:nvSpPr>
        <p:spPr>
          <a:xfrm>
            <a:off x="1826717" y="3684900"/>
            <a:ext cx="6075675" cy="34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值班接听家长和教员电话，答疑解惑</a:t>
            </a:r>
          </a:p>
        </p:txBody>
      </p:sp>
      <p:pic>
        <p:nvPicPr>
          <p:cNvPr id="55" name="Picture 3" descr="C:\Documents and Settings\Administrator\桌面\图标\ico\cloud-que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45" y="2298306"/>
            <a:ext cx="667315" cy="6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Documents and Settings\Administrator\桌面\图标\ico\cal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3369621"/>
            <a:ext cx="781468" cy="7814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57425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Impact" pitchFamily="34" charset="0"/>
                <a:ea typeface="+mj-ea"/>
              </a:rPr>
              <a:t>有偿家教</a:t>
            </a: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主要负责与优思平台合作，处理有偿家教相关事务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1" y="1986685"/>
            <a:ext cx="4248204" cy="2928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005" y="1581640"/>
            <a:ext cx="1611645" cy="3488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87201" y="2091235"/>
            <a:ext cx="3291828" cy="246887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1060" y="771307"/>
            <a:ext cx="8431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截至目前，市场家教项目共计收到家长预约单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itchFamily="2" charset="-122"/>
              </a:rPr>
              <a:t>8530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itchFamily="2" charset="-122"/>
              </a:rPr>
              <a:t>份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，参与家教学生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itchFamily="2" charset="-122"/>
              </a:rPr>
              <a:t>2276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itchFamily="2" charset="-122"/>
              </a:rPr>
              <a:t>人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，提供辅导课时为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itchFamily="2" charset="-122"/>
              </a:rPr>
              <a:t>14.2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itchFamily="2" charset="-122"/>
              </a:rPr>
              <a:t>万小时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，为学生提供酬金约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itchFamily="2" charset="-122"/>
              </a:rPr>
              <a:t>852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itchFamily="2" charset="-122"/>
              </a:rPr>
              <a:t>万元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2886316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3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179" y="-1355596"/>
            <a:ext cx="351570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1200" dirty="0">
                <a:solidFill>
                  <a:schemeClr val="bg1"/>
                </a:solidFill>
                <a:latin typeface="+mj-lt"/>
              </a:rPr>
              <a:t>4</a:t>
            </a:r>
            <a:endParaRPr lang="zh-CN" altLang="en-US" sz="5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</a:rPr>
              <a:t>校外勤工助学</a:t>
            </a:r>
          </a:p>
        </p:txBody>
      </p:sp>
      <p:sp>
        <p:nvSpPr>
          <p:cNvPr id="3" name="矩形 2"/>
          <p:cNvSpPr/>
          <p:nvPr/>
        </p:nvSpPr>
        <p:spPr>
          <a:xfrm>
            <a:off x="6007610" y="1397264"/>
            <a:ext cx="274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THREE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68172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勤工助学部作用</a:t>
            </a:r>
          </a:p>
        </p:txBody>
      </p:sp>
      <p:sp>
        <p:nvSpPr>
          <p:cNvPr id="28" name="等腰三角形 27"/>
          <p:cNvSpPr/>
          <p:nvPr/>
        </p:nvSpPr>
        <p:spPr>
          <a:xfrm>
            <a:off x="1094040" y="1275605"/>
            <a:ext cx="2956249" cy="244827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0800000">
            <a:off x="2870776" y="1275605"/>
            <a:ext cx="2956249" cy="2448272"/>
          </a:xfrm>
          <a:prstGeom prst="triangl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4647512" y="1275606"/>
            <a:ext cx="2956249" cy="244827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793284" y="2765025"/>
            <a:ext cx="16201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</a:rPr>
              <a:t>提供薪资、岗位、用人需要</a:t>
            </a:r>
          </a:p>
          <a:p>
            <a:pPr algn="ctr"/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082424" y="1815666"/>
            <a:ext cx="9794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公司</a:t>
            </a:r>
            <a:endParaRPr lang="en-US" altLang="zh-CN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2194122" y="2461997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231977" y="2765025"/>
            <a:ext cx="18667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关注信息发布平台</a:t>
            </a:r>
          </a:p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自主选择并联系面试</a:t>
            </a:r>
          </a:p>
        </p:txBody>
      </p:sp>
      <p:sp>
        <p:nvSpPr>
          <p:cNvPr id="44" name="矩形 43"/>
          <p:cNvSpPr/>
          <p:nvPr/>
        </p:nvSpPr>
        <p:spPr>
          <a:xfrm>
            <a:off x="5635895" y="1815666"/>
            <a:ext cx="9794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学生</a:t>
            </a:r>
            <a:endParaRPr lang="en-US" altLang="zh-CN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5747593" y="2461997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538810" y="1751787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企业与学生纽带</a:t>
            </a:r>
          </a:p>
        </p:txBody>
      </p:sp>
      <p:sp>
        <p:nvSpPr>
          <p:cNvPr id="50" name="矩形 49"/>
          <p:cNvSpPr/>
          <p:nvPr/>
        </p:nvSpPr>
        <p:spPr>
          <a:xfrm>
            <a:off x="3859160" y="2607754"/>
            <a:ext cx="9794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勤工助学部</a:t>
            </a:r>
          </a:p>
        </p:txBody>
      </p:sp>
      <p:cxnSp>
        <p:nvCxnSpPr>
          <p:cNvPr id="52" name="直接连接符 51"/>
          <p:cNvCxnSpPr/>
          <p:nvPr/>
        </p:nvCxnSpPr>
        <p:spPr>
          <a:xfrm>
            <a:off x="3970858" y="2571750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7524327" y="2571750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516403" y="4140043"/>
            <a:ext cx="495055" cy="3927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17237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校外勤助流程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0" y="1131590"/>
            <a:ext cx="466201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094259" y="1885424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94259" y="4146925"/>
            <a:ext cx="804974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094259" y="2639258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106615" y="3393092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4218359" y="1047979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BF3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90195" y="1333096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BF3420"/>
                </a:solidFill>
                <a:latin typeface="微软雅黑"/>
              </a:rPr>
              <a:t>接单</a:t>
            </a:r>
          </a:p>
        </p:txBody>
      </p:sp>
      <p:sp>
        <p:nvSpPr>
          <p:cNvPr id="27" name="椭圆 26"/>
          <p:cNvSpPr/>
          <p:nvPr/>
        </p:nvSpPr>
        <p:spPr>
          <a:xfrm>
            <a:off x="617959" y="1801429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89795" y="2098181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FF0000"/>
                </a:solidFill>
                <a:latin typeface="微软雅黑"/>
              </a:rPr>
              <a:t>审核</a:t>
            </a:r>
          </a:p>
        </p:txBody>
      </p:sp>
      <p:sp>
        <p:nvSpPr>
          <p:cNvPr id="32" name="椭圆 31"/>
          <p:cNvSpPr/>
          <p:nvPr/>
        </p:nvSpPr>
        <p:spPr>
          <a:xfrm>
            <a:off x="4218359" y="2571750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BF3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90195" y="2863266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BF3420"/>
                </a:solidFill>
                <a:latin typeface="微软雅黑"/>
              </a:rPr>
              <a:t>宣传</a:t>
            </a:r>
          </a:p>
        </p:txBody>
      </p:sp>
      <p:sp>
        <p:nvSpPr>
          <p:cNvPr id="37" name="椭圆 36"/>
          <p:cNvSpPr/>
          <p:nvPr/>
        </p:nvSpPr>
        <p:spPr>
          <a:xfrm>
            <a:off x="617959" y="3325200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89795" y="3628351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FF0000"/>
                </a:solidFill>
                <a:latin typeface="微软雅黑"/>
              </a:rPr>
              <a:t>回访</a:t>
            </a:r>
          </a:p>
        </p:txBody>
      </p:sp>
      <p:sp>
        <p:nvSpPr>
          <p:cNvPr id="43" name="矩形 42"/>
          <p:cNvSpPr/>
          <p:nvPr/>
        </p:nvSpPr>
        <p:spPr>
          <a:xfrm>
            <a:off x="1779797" y="2049550"/>
            <a:ext cx="2193018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最低薪资、营业执照</a:t>
            </a:r>
          </a:p>
        </p:txBody>
      </p:sp>
      <p:sp>
        <p:nvSpPr>
          <p:cNvPr id="46" name="矩形 45"/>
          <p:cNvSpPr/>
          <p:nvPr/>
        </p:nvSpPr>
        <p:spPr>
          <a:xfrm>
            <a:off x="1779797" y="3565558"/>
            <a:ext cx="2193018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招聘结果、实际薪资</a:t>
            </a:r>
          </a:p>
        </p:txBody>
      </p:sp>
      <p:sp>
        <p:nvSpPr>
          <p:cNvPr id="47" name="矩形 46"/>
          <p:cNvSpPr/>
          <p:nvPr/>
        </p:nvSpPr>
        <p:spPr>
          <a:xfrm>
            <a:off x="1384830" y="2781971"/>
            <a:ext cx="27821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微信、微博、交大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BBS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QQ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群</a:t>
            </a:r>
          </a:p>
        </p:txBody>
      </p:sp>
      <p:sp>
        <p:nvSpPr>
          <p:cNvPr id="51" name="矩形 50"/>
          <p:cNvSpPr/>
          <p:nvPr/>
        </p:nvSpPr>
        <p:spPr>
          <a:xfrm>
            <a:off x="1779797" y="1292641"/>
            <a:ext cx="2193018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用人需要</a:t>
            </a:r>
          </a:p>
        </p:txBody>
      </p:sp>
    </p:spTree>
    <p:extLst>
      <p:ext uri="{BB962C8B-B14F-4D97-AF65-F5344CB8AC3E}">
        <p14:creationId xmlns:p14="http://schemas.microsoft.com/office/powerpoint/2010/main" val="181521297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443344" y="2301720"/>
            <a:ext cx="4256964" cy="69124"/>
            <a:chOff x="566555" y="877035"/>
            <a:chExt cx="2340260" cy="164545"/>
          </a:xfrm>
        </p:grpSpPr>
        <p:sp>
          <p:nvSpPr>
            <p:cNvPr id="20" name="矩形 19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23999" y="1755256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rgbClr val="1A7BAE"/>
                </a:solidFill>
              </a:rPr>
              <a:t>THANKS</a:t>
            </a:r>
            <a:r>
              <a:rPr lang="en-US" altLang="zh-CN" sz="2800">
                <a:solidFill>
                  <a:srgbClr val="BF3420"/>
                </a:solidFill>
              </a:rPr>
              <a:t> </a:t>
            </a:r>
            <a:r>
              <a:rPr lang="en-US" altLang="zh-CN" sz="2800">
                <a:solidFill>
                  <a:srgbClr val="95BC49"/>
                </a:solidFill>
              </a:rPr>
              <a:t>FOR</a:t>
            </a:r>
            <a:r>
              <a:rPr lang="zh-CN" altLang="en-US" sz="2800">
                <a:solidFill>
                  <a:srgbClr val="1A7BAE"/>
                </a:solidFill>
              </a:rPr>
              <a:t> </a:t>
            </a:r>
            <a:r>
              <a:rPr lang="en-US" altLang="zh-CN" sz="2800">
                <a:solidFill>
                  <a:srgbClr val="FDA907"/>
                </a:solidFill>
              </a:rPr>
              <a:t>YOUR</a:t>
            </a:r>
            <a:r>
              <a:rPr lang="en-US" altLang="zh-CN" sz="2800">
                <a:solidFill>
                  <a:srgbClr val="1A7BAE"/>
                </a:solidFill>
              </a:rPr>
              <a:t> </a:t>
            </a:r>
            <a:r>
              <a:rPr lang="en-US" altLang="zh-CN" sz="2800">
                <a:solidFill>
                  <a:srgbClr val="BF3420"/>
                </a:solidFill>
              </a:rPr>
              <a:t>WATCHING</a:t>
            </a:r>
          </a:p>
        </p:txBody>
      </p:sp>
    </p:spTree>
    <p:extLst>
      <p:ext uri="{BB962C8B-B14F-4D97-AF65-F5344CB8AC3E}">
        <p14:creationId xmlns:p14="http://schemas.microsoft.com/office/powerpoint/2010/main" val="304602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092459" y="124678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1A7BAE"/>
                </a:solidFill>
              </a:rPr>
              <a:t>部门概况</a:t>
            </a:r>
          </a:p>
        </p:txBody>
      </p:sp>
      <p:sp>
        <p:nvSpPr>
          <p:cNvPr id="19" name="矩形 8"/>
          <p:cNvSpPr/>
          <p:nvPr/>
        </p:nvSpPr>
        <p:spPr>
          <a:xfrm>
            <a:off x="597404" y="122160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1A7BAE"/>
                </a:solidFill>
                <a:latin typeface="+mj-lt"/>
              </a:rPr>
              <a:t>01</a:t>
            </a:r>
            <a:endParaRPr lang="zh-CN" altLang="en-US" sz="160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9537" y="1970572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95BC49"/>
                </a:solidFill>
              </a:rPr>
              <a:t>爱心家教</a:t>
            </a:r>
          </a:p>
        </p:txBody>
      </p:sp>
      <p:sp>
        <p:nvSpPr>
          <p:cNvPr id="22" name="矩形 8"/>
          <p:cNvSpPr/>
          <p:nvPr/>
        </p:nvSpPr>
        <p:spPr>
          <a:xfrm>
            <a:off x="604482" y="1945383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95BC49"/>
                </a:solidFill>
                <a:latin typeface="+mj-lt"/>
              </a:rPr>
              <a:t>02</a:t>
            </a:r>
            <a:endParaRPr lang="zh-CN" altLang="en-US" sz="1600">
              <a:solidFill>
                <a:srgbClr val="95BC49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6615" y="268694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DA907"/>
                </a:solidFill>
              </a:rPr>
              <a:t>有偿家教</a:t>
            </a:r>
          </a:p>
        </p:txBody>
      </p:sp>
      <p:sp>
        <p:nvSpPr>
          <p:cNvPr id="24" name="矩形 8"/>
          <p:cNvSpPr/>
          <p:nvPr/>
        </p:nvSpPr>
        <p:spPr>
          <a:xfrm>
            <a:off x="611560" y="266176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DA907"/>
                </a:solidFill>
                <a:latin typeface="+mj-lt"/>
              </a:rPr>
              <a:t>03</a:t>
            </a:r>
            <a:endParaRPr lang="zh-CN" altLang="en-US" sz="1600">
              <a:solidFill>
                <a:srgbClr val="FDA907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3693" y="3403326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BF3420"/>
                </a:solidFill>
              </a:rPr>
              <a:t>校外勤工助学</a:t>
            </a:r>
          </a:p>
        </p:txBody>
      </p:sp>
      <p:sp>
        <p:nvSpPr>
          <p:cNvPr id="27" name="矩形 8"/>
          <p:cNvSpPr/>
          <p:nvPr/>
        </p:nvSpPr>
        <p:spPr>
          <a:xfrm>
            <a:off x="618638" y="3378137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BF3420"/>
                </a:solidFill>
                <a:latin typeface="+mj-lt"/>
              </a:rPr>
              <a:t>04</a:t>
            </a:r>
            <a:endParaRPr lang="zh-CN" altLang="en-US" sz="1600">
              <a:solidFill>
                <a:srgbClr val="BF3420"/>
              </a:solidFill>
              <a:latin typeface="+mj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730786" y="0"/>
            <a:ext cx="4413214" cy="5143500"/>
            <a:chOff x="566555" y="877035"/>
            <a:chExt cx="2340260" cy="164545"/>
          </a:xfrm>
        </p:grpSpPr>
        <p:sp>
          <p:nvSpPr>
            <p:cNvPr id="12" name="矩形 11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730786" y="1997305"/>
            <a:ext cx="4413214" cy="92695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CONTENT</a:t>
            </a: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613181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B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9375" y="-1355596"/>
            <a:ext cx="3060340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51200" dirty="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5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</a:rPr>
              <a:t>部门概况</a:t>
            </a:r>
          </a:p>
        </p:txBody>
      </p:sp>
      <p:sp>
        <p:nvSpPr>
          <p:cNvPr id="3" name="矩形 2"/>
          <p:cNvSpPr/>
          <p:nvPr/>
        </p:nvSpPr>
        <p:spPr>
          <a:xfrm>
            <a:off x="6504541" y="1397264"/>
            <a:ext cx="22529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 dirty="0">
                <a:solidFill>
                  <a:schemeClr val="bg1"/>
                </a:solidFill>
                <a:latin typeface="Impact"/>
              </a:rPr>
              <a:t>PART ONE</a:t>
            </a:r>
            <a:endParaRPr lang="zh-CN" altLang="en-US" sz="4400" dirty="0">
              <a:solidFill>
                <a:schemeClr val="bg1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17835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46" y="167044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</a:rPr>
              <a:t>简介</a:t>
            </a:r>
          </a:p>
        </p:txBody>
      </p:sp>
      <p:sp>
        <p:nvSpPr>
          <p:cNvPr id="3" name="矩形 2"/>
          <p:cNvSpPr/>
          <p:nvPr/>
        </p:nvSpPr>
        <p:spPr>
          <a:xfrm>
            <a:off x="2474259" y="1065013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1A7BAE"/>
                </a:solidFill>
                <a:latin typeface="+mn-ea"/>
              </a:rPr>
              <a:t>现状</a:t>
            </a:r>
          </a:p>
        </p:txBody>
      </p:sp>
      <p:sp>
        <p:nvSpPr>
          <p:cNvPr id="36" name="矩形 35"/>
          <p:cNvSpPr/>
          <p:nvPr/>
        </p:nvSpPr>
        <p:spPr>
          <a:xfrm>
            <a:off x="6069217" y="1065013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1A7BAE"/>
                </a:solidFill>
                <a:latin typeface="+mn-ea"/>
              </a:rPr>
              <a:t>宗旨</a:t>
            </a:r>
          </a:p>
        </p:txBody>
      </p:sp>
      <p:sp>
        <p:nvSpPr>
          <p:cNvPr id="18" name="任意多边形 17"/>
          <p:cNvSpPr/>
          <p:nvPr/>
        </p:nvSpPr>
        <p:spPr>
          <a:xfrm rot="10800000">
            <a:off x="1015211" y="1311610"/>
            <a:ext cx="3513128" cy="3374422"/>
          </a:xfrm>
          <a:custGeom>
            <a:avLst/>
            <a:gdLst>
              <a:gd name="connsiteX0" fmla="*/ 2054087 w 4108174"/>
              <a:gd name="connsiteY0" fmla="*/ 0 h 3834334"/>
              <a:gd name="connsiteX1" fmla="*/ 4108174 w 4108174"/>
              <a:gd name="connsiteY1" fmla="*/ 2054087 h 3834334"/>
              <a:gd name="connsiteX2" fmla="*/ 3202547 w 4108174"/>
              <a:gd name="connsiteY2" fmla="*/ 3757368 h 3834334"/>
              <a:gd name="connsiteX3" fmla="*/ 3075857 w 4108174"/>
              <a:gd name="connsiteY3" fmla="*/ 3834334 h 3834334"/>
              <a:gd name="connsiteX4" fmla="*/ 3033187 w 4108174"/>
              <a:gd name="connsiteY4" fmla="*/ 3808411 h 3834334"/>
              <a:gd name="connsiteX5" fmla="*/ 2054087 w 4108174"/>
              <a:gd name="connsiteY5" fmla="*/ 3560494 h 3834334"/>
              <a:gd name="connsiteX6" fmla="*/ 1074987 w 4108174"/>
              <a:gd name="connsiteY6" fmla="*/ 3808411 h 3834334"/>
              <a:gd name="connsiteX7" fmla="*/ 1032317 w 4108174"/>
              <a:gd name="connsiteY7" fmla="*/ 3834334 h 3834334"/>
              <a:gd name="connsiteX8" fmla="*/ 905628 w 4108174"/>
              <a:gd name="connsiteY8" fmla="*/ 3757368 h 3834334"/>
              <a:gd name="connsiteX9" fmla="*/ 0 w 4108174"/>
              <a:gd name="connsiteY9" fmla="*/ 2054087 h 3834334"/>
              <a:gd name="connsiteX10" fmla="*/ 2054087 w 4108174"/>
              <a:gd name="connsiteY10" fmla="*/ 0 h 383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08174" h="3834334">
                <a:moveTo>
                  <a:pt x="2054087" y="0"/>
                </a:moveTo>
                <a:cubicBezTo>
                  <a:pt x="3188528" y="0"/>
                  <a:pt x="4108174" y="919646"/>
                  <a:pt x="4108174" y="2054087"/>
                </a:cubicBezTo>
                <a:cubicBezTo>
                  <a:pt x="4108174" y="2763113"/>
                  <a:pt x="3748938" y="3388234"/>
                  <a:pt x="3202547" y="3757368"/>
                </a:cubicBezTo>
                <a:lnTo>
                  <a:pt x="3075857" y="3834334"/>
                </a:lnTo>
                <a:lnTo>
                  <a:pt x="3033187" y="3808411"/>
                </a:lnTo>
                <a:cubicBezTo>
                  <a:pt x="2742137" y="3650303"/>
                  <a:pt x="2408600" y="3560494"/>
                  <a:pt x="2054087" y="3560494"/>
                </a:cubicBezTo>
                <a:cubicBezTo>
                  <a:pt x="1699574" y="3560494"/>
                  <a:pt x="1366038" y="3650303"/>
                  <a:pt x="1074987" y="3808411"/>
                </a:cubicBezTo>
                <a:lnTo>
                  <a:pt x="1032317" y="3834334"/>
                </a:lnTo>
                <a:lnTo>
                  <a:pt x="905628" y="3757368"/>
                </a:lnTo>
                <a:cubicBezTo>
                  <a:pt x="359237" y="3388234"/>
                  <a:pt x="0" y="2763113"/>
                  <a:pt x="0" y="2054087"/>
                </a:cubicBezTo>
                <a:cubicBezTo>
                  <a:pt x="0" y="919646"/>
                  <a:pt x="919646" y="0"/>
                  <a:pt x="2054087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任意多边形 18"/>
          <p:cNvSpPr/>
          <p:nvPr/>
        </p:nvSpPr>
        <p:spPr>
          <a:xfrm rot="10800000">
            <a:off x="4594497" y="1311610"/>
            <a:ext cx="3513128" cy="3374422"/>
          </a:xfrm>
          <a:custGeom>
            <a:avLst/>
            <a:gdLst>
              <a:gd name="connsiteX0" fmla="*/ 2054087 w 4108174"/>
              <a:gd name="connsiteY0" fmla="*/ 0 h 3834334"/>
              <a:gd name="connsiteX1" fmla="*/ 4108174 w 4108174"/>
              <a:gd name="connsiteY1" fmla="*/ 2054087 h 3834334"/>
              <a:gd name="connsiteX2" fmla="*/ 3202547 w 4108174"/>
              <a:gd name="connsiteY2" fmla="*/ 3757368 h 3834334"/>
              <a:gd name="connsiteX3" fmla="*/ 3075857 w 4108174"/>
              <a:gd name="connsiteY3" fmla="*/ 3834334 h 3834334"/>
              <a:gd name="connsiteX4" fmla="*/ 3033187 w 4108174"/>
              <a:gd name="connsiteY4" fmla="*/ 3808411 h 3834334"/>
              <a:gd name="connsiteX5" fmla="*/ 2054087 w 4108174"/>
              <a:gd name="connsiteY5" fmla="*/ 3560494 h 3834334"/>
              <a:gd name="connsiteX6" fmla="*/ 1074987 w 4108174"/>
              <a:gd name="connsiteY6" fmla="*/ 3808411 h 3834334"/>
              <a:gd name="connsiteX7" fmla="*/ 1032317 w 4108174"/>
              <a:gd name="connsiteY7" fmla="*/ 3834334 h 3834334"/>
              <a:gd name="connsiteX8" fmla="*/ 905628 w 4108174"/>
              <a:gd name="connsiteY8" fmla="*/ 3757368 h 3834334"/>
              <a:gd name="connsiteX9" fmla="*/ 0 w 4108174"/>
              <a:gd name="connsiteY9" fmla="*/ 2054087 h 3834334"/>
              <a:gd name="connsiteX10" fmla="*/ 2054087 w 4108174"/>
              <a:gd name="connsiteY10" fmla="*/ 0 h 383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08174" h="3834334">
                <a:moveTo>
                  <a:pt x="2054087" y="0"/>
                </a:moveTo>
                <a:cubicBezTo>
                  <a:pt x="3188528" y="0"/>
                  <a:pt x="4108174" y="919646"/>
                  <a:pt x="4108174" y="2054087"/>
                </a:cubicBezTo>
                <a:cubicBezTo>
                  <a:pt x="4108174" y="2763113"/>
                  <a:pt x="3748938" y="3388234"/>
                  <a:pt x="3202547" y="3757368"/>
                </a:cubicBezTo>
                <a:lnTo>
                  <a:pt x="3075857" y="3834334"/>
                </a:lnTo>
                <a:lnTo>
                  <a:pt x="3033187" y="3808411"/>
                </a:lnTo>
                <a:cubicBezTo>
                  <a:pt x="2742137" y="3650303"/>
                  <a:pt x="2408600" y="3560494"/>
                  <a:pt x="2054087" y="3560494"/>
                </a:cubicBezTo>
                <a:cubicBezTo>
                  <a:pt x="1699574" y="3560494"/>
                  <a:pt x="1366038" y="3650303"/>
                  <a:pt x="1074987" y="3808411"/>
                </a:cubicBezTo>
                <a:lnTo>
                  <a:pt x="1032317" y="3834334"/>
                </a:lnTo>
                <a:lnTo>
                  <a:pt x="905628" y="3757368"/>
                </a:lnTo>
                <a:cubicBezTo>
                  <a:pt x="359237" y="3388234"/>
                  <a:pt x="0" y="2763113"/>
                  <a:pt x="0" y="2054087"/>
                </a:cubicBezTo>
                <a:cubicBezTo>
                  <a:pt x="0" y="919646"/>
                  <a:pt x="919646" y="0"/>
                  <a:pt x="2054087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54690" y="1825023"/>
            <a:ext cx="2634164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l"/>
            <a:r>
              <a:rPr lang="en-US" altLang="zh-CN" sz="1400" dirty="0">
                <a:solidFill>
                  <a:schemeClr val="tx1"/>
                </a:solidFill>
              </a:rPr>
              <a:t>2015</a:t>
            </a:r>
            <a:r>
              <a:rPr lang="zh-CN" altLang="en-US" sz="1400" dirty="0">
                <a:solidFill>
                  <a:schemeClr val="tx1"/>
                </a:solidFill>
              </a:rPr>
              <a:t>年提供了超过</a:t>
            </a:r>
            <a:r>
              <a:rPr lang="en-US" altLang="zh-CN" sz="1400" b="1" dirty="0">
                <a:solidFill>
                  <a:schemeClr val="tx1"/>
                </a:solidFill>
              </a:rPr>
              <a:t>350</a:t>
            </a:r>
            <a:r>
              <a:rPr lang="zh-CN" altLang="en-US" sz="1400" dirty="0">
                <a:solidFill>
                  <a:schemeClr val="tx1"/>
                </a:solidFill>
              </a:rPr>
              <a:t>个校外勤工助学岗位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454690" y="2573505"/>
            <a:ext cx="2634165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l"/>
            <a:r>
              <a:rPr lang="en-US" altLang="zh-CN" sz="1400" dirty="0">
                <a:solidFill>
                  <a:schemeClr val="tx1"/>
                </a:solidFill>
              </a:rPr>
              <a:t>2015</a:t>
            </a:r>
            <a:r>
              <a:rPr lang="zh-CN" altLang="en-US" sz="1400" dirty="0">
                <a:solidFill>
                  <a:schemeClr val="tx1"/>
                </a:solidFill>
              </a:rPr>
              <a:t>年超过</a:t>
            </a:r>
            <a:r>
              <a:rPr lang="en-US" altLang="zh-CN" sz="1400" b="1" dirty="0">
                <a:solidFill>
                  <a:schemeClr val="tx1"/>
                </a:solidFill>
              </a:rPr>
              <a:t>5600</a:t>
            </a:r>
            <a:r>
              <a:rPr lang="zh-CN" altLang="en-US" sz="1400" dirty="0">
                <a:solidFill>
                  <a:schemeClr val="tx1"/>
                </a:solidFill>
              </a:rPr>
              <a:t>名本科生参加校内勤工助学岗位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54692" y="3321986"/>
            <a:ext cx="2634165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l"/>
            <a:r>
              <a:rPr lang="en-US" altLang="zh-CN" sz="1400" dirty="0">
                <a:solidFill>
                  <a:schemeClr val="tx1"/>
                </a:solidFill>
              </a:rPr>
              <a:t>2015</a:t>
            </a:r>
            <a:r>
              <a:rPr lang="zh-CN" altLang="en-US" sz="1400" dirty="0">
                <a:solidFill>
                  <a:schemeClr val="tx1"/>
                </a:solidFill>
              </a:rPr>
              <a:t>年发布了超过</a:t>
            </a:r>
            <a:r>
              <a:rPr lang="en-US" altLang="zh-CN" sz="1400" b="1" dirty="0">
                <a:solidFill>
                  <a:schemeClr val="tx1"/>
                </a:solidFill>
              </a:rPr>
              <a:t>8000</a:t>
            </a:r>
            <a:r>
              <a:rPr lang="zh-CN" altLang="en-US" sz="1400" dirty="0">
                <a:solidFill>
                  <a:schemeClr val="tx1"/>
                </a:solidFill>
              </a:rPr>
              <a:t>个家教订单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967819" y="2306323"/>
            <a:ext cx="3015398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l"/>
            <a:r>
              <a:rPr lang="zh-CN" altLang="en-US" sz="1400" dirty="0">
                <a:solidFill>
                  <a:schemeClr val="tx1"/>
                </a:solidFill>
              </a:rPr>
              <a:t>我们致力于通过勤助信息发布、数据分析和市场调研的方式，向全校学生提供校内外勤工助学和实习</a:t>
            </a:r>
            <a:r>
              <a:rPr lang="zh-CN" altLang="en-US" sz="1400">
                <a:solidFill>
                  <a:schemeClr val="tx1"/>
                </a:solidFill>
              </a:rPr>
              <a:t>的机会。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80557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46" y="167044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</a:rPr>
              <a:t>简介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465679120"/>
              </p:ext>
            </p:extLst>
          </p:nvPr>
        </p:nvGraphicFramePr>
        <p:xfrm>
          <a:off x="1450322" y="567154"/>
          <a:ext cx="6362038" cy="4659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217232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部门职能</a:t>
            </a: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functions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椭圆 68"/>
          <p:cNvSpPr/>
          <p:nvPr/>
        </p:nvSpPr>
        <p:spPr>
          <a:xfrm>
            <a:off x="4279652" y="2471542"/>
            <a:ext cx="1401767" cy="1386644"/>
          </a:xfrm>
          <a:custGeom>
            <a:avLst/>
            <a:gdLst/>
            <a:ahLst/>
            <a:cxnLst/>
            <a:rect l="l" t="t" r="r" b="b"/>
            <a:pathLst>
              <a:path w="1401767" h="1386644">
                <a:moveTo>
                  <a:pt x="233035" y="0"/>
                </a:moveTo>
                <a:lnTo>
                  <a:pt x="640881" y="0"/>
                </a:lnTo>
                <a:cubicBezTo>
                  <a:pt x="633096" y="19935"/>
                  <a:pt x="629318" y="41634"/>
                  <a:pt x="629318" y="64216"/>
                </a:cubicBezTo>
                <a:cubicBezTo>
                  <a:pt x="629318" y="173647"/>
                  <a:pt x="718028" y="262357"/>
                  <a:pt x="827459" y="262357"/>
                </a:cubicBezTo>
                <a:cubicBezTo>
                  <a:pt x="936890" y="262357"/>
                  <a:pt x="1025600" y="173647"/>
                  <a:pt x="1025600" y="64216"/>
                </a:cubicBezTo>
                <a:cubicBezTo>
                  <a:pt x="1025600" y="41634"/>
                  <a:pt x="1021823" y="19935"/>
                  <a:pt x="1014038" y="0"/>
                </a:cubicBezTo>
                <a:lnTo>
                  <a:pt x="1401767" y="0"/>
                </a:lnTo>
                <a:lnTo>
                  <a:pt x="1401767" y="1168732"/>
                </a:lnTo>
                <a:lnTo>
                  <a:pt x="956993" y="1168732"/>
                </a:lnTo>
                <a:cubicBezTo>
                  <a:pt x="968847" y="1188427"/>
                  <a:pt x="974696" y="1211557"/>
                  <a:pt x="974696" y="1236054"/>
                </a:cubicBezTo>
                <a:cubicBezTo>
                  <a:pt x="974696" y="1319223"/>
                  <a:pt x="907275" y="1386644"/>
                  <a:pt x="824106" y="1386644"/>
                </a:cubicBezTo>
                <a:cubicBezTo>
                  <a:pt x="740937" y="1386644"/>
                  <a:pt x="673516" y="1319223"/>
                  <a:pt x="673516" y="1236054"/>
                </a:cubicBezTo>
                <a:cubicBezTo>
                  <a:pt x="673516" y="1211557"/>
                  <a:pt x="679365" y="1188427"/>
                  <a:pt x="691220" y="1168732"/>
                </a:cubicBezTo>
                <a:lnTo>
                  <a:pt x="233035" y="1168732"/>
                </a:lnTo>
                <a:lnTo>
                  <a:pt x="233035" y="733499"/>
                </a:lnTo>
                <a:cubicBezTo>
                  <a:pt x="212516" y="743855"/>
                  <a:pt x="189291" y="749187"/>
                  <a:pt x="164821" y="749187"/>
                </a:cubicBezTo>
                <a:cubicBezTo>
                  <a:pt x="73793" y="749187"/>
                  <a:pt x="0" y="675395"/>
                  <a:pt x="0" y="584366"/>
                </a:cubicBezTo>
                <a:cubicBezTo>
                  <a:pt x="0" y="493338"/>
                  <a:pt x="73793" y="419545"/>
                  <a:pt x="164821" y="419545"/>
                </a:cubicBezTo>
                <a:cubicBezTo>
                  <a:pt x="189291" y="419545"/>
                  <a:pt x="212516" y="424878"/>
                  <a:pt x="233035" y="435233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65"/>
          <p:cNvSpPr/>
          <p:nvPr/>
        </p:nvSpPr>
        <p:spPr>
          <a:xfrm>
            <a:off x="3095836" y="2247714"/>
            <a:ext cx="1406366" cy="1392560"/>
          </a:xfrm>
          <a:custGeom>
            <a:avLst/>
            <a:gdLst/>
            <a:ahLst/>
            <a:cxnLst/>
            <a:rect l="l" t="t" r="r" b="b"/>
            <a:pathLst>
              <a:path w="1406366" h="1392560">
                <a:moveTo>
                  <a:pt x="822000" y="0"/>
                </a:moveTo>
                <a:cubicBezTo>
                  <a:pt x="913029" y="0"/>
                  <a:pt x="986821" y="73793"/>
                  <a:pt x="986821" y="164821"/>
                </a:cubicBezTo>
                <a:cubicBezTo>
                  <a:pt x="986821" y="185675"/>
                  <a:pt x="982948" y="205623"/>
                  <a:pt x="975467" y="223828"/>
                </a:cubicBezTo>
                <a:lnTo>
                  <a:pt x="1406366" y="223828"/>
                </a:lnTo>
                <a:lnTo>
                  <a:pt x="1406366" y="633859"/>
                </a:lnTo>
                <a:cubicBezTo>
                  <a:pt x="1386081" y="625588"/>
                  <a:pt x="1363875" y="621361"/>
                  <a:pt x="1340681" y="621361"/>
                </a:cubicBezTo>
                <a:cubicBezTo>
                  <a:pt x="1237497" y="621361"/>
                  <a:pt x="1153848" y="705009"/>
                  <a:pt x="1153848" y="808194"/>
                </a:cubicBezTo>
                <a:cubicBezTo>
                  <a:pt x="1153848" y="911379"/>
                  <a:pt x="1237497" y="995027"/>
                  <a:pt x="1340681" y="995027"/>
                </a:cubicBezTo>
                <a:cubicBezTo>
                  <a:pt x="1363875" y="995027"/>
                  <a:pt x="1386081" y="990802"/>
                  <a:pt x="1406366" y="982530"/>
                </a:cubicBezTo>
                <a:lnTo>
                  <a:pt x="1406366" y="1392560"/>
                </a:lnTo>
                <a:lnTo>
                  <a:pt x="237634" y="1392560"/>
                </a:lnTo>
                <a:lnTo>
                  <a:pt x="237634" y="927784"/>
                </a:lnTo>
                <a:cubicBezTo>
                  <a:pt x="214351" y="948086"/>
                  <a:pt x="183720" y="958784"/>
                  <a:pt x="150590" y="958784"/>
                </a:cubicBezTo>
                <a:cubicBezTo>
                  <a:pt x="67421" y="958784"/>
                  <a:pt x="0" y="891363"/>
                  <a:pt x="0" y="808194"/>
                </a:cubicBezTo>
                <a:cubicBezTo>
                  <a:pt x="0" y="725025"/>
                  <a:pt x="67421" y="657604"/>
                  <a:pt x="150590" y="657604"/>
                </a:cubicBezTo>
                <a:cubicBezTo>
                  <a:pt x="183720" y="657604"/>
                  <a:pt x="214351" y="668302"/>
                  <a:pt x="237634" y="688604"/>
                </a:cubicBezTo>
                <a:lnTo>
                  <a:pt x="237634" y="223828"/>
                </a:lnTo>
                <a:lnTo>
                  <a:pt x="668533" y="223828"/>
                </a:lnTo>
                <a:cubicBezTo>
                  <a:pt x="661052" y="205623"/>
                  <a:pt x="657179" y="185675"/>
                  <a:pt x="657179" y="164821"/>
                </a:cubicBezTo>
                <a:cubicBezTo>
                  <a:pt x="657179" y="73793"/>
                  <a:pt x="730972" y="0"/>
                  <a:pt x="82200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75"/>
          <p:cNvSpPr/>
          <p:nvPr/>
        </p:nvSpPr>
        <p:spPr>
          <a:xfrm>
            <a:off x="3333470" y="1023578"/>
            <a:ext cx="1425662" cy="1433908"/>
          </a:xfrm>
          <a:custGeom>
            <a:avLst/>
            <a:gdLst/>
            <a:ahLst/>
            <a:cxnLst/>
            <a:rect l="l" t="t" r="r" b="b"/>
            <a:pathLst>
              <a:path w="1425662" h="1433908">
                <a:moveTo>
                  <a:pt x="584366" y="0"/>
                </a:moveTo>
                <a:cubicBezTo>
                  <a:pt x="667535" y="0"/>
                  <a:pt x="734956" y="67421"/>
                  <a:pt x="734956" y="150590"/>
                </a:cubicBezTo>
                <a:cubicBezTo>
                  <a:pt x="734956" y="197370"/>
                  <a:pt x="713626" y="239167"/>
                  <a:pt x="678832" y="265176"/>
                </a:cubicBezTo>
                <a:lnTo>
                  <a:pt x="1168733" y="265176"/>
                </a:lnTo>
                <a:lnTo>
                  <a:pt x="1168733" y="716520"/>
                </a:lnTo>
                <a:cubicBezTo>
                  <a:pt x="1193634" y="695548"/>
                  <a:pt x="1225973" y="684721"/>
                  <a:pt x="1260841" y="684721"/>
                </a:cubicBezTo>
                <a:cubicBezTo>
                  <a:pt x="1351870" y="684721"/>
                  <a:pt x="1425662" y="758513"/>
                  <a:pt x="1425662" y="849542"/>
                </a:cubicBezTo>
                <a:cubicBezTo>
                  <a:pt x="1425662" y="940571"/>
                  <a:pt x="1351870" y="1014363"/>
                  <a:pt x="1260841" y="1014363"/>
                </a:cubicBezTo>
                <a:cubicBezTo>
                  <a:pt x="1225973" y="1014363"/>
                  <a:pt x="1193634" y="1003536"/>
                  <a:pt x="1168733" y="982566"/>
                </a:cubicBezTo>
                <a:lnTo>
                  <a:pt x="1168733" y="1433908"/>
                </a:lnTo>
                <a:lnTo>
                  <a:pt x="765724" y="1433908"/>
                </a:lnTo>
                <a:cubicBezTo>
                  <a:pt x="770905" y="1418114"/>
                  <a:pt x="773249" y="1401256"/>
                  <a:pt x="773249" y="1383851"/>
                </a:cubicBezTo>
                <a:cubicBezTo>
                  <a:pt x="773249" y="1279093"/>
                  <a:pt x="688325" y="1194168"/>
                  <a:pt x="583566" y="1194168"/>
                </a:cubicBezTo>
                <a:cubicBezTo>
                  <a:pt x="478807" y="1194168"/>
                  <a:pt x="393882" y="1279093"/>
                  <a:pt x="393882" y="1383851"/>
                </a:cubicBezTo>
                <a:cubicBezTo>
                  <a:pt x="393882" y="1401256"/>
                  <a:pt x="396227" y="1418114"/>
                  <a:pt x="401408" y="1433908"/>
                </a:cubicBezTo>
                <a:lnTo>
                  <a:pt x="0" y="1433908"/>
                </a:lnTo>
                <a:lnTo>
                  <a:pt x="0" y="265176"/>
                </a:lnTo>
                <a:lnTo>
                  <a:pt x="489901" y="265176"/>
                </a:lnTo>
                <a:cubicBezTo>
                  <a:pt x="455106" y="239167"/>
                  <a:pt x="433776" y="197370"/>
                  <a:pt x="433776" y="150590"/>
                </a:cubicBezTo>
                <a:cubicBezTo>
                  <a:pt x="433776" y="67421"/>
                  <a:pt x="501197" y="0"/>
                  <a:pt x="584366" y="0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76"/>
          <p:cNvSpPr/>
          <p:nvPr/>
        </p:nvSpPr>
        <p:spPr>
          <a:xfrm>
            <a:off x="4519392" y="1288754"/>
            <a:ext cx="1384756" cy="1408472"/>
          </a:xfrm>
          <a:custGeom>
            <a:avLst/>
            <a:gdLst/>
            <a:ahLst/>
            <a:cxnLst/>
            <a:rect l="l" t="t" r="r" b="b"/>
            <a:pathLst>
              <a:path w="1384756" h="1408472">
                <a:moveTo>
                  <a:pt x="0" y="0"/>
                </a:moveTo>
                <a:lnTo>
                  <a:pt x="1168732" y="0"/>
                </a:lnTo>
                <a:lnTo>
                  <a:pt x="1168732" y="450207"/>
                </a:lnTo>
                <a:cubicBezTo>
                  <a:pt x="1188073" y="439244"/>
                  <a:pt x="1210481" y="433776"/>
                  <a:pt x="1234166" y="433776"/>
                </a:cubicBezTo>
                <a:cubicBezTo>
                  <a:pt x="1317335" y="433776"/>
                  <a:pt x="1384756" y="501197"/>
                  <a:pt x="1384756" y="584366"/>
                </a:cubicBezTo>
                <a:cubicBezTo>
                  <a:pt x="1384756" y="667535"/>
                  <a:pt x="1317335" y="734956"/>
                  <a:pt x="1234166" y="734956"/>
                </a:cubicBezTo>
                <a:cubicBezTo>
                  <a:pt x="1210481" y="734956"/>
                  <a:pt x="1188073" y="729488"/>
                  <a:pt x="1168732" y="718526"/>
                </a:cubicBezTo>
                <a:lnTo>
                  <a:pt x="1168732" y="1168732"/>
                </a:lnTo>
                <a:lnTo>
                  <a:pt x="728979" y="1168732"/>
                </a:lnTo>
                <a:cubicBezTo>
                  <a:pt x="742528" y="1190517"/>
                  <a:pt x="749187" y="1216306"/>
                  <a:pt x="749187" y="1243651"/>
                </a:cubicBezTo>
                <a:cubicBezTo>
                  <a:pt x="749187" y="1334680"/>
                  <a:pt x="675394" y="1408472"/>
                  <a:pt x="584366" y="1408472"/>
                </a:cubicBezTo>
                <a:cubicBezTo>
                  <a:pt x="493337" y="1408472"/>
                  <a:pt x="419545" y="1334680"/>
                  <a:pt x="419545" y="1243651"/>
                </a:cubicBezTo>
                <a:cubicBezTo>
                  <a:pt x="419545" y="1216306"/>
                  <a:pt x="426204" y="1190517"/>
                  <a:pt x="439754" y="1168732"/>
                </a:cubicBezTo>
                <a:lnTo>
                  <a:pt x="0" y="1168732"/>
                </a:lnTo>
                <a:lnTo>
                  <a:pt x="0" y="761099"/>
                </a:lnTo>
                <a:cubicBezTo>
                  <a:pt x="24839" y="773303"/>
                  <a:pt x="52809" y="779836"/>
                  <a:pt x="82305" y="779836"/>
                </a:cubicBezTo>
                <a:cubicBezTo>
                  <a:pt x="190260" y="779836"/>
                  <a:pt x="277774" y="692321"/>
                  <a:pt x="277774" y="584366"/>
                </a:cubicBezTo>
                <a:cubicBezTo>
                  <a:pt x="277774" y="476411"/>
                  <a:pt x="190260" y="388896"/>
                  <a:pt x="82305" y="388896"/>
                </a:cubicBezTo>
                <a:cubicBezTo>
                  <a:pt x="52809" y="388896"/>
                  <a:pt x="24839" y="395429"/>
                  <a:pt x="0" y="40763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419872" y="1580478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01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19872" y="2768610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03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08004" y="1580478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02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08004" y="2768610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04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09405" y="1090471"/>
            <a:ext cx="20910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1A7BAE"/>
                </a:solidFill>
              </a:rPr>
              <a:t>校内、校外勤工助学</a:t>
            </a:r>
            <a:endParaRPr lang="en-US" altLang="zh-CN" sz="1400" b="1" dirty="0">
              <a:solidFill>
                <a:srgbClr val="1A7BAE"/>
              </a:solidFill>
            </a:endParaRPr>
          </a:p>
          <a:p>
            <a:r>
              <a:rPr lang="zh-CN" altLang="en-US" sz="1400" b="1" dirty="0">
                <a:solidFill>
                  <a:srgbClr val="1A7BAE"/>
                </a:solidFill>
              </a:rPr>
              <a:t>项目组织和酬金发放</a:t>
            </a:r>
          </a:p>
          <a:p>
            <a:endParaRPr lang="en-US" altLang="zh-CN" sz="1400" b="1" dirty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9405" y="1647434"/>
            <a:ext cx="2042414" cy="5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编制并下达每年度各单位勤工助学岗位预算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09405" y="2778783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B0F0"/>
                </a:solidFill>
              </a:rPr>
              <a:t>家教中心工作</a:t>
            </a:r>
            <a:endParaRPr lang="en-US" altLang="zh-CN" sz="1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2215" y="3091204"/>
            <a:ext cx="1938023" cy="88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平台管理，组织教员培训，教学纠纷处理、疑难解答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48165" y="1069290"/>
            <a:ext cx="19380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B0F0"/>
                </a:solidFill>
              </a:rPr>
              <a:t>研究生三助组织</a:t>
            </a:r>
            <a:endParaRPr lang="en-US" altLang="zh-CN" sz="1400" b="1" dirty="0">
              <a:solidFill>
                <a:srgbClr val="00B0F0"/>
              </a:solidFill>
            </a:endParaRPr>
          </a:p>
          <a:p>
            <a:r>
              <a:rPr lang="en-US" altLang="zh-CN" sz="1400" b="1" dirty="0">
                <a:solidFill>
                  <a:srgbClr val="00B0F0"/>
                </a:solidFill>
              </a:rPr>
              <a:t>   </a:t>
            </a:r>
            <a:r>
              <a:rPr lang="zh-CN" altLang="en-US" sz="1400" b="1" dirty="0">
                <a:solidFill>
                  <a:srgbClr val="00B0F0"/>
                </a:solidFill>
              </a:rPr>
              <a:t>与酬金发放</a:t>
            </a:r>
          </a:p>
          <a:p>
            <a:pPr algn="r"/>
            <a:endParaRPr lang="en-US" altLang="zh-CN" sz="1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48164" y="1647434"/>
            <a:ext cx="1938023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管理助教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教学助教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科研助教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8165" y="2778783"/>
            <a:ext cx="1938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1A7BAE"/>
                </a:solidFill>
              </a:rPr>
              <a:t>新媒体宣传引导</a:t>
            </a:r>
          </a:p>
          <a:p>
            <a:endParaRPr lang="en-US" altLang="zh-CN" sz="1400" b="1" dirty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48164" y="3101076"/>
            <a:ext cx="1938023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QQ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客服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勤工助学微信公共号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勤工助学实名交流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QQ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42260806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组织架构与发展</a:t>
            </a:r>
          </a:p>
        </p:txBody>
      </p:sp>
      <p:sp>
        <p:nvSpPr>
          <p:cNvPr id="21" name="矩形 20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Organization and development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505403" y="938660"/>
            <a:ext cx="723275" cy="612068"/>
            <a:chOff x="3659027" y="870654"/>
            <a:chExt cx="723275" cy="612068"/>
          </a:xfrm>
          <a:solidFill>
            <a:srgbClr val="1A7BAE"/>
          </a:solidFill>
        </p:grpSpPr>
        <p:sp>
          <p:nvSpPr>
            <p:cNvPr id="32" name="椭圆 31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59027" y="102279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</a:rPr>
                <a:t>部长团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67043" y="1963345"/>
            <a:ext cx="723275" cy="612068"/>
            <a:chOff x="3652300" y="1851670"/>
            <a:chExt cx="723275" cy="612068"/>
          </a:xfrm>
        </p:grpSpPr>
        <p:sp>
          <p:nvSpPr>
            <p:cNvPr id="35" name="椭圆 34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solidFill>
              <a:srgbClr val="1A7BAE"/>
            </a:solidFill>
            <a:ln>
              <a:solidFill>
                <a:srgbClr val="1A7B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52300" y="200381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</a:rPr>
                <a:t>副部长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565429" y="1981786"/>
            <a:ext cx="612068" cy="612068"/>
            <a:chOff x="3707904" y="1851670"/>
            <a:chExt cx="612068" cy="612068"/>
          </a:xfrm>
        </p:grpSpPr>
        <p:sp>
          <p:nvSpPr>
            <p:cNvPr id="40" name="椭圆 39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solidFill>
              <a:srgbClr val="1A7BAE"/>
            </a:solidFill>
            <a:ln>
              <a:solidFill>
                <a:srgbClr val="1A7B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35"/>
            <p:cNvSpPr txBox="1"/>
            <p:nvPr/>
          </p:nvSpPr>
          <p:spPr>
            <a:xfrm>
              <a:off x="3742067" y="200381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</a:rPr>
                <a:t>部长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458880" y="1981785"/>
            <a:ext cx="902811" cy="612068"/>
            <a:chOff x="3562532" y="1851670"/>
            <a:chExt cx="902811" cy="612068"/>
          </a:xfrm>
        </p:grpSpPr>
        <p:sp>
          <p:nvSpPr>
            <p:cNvPr id="43" name="椭圆 42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solidFill>
              <a:srgbClr val="1A7BAE"/>
            </a:solidFill>
            <a:ln>
              <a:solidFill>
                <a:srgbClr val="1A7B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35"/>
            <p:cNvSpPr txBox="1"/>
            <p:nvPr/>
          </p:nvSpPr>
          <p:spPr>
            <a:xfrm>
              <a:off x="3562532" y="200381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</a:rPr>
                <a:t>部长助理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490510" y="3014363"/>
            <a:ext cx="723276" cy="612068"/>
            <a:chOff x="3659026" y="870654"/>
            <a:chExt cx="723276" cy="612068"/>
          </a:xfrm>
          <a:solidFill>
            <a:srgbClr val="1A7BAE"/>
          </a:solidFill>
        </p:grpSpPr>
        <p:sp>
          <p:nvSpPr>
            <p:cNvPr id="48" name="椭圆 47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32"/>
            <p:cNvSpPr txBox="1"/>
            <p:nvPr/>
          </p:nvSpPr>
          <p:spPr>
            <a:xfrm>
              <a:off x="3659026" y="1022799"/>
              <a:ext cx="7232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</a:rPr>
                <a:t>各小组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68553" y="4043904"/>
            <a:ext cx="723275" cy="612068"/>
            <a:chOff x="3652300" y="1851670"/>
            <a:chExt cx="723275" cy="612068"/>
          </a:xfrm>
        </p:grpSpPr>
        <p:sp>
          <p:nvSpPr>
            <p:cNvPr id="51" name="椭圆 50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TextBox 35"/>
            <p:cNvSpPr txBox="1"/>
            <p:nvPr/>
          </p:nvSpPr>
          <p:spPr>
            <a:xfrm>
              <a:off x="3652300" y="200381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</a:rPr>
                <a:t>家教组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505402" y="4038178"/>
            <a:ext cx="723275" cy="612068"/>
            <a:chOff x="3652299" y="1851670"/>
            <a:chExt cx="723275" cy="612068"/>
          </a:xfrm>
        </p:grpSpPr>
        <p:sp>
          <p:nvSpPr>
            <p:cNvPr id="55" name="椭圆 54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Box 35"/>
            <p:cNvSpPr txBox="1"/>
            <p:nvPr/>
          </p:nvSpPr>
          <p:spPr>
            <a:xfrm>
              <a:off x="3652299" y="200381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</a:rPr>
                <a:t>项目组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604252" y="4038178"/>
            <a:ext cx="723275" cy="612068"/>
            <a:chOff x="3652300" y="1851670"/>
            <a:chExt cx="723275" cy="612068"/>
          </a:xfrm>
        </p:grpSpPr>
        <p:sp>
          <p:nvSpPr>
            <p:cNvPr id="58" name="椭圆 57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TextBox 35"/>
            <p:cNvSpPr txBox="1"/>
            <p:nvPr/>
          </p:nvSpPr>
          <p:spPr>
            <a:xfrm>
              <a:off x="3652300" y="200381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</a:rPr>
                <a:t>义务组</a:t>
              </a:r>
            </a:p>
          </p:txBody>
        </p:sp>
      </p:grpSp>
      <p:cxnSp>
        <p:nvCxnSpPr>
          <p:cNvPr id="62" name="直接连接符 61"/>
          <p:cNvCxnSpPr>
            <a:stCxn id="67" idx="0"/>
          </p:cNvCxnSpPr>
          <p:nvPr/>
        </p:nvCxnSpPr>
        <p:spPr>
          <a:xfrm>
            <a:off x="4527961" y="1569640"/>
            <a:ext cx="0" cy="2276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4221927" y="1569640"/>
            <a:ext cx="612068" cy="612068"/>
            <a:chOff x="3707904" y="1851670"/>
            <a:chExt cx="612068" cy="612068"/>
          </a:xfrm>
        </p:grpSpPr>
        <p:sp>
          <p:nvSpPr>
            <p:cNvPr id="67" name="椭圆 66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extBox 35"/>
            <p:cNvSpPr txBox="1"/>
            <p:nvPr/>
          </p:nvSpPr>
          <p:spPr>
            <a:xfrm>
              <a:off x="3921572" y="2003815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221927" y="2529746"/>
            <a:ext cx="612068" cy="612068"/>
            <a:chOff x="3701177" y="2832686"/>
            <a:chExt cx="612068" cy="612068"/>
          </a:xfrm>
        </p:grpSpPr>
        <p:sp>
          <p:nvSpPr>
            <p:cNvPr id="70" name="椭圆 69"/>
            <p:cNvSpPr/>
            <p:nvPr/>
          </p:nvSpPr>
          <p:spPr>
            <a:xfrm>
              <a:off x="3701177" y="2832686"/>
              <a:ext cx="612068" cy="612068"/>
            </a:xfrm>
            <a:prstGeom prst="ellipse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TextBox 38"/>
            <p:cNvSpPr txBox="1"/>
            <p:nvPr/>
          </p:nvSpPr>
          <p:spPr>
            <a:xfrm>
              <a:off x="3914845" y="2984831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221927" y="3489852"/>
            <a:ext cx="612068" cy="612068"/>
            <a:chOff x="3694450" y="3813702"/>
            <a:chExt cx="612068" cy="612068"/>
          </a:xfrm>
        </p:grpSpPr>
        <p:sp>
          <p:nvSpPr>
            <p:cNvPr id="73" name="椭圆 72"/>
            <p:cNvSpPr/>
            <p:nvPr/>
          </p:nvSpPr>
          <p:spPr>
            <a:xfrm>
              <a:off x="3694450" y="3813702"/>
              <a:ext cx="612068" cy="61206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41"/>
            <p:cNvSpPr txBox="1"/>
            <p:nvPr/>
          </p:nvSpPr>
          <p:spPr>
            <a:xfrm>
              <a:off x="3908118" y="3965847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左大括号 1"/>
          <p:cNvSpPr/>
          <p:nvPr/>
        </p:nvSpPr>
        <p:spPr>
          <a:xfrm rot="5400000">
            <a:off x="1720413" y="2851412"/>
            <a:ext cx="293251" cy="19693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49078" y="362917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7F7F7F"/>
                </a:solidFill>
              </a:rPr>
              <a:t>启用优思家教中心新网页平台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176379" y="361470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2015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176379" y="266267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2014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4176379" y="170039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2013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176379" y="115908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2012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849078" y="2620336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7F7F7F"/>
                </a:solidFill>
              </a:rPr>
              <a:t>交大校园精神文明十佳好人好事</a:t>
            </a:r>
            <a:endParaRPr lang="en-US" altLang="zh-CN" dirty="0">
              <a:solidFill>
                <a:srgbClr val="7F7F7F"/>
              </a:solidFill>
            </a:endParaRPr>
          </a:p>
          <a:p>
            <a:r>
              <a:rPr lang="zh-CN" altLang="en-US" dirty="0">
                <a:solidFill>
                  <a:srgbClr val="7F7F7F"/>
                </a:solidFill>
              </a:rPr>
              <a:t>交大感动校园新闻人物（团队）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4831228" y="169570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7F7F7F"/>
                </a:solidFill>
              </a:rPr>
              <a:t>家教中心与市场部合并</a:t>
            </a:r>
          </a:p>
        </p:txBody>
      </p:sp>
      <p:sp>
        <p:nvSpPr>
          <p:cNvPr id="82" name="左大括号 81"/>
          <p:cNvSpPr/>
          <p:nvPr/>
        </p:nvSpPr>
        <p:spPr>
          <a:xfrm rot="5400000">
            <a:off x="1705522" y="776580"/>
            <a:ext cx="293251" cy="19693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23945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3173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2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2</a:t>
            </a:r>
            <a:endParaRPr kumimoji="0" lang="zh-CN" altLang="en-US" sz="520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dirty="0">
                <a:solidFill>
                  <a:schemeClr val="bg1"/>
                </a:solidFill>
              </a:rPr>
              <a:t>爱心家教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12629" y="1397264"/>
            <a:ext cx="24448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/>
              </a:rPr>
              <a:t>PART TWO</a:t>
            </a:r>
            <a:endParaRPr kumimoji="0" lang="zh-CN" altLang="en-US" sz="4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28185632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18664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爱心家教介绍</a:t>
            </a:r>
          </a:p>
        </p:txBody>
      </p:sp>
      <p:sp>
        <p:nvSpPr>
          <p:cNvPr id="13" name="弧形 12"/>
          <p:cNvSpPr/>
          <p:nvPr/>
        </p:nvSpPr>
        <p:spPr>
          <a:xfrm>
            <a:off x="3268097" y="1245543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95B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006310" y="2251200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006310" y="2719252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028352" y="1167594"/>
            <a:ext cx="2239876" cy="319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95BC49"/>
                </a:solidFill>
                <a:latin typeface="+mj-ea"/>
                <a:ea typeface="+mj-ea"/>
              </a:rPr>
              <a:t>志愿者招募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8351" y="1489887"/>
            <a:ext cx="1893393" cy="80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志愿者招募分为兴家家教，江川颛桥街道家教和梦想课堂三类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963972" y="1475371"/>
            <a:ext cx="2880320" cy="2019710"/>
            <a:chOff x="1079612" y="1507889"/>
            <a:chExt cx="2880320" cy="2019710"/>
          </a:xfrm>
        </p:grpSpPr>
        <p:grpSp>
          <p:nvGrpSpPr>
            <p:cNvPr id="19" name="组合 18"/>
            <p:cNvGrpSpPr/>
            <p:nvPr/>
          </p:nvGrpSpPr>
          <p:grpSpPr>
            <a:xfrm>
              <a:off x="1079612" y="1507889"/>
              <a:ext cx="2880320" cy="775829"/>
              <a:chOff x="755576" y="1779662"/>
              <a:chExt cx="2880320" cy="360040"/>
            </a:xfrm>
          </p:grpSpPr>
          <p:cxnSp>
            <p:nvCxnSpPr>
              <p:cNvPr id="26" name="直接连接符 25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 flipV="1">
              <a:off x="1079612" y="2751770"/>
              <a:ext cx="2880320" cy="775829"/>
              <a:chOff x="755576" y="1779662"/>
              <a:chExt cx="2880320" cy="360040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矩形 27"/>
          <p:cNvSpPr/>
          <p:nvPr/>
        </p:nvSpPr>
        <p:spPr>
          <a:xfrm>
            <a:off x="1035981" y="3511340"/>
            <a:ext cx="2239876" cy="319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B050"/>
                </a:solidFill>
                <a:latin typeface="+mj-ea"/>
                <a:ea typeface="+mj-ea"/>
              </a:rPr>
              <a:t>路补登记及日常联络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16930" y="2841363"/>
            <a:ext cx="1893393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每月的路补登记以及爱心教员的感恩回馈活动</a:t>
            </a:r>
          </a:p>
        </p:txBody>
      </p:sp>
      <p:grpSp>
        <p:nvGrpSpPr>
          <p:cNvPr id="30" name="组合 29"/>
          <p:cNvGrpSpPr/>
          <p:nvPr/>
        </p:nvGrpSpPr>
        <p:grpSpPr>
          <a:xfrm flipH="1">
            <a:off x="5140436" y="1475371"/>
            <a:ext cx="2880320" cy="2019710"/>
            <a:chOff x="1079612" y="1507889"/>
            <a:chExt cx="2880320" cy="2019710"/>
          </a:xfrm>
        </p:grpSpPr>
        <p:grpSp>
          <p:nvGrpSpPr>
            <p:cNvPr id="31" name="组合 30"/>
            <p:cNvGrpSpPr/>
            <p:nvPr/>
          </p:nvGrpSpPr>
          <p:grpSpPr>
            <a:xfrm>
              <a:off x="1079612" y="1507889"/>
              <a:ext cx="2880320" cy="775829"/>
              <a:chOff x="755576" y="1779662"/>
              <a:chExt cx="2880320" cy="360040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/>
            <p:cNvGrpSpPr/>
            <p:nvPr/>
          </p:nvGrpSpPr>
          <p:grpSpPr>
            <a:xfrm flipV="1">
              <a:off x="1079612" y="2751770"/>
              <a:ext cx="2880320" cy="775829"/>
              <a:chOff x="755576" y="1779662"/>
              <a:chExt cx="2880320" cy="360040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矩形 36"/>
          <p:cNvSpPr/>
          <p:nvPr/>
        </p:nvSpPr>
        <p:spPr>
          <a:xfrm>
            <a:off x="5788508" y="1171080"/>
            <a:ext cx="2239876" cy="319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rgbClr val="00B050"/>
                </a:solidFill>
                <a:latin typeface="+mj-ea"/>
                <a:ea typeface="+mj-ea"/>
              </a:rPr>
              <a:t>爱心家教教学员匹配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34991" y="1493373"/>
            <a:ext cx="1893393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将教学员进行匹配，使每学期的爱心家教如期进行</a:t>
            </a:r>
          </a:p>
        </p:txBody>
      </p:sp>
      <p:sp>
        <p:nvSpPr>
          <p:cNvPr id="39" name="矩形 38"/>
          <p:cNvSpPr/>
          <p:nvPr/>
        </p:nvSpPr>
        <p:spPr>
          <a:xfrm>
            <a:off x="5788508" y="3514826"/>
            <a:ext cx="2239876" cy="319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rgbClr val="95BC49"/>
                </a:solidFill>
                <a:latin typeface="+mj-ea"/>
                <a:ea typeface="+mj-ea"/>
              </a:rPr>
              <a:t>家访及多次反馈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12180" y="2841625"/>
            <a:ext cx="2014855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分别对教学员进行反馈，做好优秀志愿者的评选活动</a:t>
            </a:r>
          </a:p>
        </p:txBody>
      </p:sp>
      <p:sp>
        <p:nvSpPr>
          <p:cNvPr id="41" name="矩形 40"/>
          <p:cNvSpPr/>
          <p:nvPr/>
        </p:nvSpPr>
        <p:spPr>
          <a:xfrm>
            <a:off x="3809196" y="2259305"/>
            <a:ext cx="1402080" cy="483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solidFill>
                  <a:srgbClr val="00B050"/>
                </a:solidFill>
              </a:rPr>
              <a:t>爱心家教</a:t>
            </a:r>
          </a:p>
        </p:txBody>
      </p:sp>
      <p:sp>
        <p:nvSpPr>
          <p:cNvPr id="42" name="弧形 41"/>
          <p:cNvSpPr/>
          <p:nvPr/>
        </p:nvSpPr>
        <p:spPr>
          <a:xfrm rot="16200000">
            <a:off x="3268097" y="1245544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sp>
        <p:nvSpPr>
          <p:cNvPr id="43" name="弧形 42"/>
          <p:cNvSpPr/>
          <p:nvPr/>
        </p:nvSpPr>
        <p:spPr>
          <a:xfrm rot="10800000">
            <a:off x="3268098" y="1245543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95B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sp>
        <p:nvSpPr>
          <p:cNvPr id="44" name="弧形 43"/>
          <p:cNvSpPr/>
          <p:nvPr/>
        </p:nvSpPr>
        <p:spPr>
          <a:xfrm rot="5400000">
            <a:off x="3268097" y="1245543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58693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A7BAE"/>
      </a:accent1>
      <a:accent2>
        <a:srgbClr val="94BC49"/>
      </a:accent2>
      <a:accent3>
        <a:srgbClr val="FDA907"/>
      </a:accent3>
      <a:accent4>
        <a:srgbClr val="BF3420"/>
      </a:accent4>
      <a:accent5>
        <a:srgbClr val="E46C0A"/>
      </a:accent5>
      <a:accent6>
        <a:srgbClr val="7030A0"/>
      </a:accent6>
      <a:hlink>
        <a:srgbClr val="0000FF"/>
      </a:hlink>
      <a:folHlink>
        <a:srgbClr val="800080"/>
      </a:folHlink>
    </a:clrScheme>
    <a:fontScheme name="自定义 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</TotalTime>
  <Words>594</Words>
  <Application>Microsoft Office PowerPoint</Application>
  <PresentationFormat>On-screen Show (16:9)</PresentationFormat>
  <Paragraphs>129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宋体</vt:lpstr>
      <vt:lpstr>微软雅黑</vt:lpstr>
      <vt:lpstr>黑体</vt:lpstr>
      <vt:lpstr>Arial</vt:lpstr>
      <vt:lpstr>Calibri</vt:lpstr>
      <vt:lpstr>Impact</vt:lpstr>
      <vt:lpstr>Office 主题</vt:lpstr>
      <vt:lpstr>1_Office 主题</vt:lpstr>
      <vt:lpstr>2_Office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zhou haiqiong90</cp:lastModifiedBy>
  <cp:revision>612</cp:revision>
  <dcterms:modified xsi:type="dcterms:W3CDTF">2016-05-24T16:57:34Z</dcterms:modified>
</cp:coreProperties>
</file>