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8"/>
  </p:notesMasterIdLst>
  <p:handoutMasterIdLst>
    <p:handoutMasterId r:id="rId59"/>
  </p:handoutMasterIdLst>
  <p:sldIdLst>
    <p:sldId id="975" r:id="rId2"/>
    <p:sldId id="976" r:id="rId3"/>
    <p:sldId id="1447" r:id="rId4"/>
    <p:sldId id="1493" r:id="rId5"/>
    <p:sldId id="1448" r:id="rId6"/>
    <p:sldId id="1297" r:id="rId7"/>
    <p:sldId id="1298" r:id="rId8"/>
    <p:sldId id="1299" r:id="rId9"/>
    <p:sldId id="1301" r:id="rId10"/>
    <p:sldId id="1302" r:id="rId11"/>
    <p:sldId id="1426" r:id="rId12"/>
    <p:sldId id="1307" r:id="rId13"/>
    <p:sldId id="1333" r:id="rId14"/>
    <p:sldId id="1105" r:id="rId15"/>
    <p:sldId id="1274" r:id="rId16"/>
    <p:sldId id="1275" r:id="rId17"/>
    <p:sldId id="1276" r:id="rId18"/>
    <p:sldId id="1282" r:id="rId19"/>
    <p:sldId id="1283" r:id="rId20"/>
    <p:sldId id="1284" r:id="rId21"/>
    <p:sldId id="1287" r:id="rId22"/>
    <p:sldId id="1318" r:id="rId23"/>
    <p:sldId id="1288" r:id="rId24"/>
    <p:sldId id="1289" r:id="rId25"/>
    <p:sldId id="1415" r:id="rId26"/>
    <p:sldId id="1416" r:id="rId27"/>
    <p:sldId id="1396" r:id="rId28"/>
    <p:sldId id="1457" r:id="rId29"/>
    <p:sldId id="1458" r:id="rId30"/>
    <p:sldId id="1449" r:id="rId31"/>
    <p:sldId id="1451" r:id="rId32"/>
    <p:sldId id="1452" r:id="rId33"/>
    <p:sldId id="1453" r:id="rId34"/>
    <p:sldId id="1489" r:id="rId35"/>
    <p:sldId id="1490" r:id="rId36"/>
    <p:sldId id="1456" r:id="rId37"/>
    <p:sldId id="1491" r:id="rId38"/>
    <p:sldId id="1494" r:id="rId39"/>
    <p:sldId id="1492" r:id="rId40"/>
    <p:sldId id="1450" r:id="rId41"/>
    <p:sldId id="1464" r:id="rId42"/>
    <p:sldId id="1465" r:id="rId43"/>
    <p:sldId id="1466" r:id="rId44"/>
    <p:sldId id="1467" r:id="rId45"/>
    <p:sldId id="1468" r:id="rId46"/>
    <p:sldId id="1484" r:id="rId47"/>
    <p:sldId id="1471" r:id="rId48"/>
    <p:sldId id="1478" r:id="rId49"/>
    <p:sldId id="1461" r:id="rId50"/>
    <p:sldId id="1462" r:id="rId51"/>
    <p:sldId id="1463" r:id="rId52"/>
    <p:sldId id="1485" r:id="rId53"/>
    <p:sldId id="1486" r:id="rId54"/>
    <p:sldId id="1487" r:id="rId55"/>
    <p:sldId id="1488" r:id="rId56"/>
    <p:sldId id="1375" r:id="rId57"/>
  </p:sldIdLst>
  <p:sldSz cx="9144000" cy="6858000" type="screen4x3"/>
  <p:notesSz cx="9144000" cy="6858000"/>
  <p:defaultTextStyle>
    <a:defPPr>
      <a:defRPr lang="zh-CN"/>
    </a:defPPr>
    <a:lvl1pPr algn="ctr" rtl="0" fontAlgn="base">
      <a:spcBef>
        <a:spcPct val="0"/>
      </a:spcBef>
      <a:spcAft>
        <a:spcPct val="0"/>
      </a:spcAft>
      <a:defRPr sz="2400" kern="1200">
        <a:solidFill>
          <a:schemeClr val="tx1"/>
        </a:solidFill>
        <a:latin typeface="Arial" charset="0"/>
        <a:ea typeface="黑体" pitchFamily="2" charset="-122"/>
        <a:cs typeface="+mn-cs"/>
      </a:defRPr>
    </a:lvl1pPr>
    <a:lvl2pPr marL="457200" algn="ctr" rtl="0" fontAlgn="base">
      <a:spcBef>
        <a:spcPct val="0"/>
      </a:spcBef>
      <a:spcAft>
        <a:spcPct val="0"/>
      </a:spcAft>
      <a:defRPr sz="2400" kern="1200">
        <a:solidFill>
          <a:schemeClr val="tx1"/>
        </a:solidFill>
        <a:latin typeface="Arial" charset="0"/>
        <a:ea typeface="黑体" pitchFamily="2" charset="-122"/>
        <a:cs typeface="+mn-cs"/>
      </a:defRPr>
    </a:lvl2pPr>
    <a:lvl3pPr marL="914400" algn="ctr" rtl="0" fontAlgn="base">
      <a:spcBef>
        <a:spcPct val="0"/>
      </a:spcBef>
      <a:spcAft>
        <a:spcPct val="0"/>
      </a:spcAft>
      <a:defRPr sz="2400" kern="1200">
        <a:solidFill>
          <a:schemeClr val="tx1"/>
        </a:solidFill>
        <a:latin typeface="Arial" charset="0"/>
        <a:ea typeface="黑体" pitchFamily="2" charset="-122"/>
        <a:cs typeface="+mn-cs"/>
      </a:defRPr>
    </a:lvl3pPr>
    <a:lvl4pPr marL="1371600" algn="ctr" rtl="0" fontAlgn="base">
      <a:spcBef>
        <a:spcPct val="0"/>
      </a:spcBef>
      <a:spcAft>
        <a:spcPct val="0"/>
      </a:spcAft>
      <a:defRPr sz="2400" kern="1200">
        <a:solidFill>
          <a:schemeClr val="tx1"/>
        </a:solidFill>
        <a:latin typeface="Arial" charset="0"/>
        <a:ea typeface="黑体" pitchFamily="2" charset="-122"/>
        <a:cs typeface="+mn-cs"/>
      </a:defRPr>
    </a:lvl4pPr>
    <a:lvl5pPr marL="1828800" algn="ctr" rtl="0" fontAlgn="base">
      <a:spcBef>
        <a:spcPct val="0"/>
      </a:spcBef>
      <a:spcAft>
        <a:spcPct val="0"/>
      </a:spcAft>
      <a:defRPr sz="2400" kern="1200">
        <a:solidFill>
          <a:schemeClr val="tx1"/>
        </a:solidFill>
        <a:latin typeface="Arial" charset="0"/>
        <a:ea typeface="黑体" pitchFamily="2" charset="-122"/>
        <a:cs typeface="+mn-cs"/>
      </a:defRPr>
    </a:lvl5pPr>
    <a:lvl6pPr marL="2286000" algn="l" defTabSz="914400" rtl="0" eaLnBrk="1" latinLnBrk="0" hangingPunct="1">
      <a:defRPr sz="2400" kern="1200">
        <a:solidFill>
          <a:schemeClr val="tx1"/>
        </a:solidFill>
        <a:latin typeface="Arial" charset="0"/>
        <a:ea typeface="黑体" pitchFamily="2" charset="-122"/>
        <a:cs typeface="+mn-cs"/>
      </a:defRPr>
    </a:lvl6pPr>
    <a:lvl7pPr marL="2743200" algn="l" defTabSz="914400" rtl="0" eaLnBrk="1" latinLnBrk="0" hangingPunct="1">
      <a:defRPr sz="2400" kern="1200">
        <a:solidFill>
          <a:schemeClr val="tx1"/>
        </a:solidFill>
        <a:latin typeface="Arial" charset="0"/>
        <a:ea typeface="黑体" pitchFamily="2" charset="-122"/>
        <a:cs typeface="+mn-cs"/>
      </a:defRPr>
    </a:lvl7pPr>
    <a:lvl8pPr marL="3200400" algn="l" defTabSz="914400" rtl="0" eaLnBrk="1" latinLnBrk="0" hangingPunct="1">
      <a:defRPr sz="2400" kern="1200">
        <a:solidFill>
          <a:schemeClr val="tx1"/>
        </a:solidFill>
        <a:latin typeface="Arial" charset="0"/>
        <a:ea typeface="黑体" pitchFamily="2" charset="-122"/>
        <a:cs typeface="+mn-cs"/>
      </a:defRPr>
    </a:lvl8pPr>
    <a:lvl9pPr marL="3657600" algn="l" defTabSz="914400" rtl="0" eaLnBrk="1" latinLnBrk="0" hangingPunct="1">
      <a:defRPr sz="2400" kern="1200">
        <a:solidFill>
          <a:schemeClr val="tx1"/>
        </a:solidFill>
        <a:latin typeface="Arial" charset="0"/>
        <a:ea typeface="黑体" pitchFamily="2" charset="-122"/>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3984"/>
    <a:srgbClr val="93052E"/>
    <a:srgbClr val="922706"/>
    <a:srgbClr val="DDDDDD"/>
    <a:srgbClr val="940419"/>
    <a:srgbClr val="00FF00"/>
    <a:srgbClr val="FFFF00"/>
    <a:srgbClr val="12357C"/>
    <a:srgbClr val="1325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7168" autoAdjust="0"/>
  </p:normalViewPr>
  <p:slideViewPr>
    <p:cSldViewPr snapToObjects="1">
      <p:cViewPr varScale="1">
        <p:scale>
          <a:sx n="69" d="100"/>
          <a:sy n="69" d="100"/>
        </p:scale>
        <p:origin x="1234" y="72"/>
      </p:cViewPr>
      <p:guideLst>
        <p:guide orient="horz" pos="2352"/>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5" d="100"/>
        <a:sy n="75" d="100"/>
      </p:scale>
      <p:origin x="0" y="7122"/>
    </p:cViewPr>
  </p:sorterViewPr>
  <p:notesViewPr>
    <p:cSldViewPr snapToObjects="1">
      <p:cViewPr varScale="1">
        <p:scale>
          <a:sx n="53" d="100"/>
          <a:sy n="53" d="100"/>
        </p:scale>
        <p:origin x="-1842" y="-108"/>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diagrams/_rels/data1.xml.rels><?xml version="1.0" encoding="UTF-8" standalone="yes"?>
<Relationships xmlns="http://schemas.openxmlformats.org/package/2006/relationships"><Relationship Id="rId1" Type="http://schemas.openxmlformats.org/officeDocument/2006/relationships/image" Target="../media/image11.gif"/></Relationships>
</file>

<file path=ppt/diagrams/_rels/drawing1.xml.rels><?xml version="1.0" encoding="UTF-8" standalone="yes"?>
<Relationships xmlns="http://schemas.openxmlformats.org/package/2006/relationships"><Relationship Id="rId1" Type="http://schemas.openxmlformats.org/officeDocument/2006/relationships/image" Target="../media/image11.gif"/></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69F307-EEC6-4500-B5A7-841B9B83A691}" type="doc">
      <dgm:prSet loTypeId="urn:microsoft.com/office/officeart/2005/8/layout/bList2#3" loCatId="list" qsTypeId="urn:microsoft.com/office/officeart/2005/8/quickstyle/simple1" qsCatId="simple" csTypeId="urn:microsoft.com/office/officeart/2005/8/colors/accent1_2" csCatId="accent1" phldr="1"/>
      <dgm:spPr/>
    </dgm:pt>
    <dgm:pt modelId="{0D7D8FEF-CDB7-44BB-A8B0-16D1FE24C758}">
      <dgm:prSet phldrT="[文本]" custT="1"/>
      <dgm:spPr/>
      <dgm:t>
        <a:bodyPr/>
        <a:lstStyle/>
        <a:p>
          <a:r>
            <a:rPr lang="zh-CN" altLang="en-US" sz="4000" dirty="0" smtClean="0">
              <a:solidFill>
                <a:schemeClr val="tx1"/>
              </a:solidFill>
            </a:rPr>
            <a:t>终极存在：寻求世界统一性</a:t>
          </a:r>
          <a:endParaRPr lang="zh-CN" altLang="en-US" sz="4000" dirty="0">
            <a:solidFill>
              <a:schemeClr val="tx1"/>
            </a:solidFill>
          </a:endParaRPr>
        </a:p>
      </dgm:t>
    </dgm:pt>
    <dgm:pt modelId="{A53B592C-809E-406B-8C56-E18242CD6C2B}" type="parTrans" cxnId="{C2180190-996F-4D39-8AFF-109355BC23E1}">
      <dgm:prSet/>
      <dgm:spPr/>
      <dgm:t>
        <a:bodyPr/>
        <a:lstStyle/>
        <a:p>
          <a:endParaRPr lang="zh-CN" altLang="en-US"/>
        </a:p>
      </dgm:t>
    </dgm:pt>
    <dgm:pt modelId="{D9FCAD9B-97CC-42D6-A3B3-D22FF567B837}" type="sibTrans" cxnId="{C2180190-996F-4D39-8AFF-109355BC23E1}">
      <dgm:prSet/>
      <dgm:spPr/>
      <dgm:t>
        <a:bodyPr/>
        <a:lstStyle/>
        <a:p>
          <a:endParaRPr lang="zh-CN" altLang="en-US"/>
        </a:p>
      </dgm:t>
    </dgm:pt>
    <dgm:pt modelId="{724A2BFD-E0B5-491B-9E71-01E3A56756DF}">
      <dgm:prSet custT="1"/>
      <dgm:spPr/>
      <dgm:t>
        <a:bodyPr/>
        <a:lstStyle/>
        <a:p>
          <a:endParaRPr lang="zh-CN" altLang="en-US" sz="3200" dirty="0">
            <a:solidFill>
              <a:schemeClr val="tx1"/>
            </a:solidFill>
          </a:endParaRPr>
        </a:p>
      </dgm:t>
    </dgm:pt>
    <dgm:pt modelId="{D66FB8DC-2136-4259-A937-CC97EFCE3FF4}" type="parTrans" cxnId="{C5E5837C-861A-4E4F-8471-C6316B5D8DB7}">
      <dgm:prSet/>
      <dgm:spPr/>
      <dgm:t>
        <a:bodyPr/>
        <a:lstStyle/>
        <a:p>
          <a:endParaRPr lang="zh-CN" altLang="en-US"/>
        </a:p>
      </dgm:t>
    </dgm:pt>
    <dgm:pt modelId="{B802CB74-945D-4E85-8CA7-9D1A15978516}" type="sibTrans" cxnId="{C5E5837C-861A-4E4F-8471-C6316B5D8DB7}">
      <dgm:prSet/>
      <dgm:spPr/>
      <dgm:t>
        <a:bodyPr/>
        <a:lstStyle/>
        <a:p>
          <a:endParaRPr lang="zh-CN" altLang="en-US"/>
        </a:p>
      </dgm:t>
    </dgm:pt>
    <dgm:pt modelId="{F9A17CF7-6FD2-4BCB-BC06-F8FD438FB47A}">
      <dgm:prSet/>
      <dgm:spPr/>
      <dgm:t>
        <a:bodyPr/>
        <a:lstStyle/>
        <a:p>
          <a:endParaRPr lang="zh-CN" altLang="en-US" dirty="0"/>
        </a:p>
      </dgm:t>
    </dgm:pt>
    <dgm:pt modelId="{2DF18A1F-6FAD-4BD6-977F-B016A7B14167}" type="parTrans" cxnId="{82F688E6-992E-4D0E-885A-75784C576C81}">
      <dgm:prSet/>
      <dgm:spPr/>
      <dgm:t>
        <a:bodyPr/>
        <a:lstStyle/>
        <a:p>
          <a:endParaRPr lang="zh-CN" altLang="en-US"/>
        </a:p>
      </dgm:t>
    </dgm:pt>
    <dgm:pt modelId="{033EA312-AA7D-4166-BBAD-6B77175AB13D}" type="sibTrans" cxnId="{82F688E6-992E-4D0E-885A-75784C576C81}">
      <dgm:prSet/>
      <dgm:spPr/>
      <dgm:t>
        <a:bodyPr/>
        <a:lstStyle/>
        <a:p>
          <a:endParaRPr lang="zh-CN" altLang="en-US"/>
        </a:p>
      </dgm:t>
    </dgm:pt>
    <dgm:pt modelId="{30EA6A1F-6196-402E-BA35-132A6B1265C6}">
      <dgm:prSet custT="1"/>
      <dgm:spPr/>
      <dgm:t>
        <a:bodyPr/>
        <a:lstStyle/>
        <a:p>
          <a:endParaRPr lang="zh-CN" altLang="en-US" sz="3200" dirty="0">
            <a:solidFill>
              <a:schemeClr val="tx1"/>
            </a:solidFill>
          </a:endParaRPr>
        </a:p>
      </dgm:t>
    </dgm:pt>
    <dgm:pt modelId="{BDE5ABCA-19BB-4580-A318-E80FF6F703AF}" type="parTrans" cxnId="{BCCEE187-3AAB-4291-811B-30A73FEE3FF7}">
      <dgm:prSet/>
      <dgm:spPr/>
      <dgm:t>
        <a:bodyPr/>
        <a:lstStyle/>
        <a:p>
          <a:endParaRPr lang="zh-CN" altLang="en-US"/>
        </a:p>
      </dgm:t>
    </dgm:pt>
    <dgm:pt modelId="{F4CC4C03-EE79-4D51-8682-03C99218F3B7}" type="sibTrans" cxnId="{BCCEE187-3AAB-4291-811B-30A73FEE3FF7}">
      <dgm:prSet/>
      <dgm:spPr/>
      <dgm:t>
        <a:bodyPr/>
        <a:lstStyle/>
        <a:p>
          <a:endParaRPr lang="zh-CN" altLang="en-US"/>
        </a:p>
      </dgm:t>
    </dgm:pt>
    <dgm:pt modelId="{8C639689-885F-4148-86B8-457C8F8E3EFE}">
      <dgm:prSe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CN" altLang="en-US" sz="4000" dirty="0" smtClean="0">
              <a:solidFill>
                <a:schemeClr val="tx1"/>
              </a:solidFill>
            </a:rPr>
            <a:t>终极价值：寻求价值统一性</a:t>
          </a:r>
        </a:p>
        <a:p>
          <a:pPr marL="285750" indent="0" defTabSz="2889250">
            <a:lnSpc>
              <a:spcPct val="90000"/>
            </a:lnSpc>
            <a:spcBef>
              <a:spcPct val="0"/>
            </a:spcBef>
            <a:spcAft>
              <a:spcPct val="15000"/>
            </a:spcAft>
            <a:buNone/>
          </a:pPr>
          <a:endParaRPr lang="zh-CN" altLang="en-US" sz="4000" dirty="0"/>
        </a:p>
      </dgm:t>
    </dgm:pt>
    <dgm:pt modelId="{0DC5C26F-FAAD-46F4-88E6-017600523E91}" type="parTrans" cxnId="{D0010B01-378F-47FC-9557-1F22D4A70230}">
      <dgm:prSet/>
      <dgm:spPr/>
      <dgm:t>
        <a:bodyPr/>
        <a:lstStyle/>
        <a:p>
          <a:endParaRPr lang="zh-CN" altLang="en-US"/>
        </a:p>
      </dgm:t>
    </dgm:pt>
    <dgm:pt modelId="{0D173B42-4F3A-450C-8EEC-3DA8E4356134}" type="sibTrans" cxnId="{D0010B01-378F-47FC-9557-1F22D4A70230}">
      <dgm:prSet/>
      <dgm:spPr/>
      <dgm:t>
        <a:bodyPr/>
        <a:lstStyle/>
        <a:p>
          <a:endParaRPr lang="zh-CN" altLang="en-US"/>
        </a:p>
      </dgm:t>
    </dgm:pt>
    <dgm:pt modelId="{9C596350-74FA-4C74-9512-744B1C5AE902}">
      <dgm:prSe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CN" altLang="en-US" sz="4000" dirty="0" smtClean="0">
              <a:solidFill>
                <a:schemeClr val="tx1"/>
              </a:solidFill>
            </a:rPr>
            <a:t>终极解释：寻求认识的统一性</a:t>
          </a:r>
        </a:p>
        <a:p>
          <a:pPr marL="285750" indent="0" defTabSz="2889250">
            <a:lnSpc>
              <a:spcPct val="90000"/>
            </a:lnSpc>
            <a:spcBef>
              <a:spcPct val="0"/>
            </a:spcBef>
            <a:spcAft>
              <a:spcPct val="15000"/>
            </a:spcAft>
            <a:buNone/>
          </a:pPr>
          <a:endParaRPr lang="zh-CN" altLang="en-US" dirty="0"/>
        </a:p>
      </dgm:t>
    </dgm:pt>
    <dgm:pt modelId="{BAEAC199-7887-4C54-9FEA-D9A3B102BE77}" type="parTrans" cxnId="{61C9451D-C4F1-4539-AB48-938D0E6FF81F}">
      <dgm:prSet/>
      <dgm:spPr/>
    </dgm:pt>
    <dgm:pt modelId="{F3C4A593-68DE-4128-895E-62B0FE7F3151}" type="sibTrans" cxnId="{61C9451D-C4F1-4539-AB48-938D0E6FF81F}">
      <dgm:prSet/>
      <dgm:spPr/>
    </dgm:pt>
    <dgm:pt modelId="{789BCEF3-0D38-4CF4-8347-AD7456C1FEF2}" type="pres">
      <dgm:prSet presAssocID="{0D69F307-EEC6-4500-B5A7-841B9B83A691}" presName="diagram" presStyleCnt="0">
        <dgm:presLayoutVars>
          <dgm:dir/>
          <dgm:animLvl val="lvl"/>
          <dgm:resizeHandles val="exact"/>
        </dgm:presLayoutVars>
      </dgm:prSet>
      <dgm:spPr/>
    </dgm:pt>
    <dgm:pt modelId="{5DAD4145-BE2D-4604-924A-489DD037FF4F}" type="pres">
      <dgm:prSet presAssocID="{0D7D8FEF-CDB7-44BB-A8B0-16D1FE24C758}" presName="compNode" presStyleCnt="0"/>
      <dgm:spPr/>
    </dgm:pt>
    <dgm:pt modelId="{940DCD92-6820-4D6C-8D61-108AC77CA372}" type="pres">
      <dgm:prSet presAssocID="{0D7D8FEF-CDB7-44BB-A8B0-16D1FE24C758}" presName="childRect" presStyleLbl="bgAcc1" presStyleIdx="0" presStyleCnt="3" custScaleY="261657" custLinFactNeighborX="-232" custLinFactNeighborY="-76197">
        <dgm:presLayoutVars>
          <dgm:bulletEnabled val="1"/>
        </dgm:presLayoutVars>
      </dgm:prSet>
      <dgm:spPr/>
      <dgm:t>
        <a:bodyPr/>
        <a:lstStyle/>
        <a:p>
          <a:endParaRPr lang="zh-CN" altLang="en-US"/>
        </a:p>
      </dgm:t>
    </dgm:pt>
    <dgm:pt modelId="{311D2177-3D26-4FEC-B440-2C15FF5692B5}" type="pres">
      <dgm:prSet presAssocID="{0D7D8FEF-CDB7-44BB-A8B0-16D1FE24C758}" presName="parentText" presStyleLbl="node1" presStyleIdx="0" presStyleCnt="0">
        <dgm:presLayoutVars>
          <dgm:chMax val="0"/>
          <dgm:bulletEnabled val="1"/>
        </dgm:presLayoutVars>
      </dgm:prSet>
      <dgm:spPr/>
      <dgm:t>
        <a:bodyPr/>
        <a:lstStyle/>
        <a:p>
          <a:endParaRPr lang="zh-CN" altLang="en-US"/>
        </a:p>
      </dgm:t>
    </dgm:pt>
    <dgm:pt modelId="{FFDFE374-7F58-42AD-BE78-793010F94E7D}" type="pres">
      <dgm:prSet presAssocID="{0D7D8FEF-CDB7-44BB-A8B0-16D1FE24C758}" presName="parentRect" presStyleLbl="alignNode1" presStyleIdx="0" presStyleCnt="3" custScaleY="100314" custLinFactY="-140890" custLinFactNeighborX="-18398" custLinFactNeighborY="-200000"/>
      <dgm:spPr/>
      <dgm:t>
        <a:bodyPr/>
        <a:lstStyle/>
        <a:p>
          <a:endParaRPr lang="zh-CN" altLang="en-US"/>
        </a:p>
      </dgm:t>
    </dgm:pt>
    <dgm:pt modelId="{52EC738D-568F-4BC8-BE03-ED4A0EED4083}" type="pres">
      <dgm:prSet presAssocID="{0D7D8FEF-CDB7-44BB-A8B0-16D1FE24C758}" presName="adorn" presStyleLbl="fgAccFollowNode1" presStyleIdx="0" presStyleCnt="3" custLinFactY="-53514" custLinFactNeighborX="-21336" custLinFactNeighborY="-100000"/>
      <dgm:spPr>
        <a:blipFill rotWithShape="0">
          <a:blip xmlns:r="http://schemas.openxmlformats.org/officeDocument/2006/relationships" r:embed="rId1"/>
          <a:stretch>
            <a:fillRect/>
          </a:stretch>
        </a:blipFill>
      </dgm:spPr>
    </dgm:pt>
    <dgm:pt modelId="{A1BEEE83-4D23-45EC-8A21-43C781778618}" type="pres">
      <dgm:prSet presAssocID="{D9FCAD9B-97CC-42D6-A3B3-D22FF567B837}" presName="sibTrans" presStyleLbl="sibTrans2D1" presStyleIdx="0" presStyleCnt="0"/>
      <dgm:spPr/>
      <dgm:t>
        <a:bodyPr/>
        <a:lstStyle/>
        <a:p>
          <a:endParaRPr lang="zh-CN" altLang="en-US"/>
        </a:p>
      </dgm:t>
    </dgm:pt>
    <dgm:pt modelId="{63ED2DA7-CE99-495C-BEE3-A286DFF1CA24}" type="pres">
      <dgm:prSet presAssocID="{30EA6A1F-6196-402E-BA35-132A6B1265C6}" presName="compNode" presStyleCnt="0"/>
      <dgm:spPr/>
    </dgm:pt>
    <dgm:pt modelId="{06D4A1CC-527F-4665-AF9C-09B814CBC877}" type="pres">
      <dgm:prSet presAssocID="{30EA6A1F-6196-402E-BA35-132A6B1265C6}" presName="childRect" presStyleLbl="bgAcc1" presStyleIdx="1" presStyleCnt="3" custScaleY="262062" custLinFactNeighborX="1262" custLinFactNeighborY="-55128">
        <dgm:presLayoutVars>
          <dgm:bulletEnabled val="1"/>
        </dgm:presLayoutVars>
      </dgm:prSet>
      <dgm:spPr/>
      <dgm:t>
        <a:bodyPr/>
        <a:lstStyle/>
        <a:p>
          <a:endParaRPr lang="zh-CN" altLang="en-US"/>
        </a:p>
      </dgm:t>
    </dgm:pt>
    <dgm:pt modelId="{3FFF8187-B1F3-46D7-AF4F-CAD1FE288152}" type="pres">
      <dgm:prSet presAssocID="{30EA6A1F-6196-402E-BA35-132A6B1265C6}" presName="parentText" presStyleLbl="node1" presStyleIdx="0" presStyleCnt="0">
        <dgm:presLayoutVars>
          <dgm:chMax val="0"/>
          <dgm:bulletEnabled val="1"/>
        </dgm:presLayoutVars>
      </dgm:prSet>
      <dgm:spPr/>
      <dgm:t>
        <a:bodyPr/>
        <a:lstStyle/>
        <a:p>
          <a:endParaRPr lang="zh-CN" altLang="en-US"/>
        </a:p>
      </dgm:t>
    </dgm:pt>
    <dgm:pt modelId="{2FAA4D26-DB9A-43ED-BAAD-0EE198756675}" type="pres">
      <dgm:prSet presAssocID="{30EA6A1F-6196-402E-BA35-132A6B1265C6}" presName="parentRect" presStyleLbl="alignNode1" presStyleIdx="1" presStyleCnt="3" custLinFactY="-33487" custLinFactNeighborX="1262" custLinFactNeighborY="-100000"/>
      <dgm:spPr/>
      <dgm:t>
        <a:bodyPr/>
        <a:lstStyle/>
        <a:p>
          <a:endParaRPr lang="zh-CN" altLang="en-US"/>
        </a:p>
      </dgm:t>
    </dgm:pt>
    <dgm:pt modelId="{1FA0D49E-3948-47AA-8BFA-A8AD5D959C37}" type="pres">
      <dgm:prSet presAssocID="{30EA6A1F-6196-402E-BA35-132A6B1265C6}" presName="adorn" presStyleLbl="fgAccFollowNode1" presStyleIdx="1" presStyleCnt="3" custLinFactY="-36372" custLinFactNeighborX="-441" custLinFactNeighborY="-100000"/>
      <dgm:spPr>
        <a:blipFill rotWithShape="0">
          <a:blip xmlns:r="http://schemas.openxmlformats.org/officeDocument/2006/relationships" r:embed="rId1"/>
          <a:stretch>
            <a:fillRect/>
          </a:stretch>
        </a:blipFill>
      </dgm:spPr>
    </dgm:pt>
    <dgm:pt modelId="{0AFBDE01-9DD5-4D0B-BC1C-90A322317189}" type="pres">
      <dgm:prSet presAssocID="{F4CC4C03-EE79-4D51-8682-03C99218F3B7}" presName="sibTrans" presStyleLbl="sibTrans2D1" presStyleIdx="0" presStyleCnt="0"/>
      <dgm:spPr/>
      <dgm:t>
        <a:bodyPr/>
        <a:lstStyle/>
        <a:p>
          <a:endParaRPr lang="zh-CN" altLang="en-US"/>
        </a:p>
      </dgm:t>
    </dgm:pt>
    <dgm:pt modelId="{B473A383-111B-4F88-B28E-FA5CEE6BFAC9}" type="pres">
      <dgm:prSet presAssocID="{724A2BFD-E0B5-491B-9E71-01E3A56756DF}" presName="compNode" presStyleCnt="0"/>
      <dgm:spPr/>
    </dgm:pt>
    <dgm:pt modelId="{9E4FA243-C921-40DB-BBEB-84A9BF932CE6}" type="pres">
      <dgm:prSet presAssocID="{724A2BFD-E0B5-491B-9E71-01E3A56756DF}" presName="childRect" presStyleLbl="bgAcc1" presStyleIdx="2" presStyleCnt="3" custScaleY="262467" custLinFactNeighborX="14279" custLinFactNeighborY="-67119">
        <dgm:presLayoutVars>
          <dgm:bulletEnabled val="1"/>
        </dgm:presLayoutVars>
      </dgm:prSet>
      <dgm:spPr/>
      <dgm:t>
        <a:bodyPr/>
        <a:lstStyle/>
        <a:p>
          <a:endParaRPr lang="zh-CN" altLang="en-US"/>
        </a:p>
      </dgm:t>
    </dgm:pt>
    <dgm:pt modelId="{01B1AC39-C6B5-4937-9160-CBBB8D481634}" type="pres">
      <dgm:prSet presAssocID="{724A2BFD-E0B5-491B-9E71-01E3A56756DF}" presName="parentText" presStyleLbl="node1" presStyleIdx="0" presStyleCnt="0">
        <dgm:presLayoutVars>
          <dgm:chMax val="0"/>
          <dgm:bulletEnabled val="1"/>
        </dgm:presLayoutVars>
      </dgm:prSet>
      <dgm:spPr/>
      <dgm:t>
        <a:bodyPr/>
        <a:lstStyle/>
        <a:p>
          <a:endParaRPr lang="zh-CN" altLang="en-US"/>
        </a:p>
      </dgm:t>
    </dgm:pt>
    <dgm:pt modelId="{47AD64D8-F679-403F-B268-7193A796725B}" type="pres">
      <dgm:prSet presAssocID="{724A2BFD-E0B5-491B-9E71-01E3A56756DF}" presName="parentRect" presStyleLbl="alignNode1" presStyleIdx="2" presStyleCnt="3" custLinFactY="-23714" custLinFactNeighborX="8442" custLinFactNeighborY="-100000"/>
      <dgm:spPr/>
      <dgm:t>
        <a:bodyPr/>
        <a:lstStyle/>
        <a:p>
          <a:endParaRPr lang="zh-CN" altLang="en-US"/>
        </a:p>
      </dgm:t>
    </dgm:pt>
    <dgm:pt modelId="{A7E6BBDC-BF89-4D76-B248-1484BCF112B1}" type="pres">
      <dgm:prSet presAssocID="{724A2BFD-E0B5-491B-9E71-01E3A56756DF}" presName="adorn" presStyleLbl="fgAccFollowNode1" presStyleIdx="2" presStyleCnt="3" custLinFactY="-36372" custLinFactNeighborX="2938" custLinFactNeighborY="-100000"/>
      <dgm:spPr>
        <a:blipFill rotWithShape="0">
          <a:blip xmlns:r="http://schemas.openxmlformats.org/officeDocument/2006/relationships" r:embed="rId1"/>
          <a:stretch>
            <a:fillRect/>
          </a:stretch>
        </a:blipFill>
      </dgm:spPr>
    </dgm:pt>
  </dgm:ptLst>
  <dgm:cxnLst>
    <dgm:cxn modelId="{F0866BB6-4945-4EE4-B2E5-E31610C62D53}" type="presOf" srcId="{30EA6A1F-6196-402E-BA35-132A6B1265C6}" destId="{3FFF8187-B1F3-46D7-AF4F-CAD1FE288152}" srcOrd="0" destOrd="0" presId="urn:microsoft.com/office/officeart/2005/8/layout/bList2#3"/>
    <dgm:cxn modelId="{61C9451D-C4F1-4539-AB48-938D0E6FF81F}" srcId="{30EA6A1F-6196-402E-BA35-132A6B1265C6}" destId="{9C596350-74FA-4C74-9512-744B1C5AE902}" srcOrd="0" destOrd="0" parTransId="{BAEAC199-7887-4C54-9FEA-D9A3B102BE77}" sibTransId="{F3C4A593-68DE-4128-895E-62B0FE7F3151}"/>
    <dgm:cxn modelId="{98680B0B-6491-4E7A-A5D8-A0F6A0F1F633}" type="presOf" srcId="{0D7D8FEF-CDB7-44BB-A8B0-16D1FE24C758}" destId="{FFDFE374-7F58-42AD-BE78-793010F94E7D}" srcOrd="1" destOrd="0" presId="urn:microsoft.com/office/officeart/2005/8/layout/bList2#3"/>
    <dgm:cxn modelId="{1522AA23-778C-47F2-8F2F-5B1F8FC50BF6}" type="presOf" srcId="{D9FCAD9B-97CC-42D6-A3B3-D22FF567B837}" destId="{A1BEEE83-4D23-45EC-8A21-43C781778618}" srcOrd="0" destOrd="0" presId="urn:microsoft.com/office/officeart/2005/8/layout/bList2#3"/>
    <dgm:cxn modelId="{D65680AA-C196-41C6-9E47-F33F7A5B4D37}" type="presOf" srcId="{724A2BFD-E0B5-491B-9E71-01E3A56756DF}" destId="{47AD64D8-F679-403F-B268-7193A796725B}" srcOrd="1" destOrd="0" presId="urn:microsoft.com/office/officeart/2005/8/layout/bList2#3"/>
    <dgm:cxn modelId="{A5029A51-5BDA-4ACA-9BC9-2F341A34A4B7}" type="presOf" srcId="{F9A17CF7-6FD2-4BCB-BC06-F8FD438FB47A}" destId="{940DCD92-6820-4D6C-8D61-108AC77CA372}" srcOrd="0" destOrd="0" presId="urn:microsoft.com/office/officeart/2005/8/layout/bList2#3"/>
    <dgm:cxn modelId="{8BAA6F19-705C-4FD8-96D0-2DB6D183B2FF}" type="presOf" srcId="{724A2BFD-E0B5-491B-9E71-01E3A56756DF}" destId="{01B1AC39-C6B5-4937-9160-CBBB8D481634}" srcOrd="0" destOrd="0" presId="urn:microsoft.com/office/officeart/2005/8/layout/bList2#3"/>
    <dgm:cxn modelId="{B57A8E65-CC8C-42EC-93DD-9E01ED22313B}" type="presOf" srcId="{0D7D8FEF-CDB7-44BB-A8B0-16D1FE24C758}" destId="{311D2177-3D26-4FEC-B440-2C15FF5692B5}" srcOrd="0" destOrd="0" presId="urn:microsoft.com/office/officeart/2005/8/layout/bList2#3"/>
    <dgm:cxn modelId="{AF7DA3AA-0CEC-4EB1-B8CA-ABE5ED084088}" type="presOf" srcId="{9C596350-74FA-4C74-9512-744B1C5AE902}" destId="{06D4A1CC-527F-4665-AF9C-09B814CBC877}" srcOrd="0" destOrd="0" presId="urn:microsoft.com/office/officeart/2005/8/layout/bList2#3"/>
    <dgm:cxn modelId="{C5E5837C-861A-4E4F-8471-C6316B5D8DB7}" srcId="{0D69F307-EEC6-4500-B5A7-841B9B83A691}" destId="{724A2BFD-E0B5-491B-9E71-01E3A56756DF}" srcOrd="2" destOrd="0" parTransId="{D66FB8DC-2136-4259-A937-CC97EFCE3FF4}" sibTransId="{B802CB74-945D-4E85-8CA7-9D1A15978516}"/>
    <dgm:cxn modelId="{C2180190-996F-4D39-8AFF-109355BC23E1}" srcId="{0D69F307-EEC6-4500-B5A7-841B9B83A691}" destId="{0D7D8FEF-CDB7-44BB-A8B0-16D1FE24C758}" srcOrd="0" destOrd="0" parTransId="{A53B592C-809E-406B-8C56-E18242CD6C2B}" sibTransId="{D9FCAD9B-97CC-42D6-A3B3-D22FF567B837}"/>
    <dgm:cxn modelId="{90B3C149-F935-4AFE-ACAA-F7555280BC6B}" type="presOf" srcId="{8C639689-885F-4148-86B8-457C8F8E3EFE}" destId="{9E4FA243-C921-40DB-BBEB-84A9BF932CE6}" srcOrd="0" destOrd="0" presId="urn:microsoft.com/office/officeart/2005/8/layout/bList2#3"/>
    <dgm:cxn modelId="{275443DE-3A27-4C17-97FB-A4A27A9D61B5}" type="presOf" srcId="{F4CC4C03-EE79-4D51-8682-03C99218F3B7}" destId="{0AFBDE01-9DD5-4D0B-BC1C-90A322317189}" srcOrd="0" destOrd="0" presId="urn:microsoft.com/office/officeart/2005/8/layout/bList2#3"/>
    <dgm:cxn modelId="{965F00A0-98DC-4463-BD37-4644A5A84B4B}" type="presOf" srcId="{0D69F307-EEC6-4500-B5A7-841B9B83A691}" destId="{789BCEF3-0D38-4CF4-8347-AD7456C1FEF2}" srcOrd="0" destOrd="0" presId="urn:microsoft.com/office/officeart/2005/8/layout/bList2#3"/>
    <dgm:cxn modelId="{82F688E6-992E-4D0E-885A-75784C576C81}" srcId="{0D7D8FEF-CDB7-44BB-A8B0-16D1FE24C758}" destId="{F9A17CF7-6FD2-4BCB-BC06-F8FD438FB47A}" srcOrd="0" destOrd="0" parTransId="{2DF18A1F-6FAD-4BD6-977F-B016A7B14167}" sibTransId="{033EA312-AA7D-4166-BBAD-6B77175AB13D}"/>
    <dgm:cxn modelId="{BCCEE187-3AAB-4291-811B-30A73FEE3FF7}" srcId="{0D69F307-EEC6-4500-B5A7-841B9B83A691}" destId="{30EA6A1F-6196-402E-BA35-132A6B1265C6}" srcOrd="1" destOrd="0" parTransId="{BDE5ABCA-19BB-4580-A318-E80FF6F703AF}" sibTransId="{F4CC4C03-EE79-4D51-8682-03C99218F3B7}"/>
    <dgm:cxn modelId="{D0010B01-378F-47FC-9557-1F22D4A70230}" srcId="{724A2BFD-E0B5-491B-9E71-01E3A56756DF}" destId="{8C639689-885F-4148-86B8-457C8F8E3EFE}" srcOrd="0" destOrd="0" parTransId="{0DC5C26F-FAAD-46F4-88E6-017600523E91}" sibTransId="{0D173B42-4F3A-450C-8EEC-3DA8E4356134}"/>
    <dgm:cxn modelId="{D7DB2186-810E-4219-844B-2EF16DAC3130}" type="presOf" srcId="{30EA6A1F-6196-402E-BA35-132A6B1265C6}" destId="{2FAA4D26-DB9A-43ED-BAAD-0EE198756675}" srcOrd="1" destOrd="0" presId="urn:microsoft.com/office/officeart/2005/8/layout/bList2#3"/>
    <dgm:cxn modelId="{8D578F56-7050-43D7-AF20-AE2F4E21412A}" type="presParOf" srcId="{789BCEF3-0D38-4CF4-8347-AD7456C1FEF2}" destId="{5DAD4145-BE2D-4604-924A-489DD037FF4F}" srcOrd="0" destOrd="0" presId="urn:microsoft.com/office/officeart/2005/8/layout/bList2#3"/>
    <dgm:cxn modelId="{C1628DD8-8AD4-46AE-9560-0FD354B00706}" type="presParOf" srcId="{5DAD4145-BE2D-4604-924A-489DD037FF4F}" destId="{940DCD92-6820-4D6C-8D61-108AC77CA372}" srcOrd="0" destOrd="0" presId="urn:microsoft.com/office/officeart/2005/8/layout/bList2#3"/>
    <dgm:cxn modelId="{BC7035A6-DE43-46ED-9EBF-B9437AA7DDAC}" type="presParOf" srcId="{5DAD4145-BE2D-4604-924A-489DD037FF4F}" destId="{311D2177-3D26-4FEC-B440-2C15FF5692B5}" srcOrd="1" destOrd="0" presId="urn:microsoft.com/office/officeart/2005/8/layout/bList2#3"/>
    <dgm:cxn modelId="{F3E2D321-4668-4690-B10F-590E10EFEA99}" type="presParOf" srcId="{5DAD4145-BE2D-4604-924A-489DD037FF4F}" destId="{FFDFE374-7F58-42AD-BE78-793010F94E7D}" srcOrd="2" destOrd="0" presId="urn:microsoft.com/office/officeart/2005/8/layout/bList2#3"/>
    <dgm:cxn modelId="{CA16E25A-48EE-40F6-91E4-F0F482750EC6}" type="presParOf" srcId="{5DAD4145-BE2D-4604-924A-489DD037FF4F}" destId="{52EC738D-568F-4BC8-BE03-ED4A0EED4083}" srcOrd="3" destOrd="0" presId="urn:microsoft.com/office/officeart/2005/8/layout/bList2#3"/>
    <dgm:cxn modelId="{16C079C1-BD73-4E53-B7DD-0A48495FA71A}" type="presParOf" srcId="{789BCEF3-0D38-4CF4-8347-AD7456C1FEF2}" destId="{A1BEEE83-4D23-45EC-8A21-43C781778618}" srcOrd="1" destOrd="0" presId="urn:microsoft.com/office/officeart/2005/8/layout/bList2#3"/>
    <dgm:cxn modelId="{2D3EB7D1-5BD8-4CF6-A4EB-DDFA502CDC40}" type="presParOf" srcId="{789BCEF3-0D38-4CF4-8347-AD7456C1FEF2}" destId="{63ED2DA7-CE99-495C-BEE3-A286DFF1CA24}" srcOrd="2" destOrd="0" presId="urn:microsoft.com/office/officeart/2005/8/layout/bList2#3"/>
    <dgm:cxn modelId="{696FB04F-830A-45A6-9104-2DBF35FAF899}" type="presParOf" srcId="{63ED2DA7-CE99-495C-BEE3-A286DFF1CA24}" destId="{06D4A1CC-527F-4665-AF9C-09B814CBC877}" srcOrd="0" destOrd="0" presId="urn:microsoft.com/office/officeart/2005/8/layout/bList2#3"/>
    <dgm:cxn modelId="{B1E0CC9F-87C5-4C4F-9EFC-4A4E1C60DBB8}" type="presParOf" srcId="{63ED2DA7-CE99-495C-BEE3-A286DFF1CA24}" destId="{3FFF8187-B1F3-46D7-AF4F-CAD1FE288152}" srcOrd="1" destOrd="0" presId="urn:microsoft.com/office/officeart/2005/8/layout/bList2#3"/>
    <dgm:cxn modelId="{891246B1-4FDF-4331-A29F-68D4B3A12465}" type="presParOf" srcId="{63ED2DA7-CE99-495C-BEE3-A286DFF1CA24}" destId="{2FAA4D26-DB9A-43ED-BAAD-0EE198756675}" srcOrd="2" destOrd="0" presId="urn:microsoft.com/office/officeart/2005/8/layout/bList2#3"/>
    <dgm:cxn modelId="{63D5487A-0F22-4604-B83D-722C3A1E40AA}" type="presParOf" srcId="{63ED2DA7-CE99-495C-BEE3-A286DFF1CA24}" destId="{1FA0D49E-3948-47AA-8BFA-A8AD5D959C37}" srcOrd="3" destOrd="0" presId="urn:microsoft.com/office/officeart/2005/8/layout/bList2#3"/>
    <dgm:cxn modelId="{3AECF613-4E55-470D-B7F1-ADFF03CD9D2A}" type="presParOf" srcId="{789BCEF3-0D38-4CF4-8347-AD7456C1FEF2}" destId="{0AFBDE01-9DD5-4D0B-BC1C-90A322317189}" srcOrd="3" destOrd="0" presId="urn:microsoft.com/office/officeart/2005/8/layout/bList2#3"/>
    <dgm:cxn modelId="{0FF2C0F7-1BDD-447A-81F1-853C8E75B78C}" type="presParOf" srcId="{789BCEF3-0D38-4CF4-8347-AD7456C1FEF2}" destId="{B473A383-111B-4F88-B28E-FA5CEE6BFAC9}" srcOrd="4" destOrd="0" presId="urn:microsoft.com/office/officeart/2005/8/layout/bList2#3"/>
    <dgm:cxn modelId="{64F48373-878C-42CE-B84E-884D29234D4D}" type="presParOf" srcId="{B473A383-111B-4F88-B28E-FA5CEE6BFAC9}" destId="{9E4FA243-C921-40DB-BBEB-84A9BF932CE6}" srcOrd="0" destOrd="0" presId="urn:microsoft.com/office/officeart/2005/8/layout/bList2#3"/>
    <dgm:cxn modelId="{D32A24E4-E984-4393-AED1-454F6972DF5A}" type="presParOf" srcId="{B473A383-111B-4F88-B28E-FA5CEE6BFAC9}" destId="{01B1AC39-C6B5-4937-9160-CBBB8D481634}" srcOrd="1" destOrd="0" presId="urn:microsoft.com/office/officeart/2005/8/layout/bList2#3"/>
    <dgm:cxn modelId="{066EB423-FBBC-48EF-B026-198216D1CEB7}" type="presParOf" srcId="{B473A383-111B-4F88-B28E-FA5CEE6BFAC9}" destId="{47AD64D8-F679-403F-B268-7193A796725B}" srcOrd="2" destOrd="0" presId="urn:microsoft.com/office/officeart/2005/8/layout/bList2#3"/>
    <dgm:cxn modelId="{3F84976E-71F9-40EE-801F-30C96FB26967}" type="presParOf" srcId="{B473A383-111B-4F88-B28E-FA5CEE6BFAC9}" destId="{A7E6BBDC-BF89-4D76-B248-1484BCF112B1}" srcOrd="3" destOrd="0" presId="urn:microsoft.com/office/officeart/2005/8/layout/bList2#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E2EB43-ECCD-47CD-B2D7-5BB3126883A9}"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zh-CN" altLang="en-US"/>
        </a:p>
      </dgm:t>
    </dgm:pt>
    <dgm:pt modelId="{D9B1E592-338A-4D95-9AC1-EE14D39637EE}">
      <dgm:prSet phldrT="[文本]"/>
      <dgm:spPr/>
      <dgm:t>
        <a:bodyPr/>
        <a:lstStyle/>
        <a:p>
          <a:r>
            <a:rPr lang="zh-CN" altLang="en-US" dirty="0" smtClean="0"/>
            <a:t>主观唯心主义</a:t>
          </a:r>
          <a:endParaRPr lang="zh-CN" altLang="en-US" dirty="0"/>
        </a:p>
      </dgm:t>
    </dgm:pt>
    <dgm:pt modelId="{8CD66A78-11FE-459F-9297-9F30E3E2E70D}" type="parTrans" cxnId="{CCF2FF0F-B197-4F1B-AF5C-C2D078517FF5}">
      <dgm:prSet/>
      <dgm:spPr/>
      <dgm:t>
        <a:bodyPr/>
        <a:lstStyle/>
        <a:p>
          <a:endParaRPr lang="zh-CN" altLang="en-US"/>
        </a:p>
      </dgm:t>
    </dgm:pt>
    <dgm:pt modelId="{EE33FF68-2B8A-4D86-B12F-83B6872258F5}" type="sibTrans" cxnId="{CCF2FF0F-B197-4F1B-AF5C-C2D078517FF5}">
      <dgm:prSet/>
      <dgm:spPr/>
      <dgm:t>
        <a:bodyPr/>
        <a:lstStyle/>
        <a:p>
          <a:endParaRPr lang="zh-CN" altLang="en-US"/>
        </a:p>
      </dgm:t>
    </dgm:pt>
    <dgm:pt modelId="{B1B596E4-D4E6-452A-91C9-FDD0BCF6613E}">
      <dgm:prSet phldrT="[文本]" custT="1"/>
      <dgm:spPr/>
      <dgm:t>
        <a:bodyPr/>
        <a:lstStyle/>
        <a:p>
          <a:r>
            <a:rPr kumimoji="0" lang="zh-CN" altLang="en-US" sz="1800" b="1" dirty="0" smtClean="0">
              <a:solidFill>
                <a:srgbClr val="FF0000"/>
              </a:solidFill>
              <a:latin typeface="仿宋_GB2312" pitchFamily="49" charset="-122"/>
              <a:ea typeface="仿宋_GB2312" pitchFamily="49" charset="-122"/>
            </a:rPr>
            <a:t>主观精神（例如我的</a:t>
          </a:r>
          <a:r>
            <a:rPr kumimoji="0" lang="zh-CN" altLang="en-US" sz="1800" b="1" dirty="0" smtClean="0">
              <a:solidFill>
                <a:srgbClr val="FF0000"/>
              </a:solidFill>
              <a:latin typeface="Arial" pitchFamily="34" charset="0"/>
              <a:ea typeface="仿宋_GB2312" pitchFamily="49" charset="-122"/>
            </a:rPr>
            <a:t>“</a:t>
          </a:r>
          <a:r>
            <a:rPr kumimoji="0" lang="zh-CN" altLang="en-US" sz="1800" b="1" dirty="0" smtClean="0">
              <a:solidFill>
                <a:srgbClr val="FF0000"/>
              </a:solidFill>
              <a:latin typeface="仿宋_GB2312" pitchFamily="49" charset="-122"/>
              <a:ea typeface="仿宋_GB2312" pitchFamily="49" charset="-122"/>
            </a:rPr>
            <a:t>感觉</a:t>
          </a:r>
          <a:r>
            <a:rPr kumimoji="0" lang="zh-CN" altLang="en-US" sz="1800" b="1" dirty="0" smtClean="0">
              <a:solidFill>
                <a:srgbClr val="FF0000"/>
              </a:solidFill>
              <a:latin typeface="Arial" pitchFamily="34" charset="0"/>
              <a:ea typeface="仿宋_GB2312" pitchFamily="49" charset="-122"/>
            </a:rPr>
            <a:t>”</a:t>
          </a:r>
          <a:r>
            <a:rPr kumimoji="0" lang="zh-CN" altLang="en-US" sz="1800" b="1" dirty="0" smtClean="0">
              <a:solidFill>
                <a:srgbClr val="FF0000"/>
              </a:solidFill>
              <a:latin typeface="仿宋_GB2312" pitchFamily="49" charset="-122"/>
              <a:ea typeface="仿宋_GB2312" pitchFamily="49" charset="-122"/>
            </a:rPr>
            <a:t>、</a:t>
          </a:r>
          <a:r>
            <a:rPr kumimoji="0" lang="zh-CN" altLang="en-US" sz="1800" b="1" dirty="0" smtClean="0">
              <a:solidFill>
                <a:srgbClr val="FF0000"/>
              </a:solidFill>
              <a:latin typeface="Arial" pitchFamily="34" charset="0"/>
              <a:ea typeface="仿宋_GB2312" pitchFamily="49" charset="-122"/>
            </a:rPr>
            <a:t>“</a:t>
          </a:r>
          <a:r>
            <a:rPr kumimoji="0" lang="zh-CN" altLang="en-US" sz="1800" b="1" dirty="0" smtClean="0">
              <a:solidFill>
                <a:srgbClr val="FF0000"/>
              </a:solidFill>
              <a:latin typeface="仿宋_GB2312" pitchFamily="49" charset="-122"/>
              <a:ea typeface="仿宋_GB2312" pitchFamily="49" charset="-122"/>
            </a:rPr>
            <a:t>经验</a:t>
          </a:r>
          <a:r>
            <a:rPr kumimoji="0" lang="zh-CN" altLang="en-US" sz="1800" b="1" dirty="0" smtClean="0">
              <a:solidFill>
                <a:srgbClr val="FF0000"/>
              </a:solidFill>
              <a:latin typeface="Arial" pitchFamily="34" charset="0"/>
              <a:ea typeface="仿宋_GB2312" pitchFamily="49" charset="-122"/>
            </a:rPr>
            <a:t>”</a:t>
          </a:r>
          <a:r>
            <a:rPr kumimoji="0" lang="zh-CN" altLang="en-US" sz="1800" b="1" dirty="0" smtClean="0">
              <a:solidFill>
                <a:srgbClr val="FF0000"/>
              </a:solidFill>
              <a:latin typeface="仿宋_GB2312" pitchFamily="49" charset="-122"/>
              <a:ea typeface="仿宋_GB2312" pitchFamily="49" charset="-122"/>
            </a:rPr>
            <a:t>、</a:t>
          </a:r>
          <a:r>
            <a:rPr kumimoji="0" lang="zh-CN" altLang="en-US" sz="1800" b="1" dirty="0" smtClean="0">
              <a:solidFill>
                <a:srgbClr val="FF0000"/>
              </a:solidFill>
              <a:latin typeface="Arial" pitchFamily="34" charset="0"/>
              <a:ea typeface="仿宋_GB2312" pitchFamily="49" charset="-122"/>
            </a:rPr>
            <a:t>“</a:t>
          </a:r>
          <a:r>
            <a:rPr kumimoji="0" lang="zh-CN" altLang="en-US" sz="1800" b="1" dirty="0" smtClean="0">
              <a:solidFill>
                <a:srgbClr val="FF0000"/>
              </a:solidFill>
              <a:latin typeface="仿宋_GB2312" pitchFamily="49" charset="-122"/>
              <a:ea typeface="仿宋_GB2312" pitchFamily="49" charset="-122"/>
            </a:rPr>
            <a:t>心</a:t>
          </a:r>
          <a:r>
            <a:rPr kumimoji="0" lang="zh-CN" altLang="en-US" sz="1800" b="1" dirty="0" smtClean="0">
              <a:solidFill>
                <a:srgbClr val="FF0000"/>
              </a:solidFill>
              <a:latin typeface="Arial" pitchFamily="34" charset="0"/>
              <a:ea typeface="仿宋_GB2312" pitchFamily="49" charset="-122"/>
            </a:rPr>
            <a:t>”</a:t>
          </a:r>
          <a:r>
            <a:rPr kumimoji="0" lang="zh-CN" altLang="en-US" sz="1800" b="1" smtClean="0">
              <a:solidFill>
                <a:srgbClr val="FF0000"/>
              </a:solidFill>
              <a:latin typeface="仿宋_GB2312" pitchFamily="49" charset="-122"/>
              <a:ea typeface="仿宋_GB2312" pitchFamily="49" charset="-122"/>
            </a:rPr>
            <a:t>等等）夸大为唯一的实在，当作第一性的东西，认为客观世界不过是人的主观意识的产物。</a:t>
          </a:r>
          <a:endParaRPr lang="zh-CN" altLang="en-US" sz="1800" dirty="0">
            <a:solidFill>
              <a:srgbClr val="FF0000"/>
            </a:solidFill>
          </a:endParaRPr>
        </a:p>
      </dgm:t>
    </dgm:pt>
    <dgm:pt modelId="{E0A237FD-33DD-4C43-8B7C-AF20FFD0F25F}" type="parTrans" cxnId="{74250794-E2F6-4192-9372-A8B3F42F3964}">
      <dgm:prSet/>
      <dgm:spPr/>
      <dgm:t>
        <a:bodyPr/>
        <a:lstStyle/>
        <a:p>
          <a:endParaRPr lang="zh-CN" altLang="en-US"/>
        </a:p>
      </dgm:t>
    </dgm:pt>
    <dgm:pt modelId="{F9F623C4-3C18-4858-A798-B81A25F57F30}" type="sibTrans" cxnId="{74250794-E2F6-4192-9372-A8B3F42F3964}">
      <dgm:prSet/>
      <dgm:spPr/>
      <dgm:t>
        <a:bodyPr/>
        <a:lstStyle/>
        <a:p>
          <a:endParaRPr lang="zh-CN" altLang="en-US"/>
        </a:p>
      </dgm:t>
    </dgm:pt>
    <dgm:pt modelId="{3FEF7648-B6BA-41AD-8668-18844AEA95B4}">
      <dgm:prSet phldrT="[文本]" phldr="1" custT="1"/>
      <dgm:spPr/>
      <dgm:t>
        <a:bodyPr/>
        <a:lstStyle/>
        <a:p>
          <a:endParaRPr lang="zh-CN" altLang="en-US" sz="1800" dirty="0">
            <a:solidFill>
              <a:srgbClr val="FF0000"/>
            </a:solidFill>
          </a:endParaRPr>
        </a:p>
      </dgm:t>
    </dgm:pt>
    <dgm:pt modelId="{B9664F74-CB21-487E-87E8-8D1F39FB024C}" type="parTrans" cxnId="{98AC17ED-04B7-4C2C-86B6-9D4899415B8F}">
      <dgm:prSet/>
      <dgm:spPr/>
      <dgm:t>
        <a:bodyPr/>
        <a:lstStyle/>
        <a:p>
          <a:endParaRPr lang="zh-CN" altLang="en-US"/>
        </a:p>
      </dgm:t>
    </dgm:pt>
    <dgm:pt modelId="{64CBCB1A-C7DA-4E33-BC11-B30098D4933E}" type="sibTrans" cxnId="{98AC17ED-04B7-4C2C-86B6-9D4899415B8F}">
      <dgm:prSet/>
      <dgm:spPr/>
      <dgm:t>
        <a:bodyPr/>
        <a:lstStyle/>
        <a:p>
          <a:endParaRPr lang="zh-CN" altLang="en-US"/>
        </a:p>
      </dgm:t>
    </dgm:pt>
    <dgm:pt modelId="{5AF7DE1F-7E61-46C7-81BE-3429F1A8C04C}">
      <dgm:prSet phldrT="[文本]"/>
      <dgm:spPr/>
      <dgm:t>
        <a:bodyPr/>
        <a:lstStyle/>
        <a:p>
          <a:r>
            <a:rPr lang="zh-CN" altLang="en-US" dirty="0" smtClean="0"/>
            <a:t>客观唯心主义</a:t>
          </a:r>
          <a:endParaRPr lang="zh-CN" altLang="en-US" dirty="0"/>
        </a:p>
      </dgm:t>
    </dgm:pt>
    <dgm:pt modelId="{1795469C-0D2D-4889-A4F3-C0AC390215CA}" type="parTrans" cxnId="{B47EBCA9-5EA8-480A-9C94-7CFCBF214860}">
      <dgm:prSet/>
      <dgm:spPr/>
      <dgm:t>
        <a:bodyPr/>
        <a:lstStyle/>
        <a:p>
          <a:endParaRPr lang="zh-CN" altLang="en-US"/>
        </a:p>
      </dgm:t>
    </dgm:pt>
    <dgm:pt modelId="{F3FC46A6-A7C2-413E-BB12-1F9BCABBBA74}" type="sibTrans" cxnId="{B47EBCA9-5EA8-480A-9C94-7CFCBF214860}">
      <dgm:prSet/>
      <dgm:spPr/>
      <dgm:t>
        <a:bodyPr/>
        <a:lstStyle/>
        <a:p>
          <a:endParaRPr lang="zh-CN" altLang="en-US"/>
        </a:p>
      </dgm:t>
    </dgm:pt>
    <dgm:pt modelId="{C2AF2143-3ACD-43E7-8682-A9B2AFE38B2C}">
      <dgm:prSet phldrT="[文本]" custT="1"/>
      <dgm:spPr/>
      <dgm:t>
        <a:bodyPr/>
        <a:lstStyle/>
        <a:p>
          <a:r>
            <a:rPr kumimoji="0" lang="zh-CN" altLang="en-US" sz="1600" b="1" dirty="0" smtClean="0">
              <a:solidFill>
                <a:srgbClr val="FF0000"/>
              </a:solidFill>
              <a:latin typeface="仿宋_GB2312" pitchFamily="49" charset="-122"/>
              <a:ea typeface="仿宋_GB2312" pitchFamily="49" charset="-122"/>
            </a:rPr>
            <a:t>把</a:t>
          </a:r>
          <a:r>
            <a:rPr kumimoji="0" lang="zh-CN" altLang="en-US" sz="1600" b="1" dirty="0" smtClean="0">
              <a:solidFill>
                <a:srgbClr val="FF0000"/>
              </a:solidFill>
              <a:latin typeface="Arial" pitchFamily="34" charset="0"/>
              <a:ea typeface="仿宋_GB2312" pitchFamily="49" charset="-122"/>
            </a:rPr>
            <a:t>“</a:t>
          </a:r>
          <a:r>
            <a:rPr kumimoji="0" lang="zh-CN" altLang="en-US" sz="1600" b="1" dirty="0" smtClean="0">
              <a:solidFill>
                <a:srgbClr val="FF0000"/>
              </a:solidFill>
              <a:latin typeface="仿宋_GB2312" pitchFamily="49" charset="-122"/>
              <a:ea typeface="仿宋_GB2312" pitchFamily="49" charset="-122"/>
            </a:rPr>
            <a:t>客观</a:t>
          </a:r>
          <a:r>
            <a:rPr kumimoji="0" lang="zh-CN" altLang="en-US" sz="1600" b="1" dirty="0" smtClean="0">
              <a:solidFill>
                <a:srgbClr val="FF0000"/>
              </a:solidFill>
              <a:latin typeface="Arial" pitchFamily="34" charset="0"/>
              <a:ea typeface="仿宋_GB2312" pitchFamily="49" charset="-122"/>
            </a:rPr>
            <a:t>”</a:t>
          </a:r>
          <a:r>
            <a:rPr kumimoji="0" lang="zh-CN" altLang="en-US" sz="1600" b="1" dirty="0" smtClean="0">
              <a:solidFill>
                <a:srgbClr val="FF0000"/>
              </a:solidFill>
              <a:latin typeface="仿宋_GB2312" pitchFamily="49" charset="-122"/>
              <a:ea typeface="仿宋_GB2312" pitchFamily="49" charset="-122"/>
            </a:rPr>
            <a:t>精神（例如被虚构出来的离开人和物质世界的</a:t>
          </a:r>
          <a:r>
            <a:rPr kumimoji="0" lang="zh-CN" altLang="en-US" sz="1600" b="1" dirty="0" smtClean="0">
              <a:solidFill>
                <a:srgbClr val="FF0000"/>
              </a:solidFill>
              <a:latin typeface="Arial" pitchFamily="34" charset="0"/>
              <a:ea typeface="仿宋_GB2312" pitchFamily="49" charset="-122"/>
            </a:rPr>
            <a:t>“</a:t>
          </a:r>
          <a:r>
            <a:rPr kumimoji="0" lang="zh-CN" altLang="en-US" sz="1600" b="1" dirty="0" smtClean="0">
              <a:solidFill>
                <a:srgbClr val="FF0000"/>
              </a:solidFill>
              <a:latin typeface="仿宋_GB2312" pitchFamily="49" charset="-122"/>
              <a:ea typeface="仿宋_GB2312" pitchFamily="49" charset="-122"/>
            </a:rPr>
            <a:t>道</a:t>
          </a:r>
          <a:r>
            <a:rPr kumimoji="0" lang="zh-CN" altLang="en-US" sz="1600" b="1" dirty="0" smtClean="0">
              <a:solidFill>
                <a:srgbClr val="FF0000"/>
              </a:solidFill>
              <a:latin typeface="Arial" pitchFamily="34" charset="0"/>
              <a:ea typeface="仿宋_GB2312" pitchFamily="49" charset="-122"/>
            </a:rPr>
            <a:t>”</a:t>
          </a:r>
          <a:r>
            <a:rPr kumimoji="0" lang="zh-CN" altLang="en-US" sz="1600" b="1" dirty="0" smtClean="0">
              <a:solidFill>
                <a:srgbClr val="FF0000"/>
              </a:solidFill>
              <a:latin typeface="仿宋_GB2312" pitchFamily="49" charset="-122"/>
              <a:ea typeface="仿宋_GB2312" pitchFamily="49" charset="-122"/>
            </a:rPr>
            <a:t>、</a:t>
          </a:r>
          <a:r>
            <a:rPr kumimoji="0" lang="zh-CN" altLang="en-US" sz="1600" b="1" dirty="0" smtClean="0">
              <a:solidFill>
                <a:srgbClr val="FF0000"/>
              </a:solidFill>
              <a:latin typeface="Arial" pitchFamily="34" charset="0"/>
              <a:ea typeface="仿宋_GB2312" pitchFamily="49" charset="-122"/>
            </a:rPr>
            <a:t>“</a:t>
          </a:r>
          <a:r>
            <a:rPr kumimoji="0" lang="zh-CN" altLang="en-US" sz="1600" b="1" dirty="0" smtClean="0">
              <a:solidFill>
                <a:srgbClr val="FF0000"/>
              </a:solidFill>
              <a:latin typeface="仿宋_GB2312" pitchFamily="49" charset="-122"/>
              <a:ea typeface="仿宋_GB2312" pitchFamily="49" charset="-122"/>
            </a:rPr>
            <a:t>理</a:t>
          </a:r>
          <a:r>
            <a:rPr kumimoji="0" lang="zh-CN" altLang="en-US" sz="1600" b="1" dirty="0" smtClean="0">
              <a:solidFill>
                <a:srgbClr val="FF0000"/>
              </a:solidFill>
              <a:latin typeface="Arial" pitchFamily="34" charset="0"/>
              <a:ea typeface="仿宋_GB2312" pitchFamily="49" charset="-122"/>
            </a:rPr>
            <a:t>”</a:t>
          </a:r>
          <a:r>
            <a:rPr kumimoji="0" lang="zh-CN" altLang="en-US" sz="1600" b="1" dirty="0" smtClean="0">
              <a:solidFill>
                <a:srgbClr val="FF0000"/>
              </a:solidFill>
              <a:latin typeface="仿宋_GB2312" pitchFamily="49" charset="-122"/>
              <a:ea typeface="仿宋_GB2312" pitchFamily="49" charset="-122"/>
            </a:rPr>
            <a:t>、</a:t>
          </a:r>
          <a:r>
            <a:rPr kumimoji="0" lang="zh-CN" altLang="en-US" sz="1600" b="1" dirty="0" smtClean="0">
              <a:solidFill>
                <a:srgbClr val="FF0000"/>
              </a:solidFill>
              <a:latin typeface="Arial" pitchFamily="34" charset="0"/>
              <a:ea typeface="仿宋_GB2312" pitchFamily="49" charset="-122"/>
            </a:rPr>
            <a:t>“</a:t>
          </a:r>
          <a:r>
            <a:rPr kumimoji="0" lang="zh-CN" altLang="en-US" sz="1600" b="1" dirty="0" smtClean="0">
              <a:solidFill>
                <a:srgbClr val="FF0000"/>
              </a:solidFill>
              <a:latin typeface="仿宋_GB2312" pitchFamily="49" charset="-122"/>
              <a:ea typeface="仿宋_GB2312" pitchFamily="49" charset="-122"/>
            </a:rPr>
            <a:t>理念</a:t>
          </a:r>
          <a:r>
            <a:rPr kumimoji="0" lang="zh-CN" altLang="en-US" sz="1600" b="1" dirty="0" smtClean="0">
              <a:solidFill>
                <a:srgbClr val="FF0000"/>
              </a:solidFill>
              <a:latin typeface="Arial" pitchFamily="34" charset="0"/>
              <a:ea typeface="仿宋_GB2312" pitchFamily="49" charset="-122"/>
            </a:rPr>
            <a:t>”</a:t>
          </a:r>
          <a:r>
            <a:rPr kumimoji="0" lang="zh-CN" altLang="en-US" sz="1600" b="1" dirty="0" smtClean="0">
              <a:solidFill>
                <a:srgbClr val="FF0000"/>
              </a:solidFill>
              <a:latin typeface="仿宋_GB2312" pitchFamily="49" charset="-122"/>
              <a:ea typeface="仿宋_GB2312" pitchFamily="49" charset="-122"/>
            </a:rPr>
            <a:t>、</a:t>
          </a:r>
          <a:r>
            <a:rPr kumimoji="0" lang="zh-CN" altLang="en-US" sz="1600" b="1" dirty="0" smtClean="0">
              <a:solidFill>
                <a:srgbClr val="FF0000"/>
              </a:solidFill>
              <a:latin typeface="Arial" pitchFamily="34" charset="0"/>
              <a:ea typeface="仿宋_GB2312" pitchFamily="49" charset="-122"/>
            </a:rPr>
            <a:t>“</a:t>
          </a:r>
          <a:r>
            <a:rPr kumimoji="0" lang="zh-CN" altLang="en-US" sz="1600" b="1" dirty="0" smtClean="0">
              <a:solidFill>
                <a:srgbClr val="FF0000"/>
              </a:solidFill>
              <a:latin typeface="仿宋_GB2312" pitchFamily="49" charset="-122"/>
              <a:ea typeface="仿宋_GB2312" pitchFamily="49" charset="-122"/>
            </a:rPr>
            <a:t>绝对观念</a:t>
          </a:r>
          <a:r>
            <a:rPr kumimoji="0" lang="zh-CN" altLang="en-US" sz="1600" b="1" dirty="0" smtClean="0">
              <a:solidFill>
                <a:srgbClr val="FF0000"/>
              </a:solidFill>
              <a:latin typeface="Arial" pitchFamily="34" charset="0"/>
              <a:ea typeface="仿宋_GB2312" pitchFamily="49" charset="-122"/>
            </a:rPr>
            <a:t>”</a:t>
          </a:r>
          <a:r>
            <a:rPr kumimoji="0" lang="zh-CN" altLang="en-US" sz="1600" b="1" dirty="0" smtClean="0">
              <a:solidFill>
                <a:srgbClr val="FF0000"/>
              </a:solidFill>
              <a:latin typeface="仿宋_GB2312" pitchFamily="49" charset="-122"/>
              <a:ea typeface="仿宋_GB2312" pitchFamily="49" charset="-122"/>
            </a:rPr>
            <a:t>等等）确定为世界的基础，当作第一性的东西，认为客观物质世界只不过是</a:t>
          </a:r>
          <a:r>
            <a:rPr kumimoji="0" lang="zh-CN" altLang="en-US" sz="1600" b="1" dirty="0" smtClean="0">
              <a:solidFill>
                <a:srgbClr val="FF0000"/>
              </a:solidFill>
              <a:latin typeface="Arial" pitchFamily="34" charset="0"/>
              <a:ea typeface="仿宋_GB2312" pitchFamily="49" charset="-122"/>
            </a:rPr>
            <a:t>“</a:t>
          </a:r>
          <a:r>
            <a:rPr kumimoji="0" lang="zh-CN" altLang="en-US" sz="1600" b="1" dirty="0" smtClean="0">
              <a:solidFill>
                <a:srgbClr val="FF0000"/>
              </a:solidFill>
              <a:latin typeface="仿宋_GB2312" pitchFamily="49" charset="-122"/>
              <a:ea typeface="仿宋_GB2312" pitchFamily="49" charset="-122"/>
            </a:rPr>
            <a:t>客观</a:t>
          </a:r>
          <a:r>
            <a:rPr kumimoji="0" lang="zh-CN" altLang="en-US" sz="1600" b="1" dirty="0" smtClean="0">
              <a:solidFill>
                <a:srgbClr val="FF0000"/>
              </a:solidFill>
              <a:latin typeface="Arial" pitchFamily="34" charset="0"/>
              <a:ea typeface="仿宋_GB2312" pitchFamily="49" charset="-122"/>
            </a:rPr>
            <a:t>”</a:t>
          </a:r>
          <a:r>
            <a:rPr kumimoji="0" lang="zh-CN" altLang="en-US" sz="1600" b="1" dirty="0" smtClean="0">
              <a:solidFill>
                <a:srgbClr val="FF0000"/>
              </a:solidFill>
              <a:latin typeface="仿宋_GB2312" pitchFamily="49" charset="-122"/>
              <a:ea typeface="仿宋_GB2312" pitchFamily="49" charset="-122"/>
            </a:rPr>
            <a:t>精神的产物，认为物质世界是由某种非人类、超自然的</a:t>
          </a:r>
          <a:r>
            <a:rPr kumimoji="0" lang="zh-CN" altLang="en-US" sz="1600" b="1" dirty="0" smtClean="0">
              <a:solidFill>
                <a:srgbClr val="FF0000"/>
              </a:solidFill>
              <a:latin typeface="Arial" pitchFamily="34" charset="0"/>
              <a:ea typeface="仿宋_GB2312" pitchFamily="49" charset="-122"/>
            </a:rPr>
            <a:t>“</a:t>
          </a:r>
          <a:r>
            <a:rPr kumimoji="0" lang="zh-CN" altLang="en-US" sz="1600" b="1" dirty="0" smtClean="0">
              <a:solidFill>
                <a:srgbClr val="FF0000"/>
              </a:solidFill>
              <a:latin typeface="仿宋_GB2312" pitchFamily="49" charset="-122"/>
              <a:ea typeface="仿宋_GB2312" pitchFamily="49" charset="-122"/>
            </a:rPr>
            <a:t>客观精神</a:t>
          </a:r>
          <a:r>
            <a:rPr kumimoji="0" lang="zh-CN" altLang="en-US" sz="1600" b="1" dirty="0" smtClean="0">
              <a:solidFill>
                <a:srgbClr val="FF0000"/>
              </a:solidFill>
              <a:latin typeface="Arial" pitchFamily="34" charset="0"/>
              <a:ea typeface="仿宋_GB2312" pitchFamily="49" charset="-122"/>
            </a:rPr>
            <a:t>”</a:t>
          </a:r>
          <a:r>
            <a:rPr kumimoji="0" lang="zh-CN" altLang="en-US" sz="1600" b="1" dirty="0" smtClean="0">
              <a:solidFill>
                <a:srgbClr val="FF0000"/>
              </a:solidFill>
              <a:latin typeface="仿宋_GB2312" pitchFamily="49" charset="-122"/>
              <a:ea typeface="仿宋_GB2312" pitchFamily="49" charset="-122"/>
            </a:rPr>
            <a:t>派生的</a:t>
          </a:r>
          <a:endParaRPr lang="zh-CN" altLang="en-US" sz="1600" dirty="0">
            <a:solidFill>
              <a:srgbClr val="FF0000"/>
            </a:solidFill>
          </a:endParaRPr>
        </a:p>
      </dgm:t>
    </dgm:pt>
    <dgm:pt modelId="{8C01A48A-2207-4450-97D8-9CEAEA0C06EB}" type="parTrans" cxnId="{F72237B8-BD29-4536-B2AB-40B160A9B8DC}">
      <dgm:prSet/>
      <dgm:spPr/>
      <dgm:t>
        <a:bodyPr/>
        <a:lstStyle/>
        <a:p>
          <a:endParaRPr lang="zh-CN" altLang="en-US"/>
        </a:p>
      </dgm:t>
    </dgm:pt>
    <dgm:pt modelId="{59CAF58F-171B-4BE7-92E9-453E1644F5CF}" type="sibTrans" cxnId="{F72237B8-BD29-4536-B2AB-40B160A9B8DC}">
      <dgm:prSet/>
      <dgm:spPr/>
      <dgm:t>
        <a:bodyPr/>
        <a:lstStyle/>
        <a:p>
          <a:endParaRPr lang="zh-CN" altLang="en-US"/>
        </a:p>
      </dgm:t>
    </dgm:pt>
    <dgm:pt modelId="{4ED0ADD7-BA02-495E-99F5-60C413735E04}">
      <dgm:prSet phldrT="[文本]" phldr="1"/>
      <dgm:spPr/>
      <dgm:t>
        <a:bodyPr/>
        <a:lstStyle/>
        <a:p>
          <a:endParaRPr lang="zh-CN" altLang="en-US" sz="1400" dirty="0"/>
        </a:p>
      </dgm:t>
    </dgm:pt>
    <dgm:pt modelId="{672AEE7E-8861-4E1B-AB93-BBC0C0EB4325}" type="parTrans" cxnId="{3036A551-C65F-47E8-953E-2D1E56DE5BEB}">
      <dgm:prSet/>
      <dgm:spPr/>
      <dgm:t>
        <a:bodyPr/>
        <a:lstStyle/>
        <a:p>
          <a:endParaRPr lang="zh-CN" altLang="en-US"/>
        </a:p>
      </dgm:t>
    </dgm:pt>
    <dgm:pt modelId="{78B52577-DEB0-45F9-BB8E-E262EA9481C3}" type="sibTrans" cxnId="{3036A551-C65F-47E8-953E-2D1E56DE5BEB}">
      <dgm:prSet/>
      <dgm:spPr/>
      <dgm:t>
        <a:bodyPr/>
        <a:lstStyle/>
        <a:p>
          <a:endParaRPr lang="zh-CN" altLang="en-US"/>
        </a:p>
      </dgm:t>
    </dgm:pt>
    <dgm:pt modelId="{BA3B4905-6C12-417D-A4C2-4A0F0549DDAA}">
      <dgm:prSet phldrT="[文本]"/>
      <dgm:spPr/>
      <dgm:t>
        <a:bodyPr/>
        <a:lstStyle/>
        <a:p>
          <a:endParaRPr lang="zh-CN" altLang="en-US" sz="1400" dirty="0"/>
        </a:p>
      </dgm:t>
    </dgm:pt>
    <dgm:pt modelId="{B68E5A18-C332-44D2-9F00-17F11D4B39FA}" type="parTrans" cxnId="{859C67F9-E573-46C5-BA1C-1DA2AA3CFDE2}">
      <dgm:prSet/>
      <dgm:spPr/>
      <dgm:t>
        <a:bodyPr/>
        <a:lstStyle/>
        <a:p>
          <a:endParaRPr lang="zh-CN" altLang="en-US"/>
        </a:p>
      </dgm:t>
    </dgm:pt>
    <dgm:pt modelId="{66D06F44-2F59-4A9E-9465-A4078BCA9A5C}" type="sibTrans" cxnId="{859C67F9-E573-46C5-BA1C-1DA2AA3CFDE2}">
      <dgm:prSet/>
      <dgm:spPr/>
      <dgm:t>
        <a:bodyPr/>
        <a:lstStyle/>
        <a:p>
          <a:endParaRPr lang="zh-CN" altLang="en-US"/>
        </a:p>
      </dgm:t>
    </dgm:pt>
    <dgm:pt modelId="{3CD92A43-5A4B-405D-BEDC-BDDCB88BD090}">
      <dgm:prSet phldrT="[文本]" custT="1"/>
      <dgm:spPr/>
      <dgm:t>
        <a:bodyPr/>
        <a:lstStyle/>
        <a:p>
          <a:endParaRPr lang="zh-CN" altLang="en-US" sz="1600" dirty="0">
            <a:solidFill>
              <a:srgbClr val="FF0000"/>
            </a:solidFill>
          </a:endParaRPr>
        </a:p>
      </dgm:t>
    </dgm:pt>
    <dgm:pt modelId="{D454CD40-F6B5-4CB2-9A64-956C51B46E35}" type="parTrans" cxnId="{6BD03919-1676-47A5-9AD2-F9490E286AD3}">
      <dgm:prSet/>
      <dgm:spPr/>
      <dgm:t>
        <a:bodyPr/>
        <a:lstStyle/>
        <a:p>
          <a:endParaRPr lang="zh-CN" altLang="en-US"/>
        </a:p>
      </dgm:t>
    </dgm:pt>
    <dgm:pt modelId="{D2DB4551-403C-4480-8B14-1355900D7C41}" type="sibTrans" cxnId="{6BD03919-1676-47A5-9AD2-F9490E286AD3}">
      <dgm:prSet/>
      <dgm:spPr/>
      <dgm:t>
        <a:bodyPr/>
        <a:lstStyle/>
        <a:p>
          <a:endParaRPr lang="zh-CN" altLang="en-US"/>
        </a:p>
      </dgm:t>
    </dgm:pt>
    <dgm:pt modelId="{BC8E16F5-2FFB-4224-BA6E-88C64D11EA6B}" type="pres">
      <dgm:prSet presAssocID="{9DE2EB43-ECCD-47CD-B2D7-5BB3126883A9}" presName="Name0" presStyleCnt="0">
        <dgm:presLayoutVars>
          <dgm:dir/>
          <dgm:animLvl val="lvl"/>
          <dgm:resizeHandles/>
        </dgm:presLayoutVars>
      </dgm:prSet>
      <dgm:spPr/>
      <dgm:t>
        <a:bodyPr/>
        <a:lstStyle/>
        <a:p>
          <a:endParaRPr lang="zh-CN" altLang="en-US"/>
        </a:p>
      </dgm:t>
    </dgm:pt>
    <dgm:pt modelId="{F75F334D-D742-4829-95DE-51C61547248E}" type="pres">
      <dgm:prSet presAssocID="{D9B1E592-338A-4D95-9AC1-EE14D39637EE}" presName="linNode" presStyleCnt="0"/>
      <dgm:spPr/>
    </dgm:pt>
    <dgm:pt modelId="{02D78D34-1FB9-4B7E-815D-8270814E3C20}" type="pres">
      <dgm:prSet presAssocID="{D9B1E592-338A-4D95-9AC1-EE14D39637EE}" presName="parentShp" presStyleLbl="node1" presStyleIdx="0" presStyleCnt="2">
        <dgm:presLayoutVars>
          <dgm:bulletEnabled val="1"/>
        </dgm:presLayoutVars>
      </dgm:prSet>
      <dgm:spPr/>
      <dgm:t>
        <a:bodyPr/>
        <a:lstStyle/>
        <a:p>
          <a:endParaRPr lang="zh-CN" altLang="en-US"/>
        </a:p>
      </dgm:t>
    </dgm:pt>
    <dgm:pt modelId="{AE17C696-BAA4-4DC9-A33B-62052E8C14A9}" type="pres">
      <dgm:prSet presAssocID="{D9B1E592-338A-4D95-9AC1-EE14D39637EE}" presName="childShp" presStyleLbl="bgAccFollowNode1" presStyleIdx="0" presStyleCnt="2">
        <dgm:presLayoutVars>
          <dgm:bulletEnabled val="1"/>
        </dgm:presLayoutVars>
      </dgm:prSet>
      <dgm:spPr/>
      <dgm:t>
        <a:bodyPr/>
        <a:lstStyle/>
        <a:p>
          <a:endParaRPr lang="zh-CN" altLang="en-US"/>
        </a:p>
      </dgm:t>
    </dgm:pt>
    <dgm:pt modelId="{CE5C9835-9D9C-42AA-A1BC-4824E93D4F4B}" type="pres">
      <dgm:prSet presAssocID="{EE33FF68-2B8A-4D86-B12F-83B6872258F5}" presName="spacing" presStyleCnt="0"/>
      <dgm:spPr/>
    </dgm:pt>
    <dgm:pt modelId="{93237519-8E43-4B9F-957F-F4DDBE3ECEC1}" type="pres">
      <dgm:prSet presAssocID="{5AF7DE1F-7E61-46C7-81BE-3429F1A8C04C}" presName="linNode" presStyleCnt="0"/>
      <dgm:spPr/>
    </dgm:pt>
    <dgm:pt modelId="{B2437178-1153-4981-BDD8-7E8E63EE4B5B}" type="pres">
      <dgm:prSet presAssocID="{5AF7DE1F-7E61-46C7-81BE-3429F1A8C04C}" presName="parentShp" presStyleLbl="node1" presStyleIdx="1" presStyleCnt="2">
        <dgm:presLayoutVars>
          <dgm:bulletEnabled val="1"/>
        </dgm:presLayoutVars>
      </dgm:prSet>
      <dgm:spPr/>
      <dgm:t>
        <a:bodyPr/>
        <a:lstStyle/>
        <a:p>
          <a:endParaRPr lang="zh-CN" altLang="en-US"/>
        </a:p>
      </dgm:t>
    </dgm:pt>
    <dgm:pt modelId="{D41A5497-1498-4113-B715-2827A512CC75}" type="pres">
      <dgm:prSet presAssocID="{5AF7DE1F-7E61-46C7-81BE-3429F1A8C04C}" presName="childShp" presStyleLbl="bgAccFollowNode1" presStyleIdx="1" presStyleCnt="2">
        <dgm:presLayoutVars>
          <dgm:bulletEnabled val="1"/>
        </dgm:presLayoutVars>
      </dgm:prSet>
      <dgm:spPr/>
      <dgm:t>
        <a:bodyPr/>
        <a:lstStyle/>
        <a:p>
          <a:endParaRPr lang="zh-CN" altLang="en-US"/>
        </a:p>
      </dgm:t>
    </dgm:pt>
  </dgm:ptLst>
  <dgm:cxnLst>
    <dgm:cxn modelId="{4A9E9CBC-F019-4CFD-BA0D-CF9485445E89}" type="presOf" srcId="{3CD92A43-5A4B-405D-BEDC-BDDCB88BD090}" destId="{D41A5497-1498-4113-B715-2827A512CC75}" srcOrd="0" destOrd="0" presId="urn:microsoft.com/office/officeart/2005/8/layout/vList6"/>
    <dgm:cxn modelId="{CCF2FF0F-B197-4F1B-AF5C-C2D078517FF5}" srcId="{9DE2EB43-ECCD-47CD-B2D7-5BB3126883A9}" destId="{D9B1E592-338A-4D95-9AC1-EE14D39637EE}" srcOrd="0" destOrd="0" parTransId="{8CD66A78-11FE-459F-9297-9F30E3E2E70D}" sibTransId="{EE33FF68-2B8A-4D86-B12F-83B6872258F5}"/>
    <dgm:cxn modelId="{98AC17ED-04B7-4C2C-86B6-9D4899415B8F}" srcId="{D9B1E592-338A-4D95-9AC1-EE14D39637EE}" destId="{3FEF7648-B6BA-41AD-8668-18844AEA95B4}" srcOrd="2" destOrd="0" parTransId="{B9664F74-CB21-487E-87E8-8D1F39FB024C}" sibTransId="{64CBCB1A-C7DA-4E33-BC11-B30098D4933E}"/>
    <dgm:cxn modelId="{9702D1D2-79CA-468C-AAFC-3593D6573A60}" type="presOf" srcId="{B1B596E4-D4E6-452A-91C9-FDD0BCF6613E}" destId="{AE17C696-BAA4-4DC9-A33B-62052E8C14A9}" srcOrd="0" destOrd="1" presId="urn:microsoft.com/office/officeart/2005/8/layout/vList6"/>
    <dgm:cxn modelId="{3036A551-C65F-47E8-953E-2D1E56DE5BEB}" srcId="{5AF7DE1F-7E61-46C7-81BE-3429F1A8C04C}" destId="{4ED0ADD7-BA02-495E-99F5-60C413735E04}" srcOrd="2" destOrd="0" parTransId="{672AEE7E-8861-4E1B-AB93-BBC0C0EB4325}" sibTransId="{78B52577-DEB0-45F9-BB8E-E262EA9481C3}"/>
    <dgm:cxn modelId="{6BD03919-1676-47A5-9AD2-F9490E286AD3}" srcId="{5AF7DE1F-7E61-46C7-81BE-3429F1A8C04C}" destId="{3CD92A43-5A4B-405D-BEDC-BDDCB88BD090}" srcOrd="0" destOrd="0" parTransId="{D454CD40-F6B5-4CB2-9A64-956C51B46E35}" sibTransId="{D2DB4551-403C-4480-8B14-1355900D7C41}"/>
    <dgm:cxn modelId="{DCFEC6A7-6B16-48D7-8570-D94797EE8B7D}" type="presOf" srcId="{BA3B4905-6C12-417D-A4C2-4A0F0549DDAA}" destId="{AE17C696-BAA4-4DC9-A33B-62052E8C14A9}" srcOrd="0" destOrd="0" presId="urn:microsoft.com/office/officeart/2005/8/layout/vList6"/>
    <dgm:cxn modelId="{C20E07ED-94E3-4BDC-B21C-5E317E019F04}" type="presOf" srcId="{3FEF7648-B6BA-41AD-8668-18844AEA95B4}" destId="{AE17C696-BAA4-4DC9-A33B-62052E8C14A9}" srcOrd="0" destOrd="2" presId="urn:microsoft.com/office/officeart/2005/8/layout/vList6"/>
    <dgm:cxn modelId="{B47EBCA9-5EA8-480A-9C94-7CFCBF214860}" srcId="{9DE2EB43-ECCD-47CD-B2D7-5BB3126883A9}" destId="{5AF7DE1F-7E61-46C7-81BE-3429F1A8C04C}" srcOrd="1" destOrd="0" parTransId="{1795469C-0D2D-4889-A4F3-C0AC390215CA}" sibTransId="{F3FC46A6-A7C2-413E-BB12-1F9BCABBBA74}"/>
    <dgm:cxn modelId="{954CAF61-3922-4CDF-87B6-7D1DD9D557E1}" type="presOf" srcId="{9DE2EB43-ECCD-47CD-B2D7-5BB3126883A9}" destId="{BC8E16F5-2FFB-4224-BA6E-88C64D11EA6B}" srcOrd="0" destOrd="0" presId="urn:microsoft.com/office/officeart/2005/8/layout/vList6"/>
    <dgm:cxn modelId="{B3AA9908-AFE4-4F57-9989-062E7D52B0DC}" type="presOf" srcId="{C2AF2143-3ACD-43E7-8682-A9B2AFE38B2C}" destId="{D41A5497-1498-4113-B715-2827A512CC75}" srcOrd="0" destOrd="1" presId="urn:microsoft.com/office/officeart/2005/8/layout/vList6"/>
    <dgm:cxn modelId="{859C67F9-E573-46C5-BA1C-1DA2AA3CFDE2}" srcId="{D9B1E592-338A-4D95-9AC1-EE14D39637EE}" destId="{BA3B4905-6C12-417D-A4C2-4A0F0549DDAA}" srcOrd="0" destOrd="0" parTransId="{B68E5A18-C332-44D2-9F00-17F11D4B39FA}" sibTransId="{66D06F44-2F59-4A9E-9465-A4078BCA9A5C}"/>
    <dgm:cxn modelId="{B83E2F3E-1094-49EA-ACE3-01E40AB9AD3D}" type="presOf" srcId="{D9B1E592-338A-4D95-9AC1-EE14D39637EE}" destId="{02D78D34-1FB9-4B7E-815D-8270814E3C20}" srcOrd="0" destOrd="0" presId="urn:microsoft.com/office/officeart/2005/8/layout/vList6"/>
    <dgm:cxn modelId="{F641169C-4DE5-48FF-99F8-5F6B4C847672}" type="presOf" srcId="{5AF7DE1F-7E61-46C7-81BE-3429F1A8C04C}" destId="{B2437178-1153-4981-BDD8-7E8E63EE4B5B}" srcOrd="0" destOrd="0" presId="urn:microsoft.com/office/officeart/2005/8/layout/vList6"/>
    <dgm:cxn modelId="{A376F013-168C-4811-9019-F8FD9D62B638}" type="presOf" srcId="{4ED0ADD7-BA02-495E-99F5-60C413735E04}" destId="{D41A5497-1498-4113-B715-2827A512CC75}" srcOrd="0" destOrd="2" presId="urn:microsoft.com/office/officeart/2005/8/layout/vList6"/>
    <dgm:cxn modelId="{F72237B8-BD29-4536-B2AB-40B160A9B8DC}" srcId="{5AF7DE1F-7E61-46C7-81BE-3429F1A8C04C}" destId="{C2AF2143-3ACD-43E7-8682-A9B2AFE38B2C}" srcOrd="1" destOrd="0" parTransId="{8C01A48A-2207-4450-97D8-9CEAEA0C06EB}" sibTransId="{59CAF58F-171B-4BE7-92E9-453E1644F5CF}"/>
    <dgm:cxn modelId="{74250794-E2F6-4192-9372-A8B3F42F3964}" srcId="{D9B1E592-338A-4D95-9AC1-EE14D39637EE}" destId="{B1B596E4-D4E6-452A-91C9-FDD0BCF6613E}" srcOrd="1" destOrd="0" parTransId="{E0A237FD-33DD-4C43-8B7C-AF20FFD0F25F}" sibTransId="{F9F623C4-3C18-4858-A798-B81A25F57F30}"/>
    <dgm:cxn modelId="{06D98DB8-9D00-455C-8F13-63F901257097}" type="presParOf" srcId="{BC8E16F5-2FFB-4224-BA6E-88C64D11EA6B}" destId="{F75F334D-D742-4829-95DE-51C61547248E}" srcOrd="0" destOrd="0" presId="urn:microsoft.com/office/officeart/2005/8/layout/vList6"/>
    <dgm:cxn modelId="{682F4279-1696-4D35-B4C9-10065C4BC8A9}" type="presParOf" srcId="{F75F334D-D742-4829-95DE-51C61547248E}" destId="{02D78D34-1FB9-4B7E-815D-8270814E3C20}" srcOrd="0" destOrd="0" presId="urn:microsoft.com/office/officeart/2005/8/layout/vList6"/>
    <dgm:cxn modelId="{C8B850B4-1AD7-4715-94A4-0E7CEB4CC653}" type="presParOf" srcId="{F75F334D-D742-4829-95DE-51C61547248E}" destId="{AE17C696-BAA4-4DC9-A33B-62052E8C14A9}" srcOrd="1" destOrd="0" presId="urn:microsoft.com/office/officeart/2005/8/layout/vList6"/>
    <dgm:cxn modelId="{C1B12D9C-2BA0-43A6-AA99-EC01458B4922}" type="presParOf" srcId="{BC8E16F5-2FFB-4224-BA6E-88C64D11EA6B}" destId="{CE5C9835-9D9C-42AA-A1BC-4824E93D4F4B}" srcOrd="1" destOrd="0" presId="urn:microsoft.com/office/officeart/2005/8/layout/vList6"/>
    <dgm:cxn modelId="{8C160F0C-6C54-4F74-AC2F-A5DD34A87980}" type="presParOf" srcId="{BC8E16F5-2FFB-4224-BA6E-88C64D11EA6B}" destId="{93237519-8E43-4B9F-957F-F4DDBE3ECEC1}" srcOrd="2" destOrd="0" presId="urn:microsoft.com/office/officeart/2005/8/layout/vList6"/>
    <dgm:cxn modelId="{1541EB0D-35DE-4881-9574-F48F9503FD28}" type="presParOf" srcId="{93237519-8E43-4B9F-957F-F4DDBE3ECEC1}" destId="{B2437178-1153-4981-BDD8-7E8E63EE4B5B}" srcOrd="0" destOrd="0" presId="urn:microsoft.com/office/officeart/2005/8/layout/vList6"/>
    <dgm:cxn modelId="{8A4349BF-694A-4183-80E3-5F8100779126}" type="presParOf" srcId="{93237519-8E43-4B9F-957F-F4DDBE3ECEC1}" destId="{D41A5497-1498-4113-B715-2827A512CC75}"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1E48FD-189F-4B22-BA35-3D767019C6AE}"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zh-CN" altLang="en-US"/>
        </a:p>
      </dgm:t>
    </dgm:pt>
    <dgm:pt modelId="{7CEBF53B-E576-40E7-BC35-46CE2894C2F5}">
      <dgm:prSet/>
      <dgm:spPr/>
      <dgm:t>
        <a:bodyPr/>
        <a:lstStyle/>
        <a:p>
          <a:r>
            <a:rPr lang="zh-CN" altLang="en-US" dirty="0" smtClean="0">
              <a:solidFill>
                <a:srgbClr val="93052E"/>
              </a:solidFill>
            </a:rPr>
            <a:t>时间</a:t>
          </a:r>
          <a:endParaRPr lang="en-US" altLang="zh-CN" dirty="0" smtClean="0">
            <a:solidFill>
              <a:srgbClr val="93052E"/>
            </a:solidFill>
          </a:endParaRPr>
        </a:p>
        <a:p>
          <a:r>
            <a:rPr lang="zh-CN" altLang="en-US" dirty="0" smtClean="0">
              <a:solidFill>
                <a:srgbClr val="93052E"/>
              </a:solidFill>
            </a:rPr>
            <a:t>先在性</a:t>
          </a:r>
        </a:p>
      </dgm:t>
    </dgm:pt>
    <dgm:pt modelId="{C540CD4D-97A6-4D07-ABB2-2E8C8E9E81B6}" type="parTrans" cxnId="{5E60FFD1-B08D-4872-BE98-456D6A04C7DA}">
      <dgm:prSet/>
      <dgm:spPr/>
      <dgm:t>
        <a:bodyPr/>
        <a:lstStyle/>
        <a:p>
          <a:endParaRPr lang="zh-CN" altLang="en-US"/>
        </a:p>
      </dgm:t>
    </dgm:pt>
    <dgm:pt modelId="{C7813E6F-847D-4810-B9F0-F66371F391E1}" type="sibTrans" cxnId="{5E60FFD1-B08D-4872-BE98-456D6A04C7DA}">
      <dgm:prSet/>
      <dgm:spPr/>
      <dgm:t>
        <a:bodyPr/>
        <a:lstStyle/>
        <a:p>
          <a:endParaRPr lang="zh-CN" altLang="en-US"/>
        </a:p>
      </dgm:t>
    </dgm:pt>
    <dgm:pt modelId="{2EFCEAE0-8AFE-468D-9A85-FACA7BC2525D}">
      <dgm:prSet custT="1"/>
      <dgm:spPr/>
      <dgm:t>
        <a:bodyPr/>
        <a:lstStyle/>
        <a:p>
          <a:r>
            <a:rPr lang="zh-CN" altLang="en-US" sz="2000" dirty="0" smtClean="0">
              <a:solidFill>
                <a:srgbClr val="FF0000"/>
              </a:solidFill>
            </a:rPr>
            <a:t>对经验事实 包括科学事实的陈述， 即表述经验对象之间在时间序列中的先后顺序 。具体地说，一事物先于他事物而存在 ，这一事物较之他事物就具有时间上的“先在性”</a:t>
          </a:r>
          <a:endParaRPr lang="zh-CN" altLang="en-US" sz="2000" dirty="0">
            <a:solidFill>
              <a:srgbClr val="FF0000"/>
            </a:solidFill>
          </a:endParaRPr>
        </a:p>
      </dgm:t>
    </dgm:pt>
    <dgm:pt modelId="{8D059ADC-1E04-41D5-BC92-583CF83059F2}" type="parTrans" cxnId="{B08E5493-0252-4354-A0A7-52F38158216E}">
      <dgm:prSet/>
      <dgm:spPr/>
      <dgm:t>
        <a:bodyPr/>
        <a:lstStyle/>
        <a:p>
          <a:endParaRPr lang="zh-CN" altLang="en-US"/>
        </a:p>
      </dgm:t>
    </dgm:pt>
    <dgm:pt modelId="{E5A20622-6B6B-4112-8B91-552DB1C46047}" type="sibTrans" cxnId="{B08E5493-0252-4354-A0A7-52F38158216E}">
      <dgm:prSet/>
      <dgm:spPr/>
      <dgm:t>
        <a:bodyPr/>
        <a:lstStyle/>
        <a:p>
          <a:endParaRPr lang="zh-CN" altLang="en-US"/>
        </a:p>
      </dgm:t>
    </dgm:pt>
    <dgm:pt modelId="{8B939086-DDC2-4B69-BD55-2CFF52AB349C}">
      <dgm:prSet/>
      <dgm:spPr/>
      <dgm:t>
        <a:bodyPr/>
        <a:lstStyle/>
        <a:p>
          <a:r>
            <a:rPr lang="zh-CN" altLang="en-US" dirty="0" smtClean="0">
              <a:solidFill>
                <a:srgbClr val="93052E"/>
              </a:solidFill>
            </a:rPr>
            <a:t>逻辑</a:t>
          </a:r>
          <a:endParaRPr lang="en-US" altLang="zh-CN" dirty="0" smtClean="0">
            <a:solidFill>
              <a:srgbClr val="93052E"/>
            </a:solidFill>
          </a:endParaRPr>
        </a:p>
        <a:p>
          <a:r>
            <a:rPr lang="zh-CN" altLang="en-US" dirty="0" smtClean="0">
              <a:solidFill>
                <a:srgbClr val="93052E"/>
              </a:solidFill>
            </a:rPr>
            <a:t>先在性</a:t>
          </a:r>
          <a:endParaRPr lang="zh-CN" altLang="en-US" dirty="0"/>
        </a:p>
      </dgm:t>
    </dgm:pt>
    <dgm:pt modelId="{308EA6A8-AFD8-4541-AD06-5F65BEBE5289}" type="parTrans" cxnId="{F6D5D55E-0D5A-4E65-A2BD-CDACCBD10264}">
      <dgm:prSet/>
      <dgm:spPr/>
      <dgm:t>
        <a:bodyPr/>
        <a:lstStyle/>
        <a:p>
          <a:endParaRPr lang="zh-CN" altLang="en-US"/>
        </a:p>
      </dgm:t>
    </dgm:pt>
    <dgm:pt modelId="{B6EFCB09-C548-438B-BF92-E80FBACC9235}" type="sibTrans" cxnId="{F6D5D55E-0D5A-4E65-A2BD-CDACCBD10264}">
      <dgm:prSet/>
      <dgm:spPr/>
      <dgm:t>
        <a:bodyPr/>
        <a:lstStyle/>
        <a:p>
          <a:endParaRPr lang="zh-CN" altLang="en-US"/>
        </a:p>
      </dgm:t>
    </dgm:pt>
    <dgm:pt modelId="{81BF0B71-9EA2-46ED-B04B-C6BFDC24C2FD}">
      <dgm:prSet custT="1"/>
      <dgm:spPr/>
      <dgm:t>
        <a:bodyPr/>
        <a:lstStyle/>
        <a:p>
          <a:r>
            <a:rPr lang="zh-CN" altLang="en-US" sz="2400" dirty="0" smtClean="0">
              <a:solidFill>
                <a:srgbClr val="FF0000"/>
              </a:solidFill>
            </a:rPr>
            <a:t>它所陈述的并不是事物之间在时间序列中的先后顺序， 而是事物之间在 逻辑 上的 “优先地位”</a:t>
          </a:r>
          <a:endParaRPr lang="zh-CN" altLang="en-US" sz="2400" dirty="0">
            <a:solidFill>
              <a:srgbClr val="FF0000"/>
            </a:solidFill>
          </a:endParaRPr>
        </a:p>
      </dgm:t>
    </dgm:pt>
    <dgm:pt modelId="{F0E5F5D1-F76C-486C-8DEC-365ADF826E65}" type="parTrans" cxnId="{6F0D372A-81B5-429F-813D-A1F1CFFF3E0D}">
      <dgm:prSet/>
      <dgm:spPr/>
      <dgm:t>
        <a:bodyPr/>
        <a:lstStyle/>
        <a:p>
          <a:endParaRPr lang="zh-CN" altLang="en-US"/>
        </a:p>
      </dgm:t>
    </dgm:pt>
    <dgm:pt modelId="{16AC70C1-3219-4CB2-BAEB-0F104B0656BE}" type="sibTrans" cxnId="{6F0D372A-81B5-429F-813D-A1F1CFFF3E0D}">
      <dgm:prSet/>
      <dgm:spPr/>
      <dgm:t>
        <a:bodyPr/>
        <a:lstStyle/>
        <a:p>
          <a:endParaRPr lang="zh-CN" altLang="en-US"/>
        </a:p>
      </dgm:t>
    </dgm:pt>
    <dgm:pt modelId="{714C3133-E706-4AB7-AA96-AAA95124967F}" type="pres">
      <dgm:prSet presAssocID="{F81E48FD-189F-4B22-BA35-3D767019C6AE}" presName="Name0" presStyleCnt="0">
        <dgm:presLayoutVars>
          <dgm:dir/>
          <dgm:animLvl val="lvl"/>
          <dgm:resizeHandles/>
        </dgm:presLayoutVars>
      </dgm:prSet>
      <dgm:spPr/>
      <dgm:t>
        <a:bodyPr/>
        <a:lstStyle/>
        <a:p>
          <a:endParaRPr lang="zh-CN" altLang="en-US"/>
        </a:p>
      </dgm:t>
    </dgm:pt>
    <dgm:pt modelId="{B77BDABA-AF8E-44DC-8F59-06230F4492B1}" type="pres">
      <dgm:prSet presAssocID="{7CEBF53B-E576-40E7-BC35-46CE2894C2F5}" presName="linNode" presStyleCnt="0"/>
      <dgm:spPr/>
    </dgm:pt>
    <dgm:pt modelId="{681956DC-1D56-49C0-9084-D6DB4B48ED94}" type="pres">
      <dgm:prSet presAssocID="{7CEBF53B-E576-40E7-BC35-46CE2894C2F5}" presName="parentShp" presStyleLbl="node1" presStyleIdx="0" presStyleCnt="2">
        <dgm:presLayoutVars>
          <dgm:bulletEnabled val="1"/>
        </dgm:presLayoutVars>
      </dgm:prSet>
      <dgm:spPr/>
      <dgm:t>
        <a:bodyPr/>
        <a:lstStyle/>
        <a:p>
          <a:endParaRPr lang="zh-CN" altLang="en-US"/>
        </a:p>
      </dgm:t>
    </dgm:pt>
    <dgm:pt modelId="{BE57A115-A318-44D5-90F7-4DBAEFEB9ABF}" type="pres">
      <dgm:prSet presAssocID="{7CEBF53B-E576-40E7-BC35-46CE2894C2F5}" presName="childShp" presStyleLbl="bgAccFollowNode1" presStyleIdx="0" presStyleCnt="2" custLinFactNeighborX="0" custLinFactNeighborY="-809">
        <dgm:presLayoutVars>
          <dgm:bulletEnabled val="1"/>
        </dgm:presLayoutVars>
      </dgm:prSet>
      <dgm:spPr/>
      <dgm:t>
        <a:bodyPr/>
        <a:lstStyle/>
        <a:p>
          <a:endParaRPr lang="zh-CN" altLang="en-US"/>
        </a:p>
      </dgm:t>
    </dgm:pt>
    <dgm:pt modelId="{8657E73C-7ECA-4316-9FC4-9A2C16C9AC56}" type="pres">
      <dgm:prSet presAssocID="{C7813E6F-847D-4810-B9F0-F66371F391E1}" presName="spacing" presStyleCnt="0"/>
      <dgm:spPr/>
    </dgm:pt>
    <dgm:pt modelId="{9F6102FB-FF56-4FA9-919C-B5721740133E}" type="pres">
      <dgm:prSet presAssocID="{8B939086-DDC2-4B69-BD55-2CFF52AB349C}" presName="linNode" presStyleCnt="0"/>
      <dgm:spPr/>
    </dgm:pt>
    <dgm:pt modelId="{8B068FEB-3C84-4F62-AA69-AE6920967155}" type="pres">
      <dgm:prSet presAssocID="{8B939086-DDC2-4B69-BD55-2CFF52AB349C}" presName="parentShp" presStyleLbl="node1" presStyleIdx="1" presStyleCnt="2">
        <dgm:presLayoutVars>
          <dgm:bulletEnabled val="1"/>
        </dgm:presLayoutVars>
      </dgm:prSet>
      <dgm:spPr/>
      <dgm:t>
        <a:bodyPr/>
        <a:lstStyle/>
        <a:p>
          <a:endParaRPr lang="zh-CN" altLang="en-US"/>
        </a:p>
      </dgm:t>
    </dgm:pt>
    <dgm:pt modelId="{191CCE38-4A68-42F1-B11F-459CC123435A}" type="pres">
      <dgm:prSet presAssocID="{8B939086-DDC2-4B69-BD55-2CFF52AB349C}" presName="childShp" presStyleLbl="bgAccFollowNode1" presStyleIdx="1" presStyleCnt="2">
        <dgm:presLayoutVars>
          <dgm:bulletEnabled val="1"/>
        </dgm:presLayoutVars>
      </dgm:prSet>
      <dgm:spPr/>
      <dgm:t>
        <a:bodyPr/>
        <a:lstStyle/>
        <a:p>
          <a:endParaRPr lang="zh-CN" altLang="en-US"/>
        </a:p>
      </dgm:t>
    </dgm:pt>
  </dgm:ptLst>
  <dgm:cxnLst>
    <dgm:cxn modelId="{BAFCA5E6-F0D8-46E9-A249-D27A14E7409E}" type="presOf" srcId="{8B939086-DDC2-4B69-BD55-2CFF52AB349C}" destId="{8B068FEB-3C84-4F62-AA69-AE6920967155}" srcOrd="0" destOrd="0" presId="urn:microsoft.com/office/officeart/2005/8/layout/vList6"/>
    <dgm:cxn modelId="{B5F177B0-365D-4B71-9AD5-4C202D4FC4A3}" type="presOf" srcId="{81BF0B71-9EA2-46ED-B04B-C6BFDC24C2FD}" destId="{191CCE38-4A68-42F1-B11F-459CC123435A}" srcOrd="0" destOrd="0" presId="urn:microsoft.com/office/officeart/2005/8/layout/vList6"/>
    <dgm:cxn modelId="{6B0B6B9C-80EC-4F3B-88C2-76F51B95C8C9}" type="presOf" srcId="{7CEBF53B-E576-40E7-BC35-46CE2894C2F5}" destId="{681956DC-1D56-49C0-9084-D6DB4B48ED94}" srcOrd="0" destOrd="0" presId="urn:microsoft.com/office/officeart/2005/8/layout/vList6"/>
    <dgm:cxn modelId="{EE7F933C-32B0-4DDA-93A2-FCA8EBE4E43A}" type="presOf" srcId="{F81E48FD-189F-4B22-BA35-3D767019C6AE}" destId="{714C3133-E706-4AB7-AA96-AAA95124967F}" srcOrd="0" destOrd="0" presId="urn:microsoft.com/office/officeart/2005/8/layout/vList6"/>
    <dgm:cxn modelId="{B08E5493-0252-4354-A0A7-52F38158216E}" srcId="{7CEBF53B-E576-40E7-BC35-46CE2894C2F5}" destId="{2EFCEAE0-8AFE-468D-9A85-FACA7BC2525D}" srcOrd="0" destOrd="0" parTransId="{8D059ADC-1E04-41D5-BC92-583CF83059F2}" sibTransId="{E5A20622-6B6B-4112-8B91-552DB1C46047}"/>
    <dgm:cxn modelId="{6F0D372A-81B5-429F-813D-A1F1CFFF3E0D}" srcId="{8B939086-DDC2-4B69-BD55-2CFF52AB349C}" destId="{81BF0B71-9EA2-46ED-B04B-C6BFDC24C2FD}" srcOrd="0" destOrd="0" parTransId="{F0E5F5D1-F76C-486C-8DEC-365ADF826E65}" sibTransId="{16AC70C1-3219-4CB2-BAEB-0F104B0656BE}"/>
    <dgm:cxn modelId="{F6D5D55E-0D5A-4E65-A2BD-CDACCBD10264}" srcId="{F81E48FD-189F-4B22-BA35-3D767019C6AE}" destId="{8B939086-DDC2-4B69-BD55-2CFF52AB349C}" srcOrd="1" destOrd="0" parTransId="{308EA6A8-AFD8-4541-AD06-5F65BEBE5289}" sibTransId="{B6EFCB09-C548-438B-BF92-E80FBACC9235}"/>
    <dgm:cxn modelId="{5E60FFD1-B08D-4872-BE98-456D6A04C7DA}" srcId="{F81E48FD-189F-4B22-BA35-3D767019C6AE}" destId="{7CEBF53B-E576-40E7-BC35-46CE2894C2F5}" srcOrd="0" destOrd="0" parTransId="{C540CD4D-97A6-4D07-ABB2-2E8C8E9E81B6}" sibTransId="{C7813E6F-847D-4810-B9F0-F66371F391E1}"/>
    <dgm:cxn modelId="{56CF2AB9-06BF-4D45-9F61-5916E8BE5C02}" type="presOf" srcId="{2EFCEAE0-8AFE-468D-9A85-FACA7BC2525D}" destId="{BE57A115-A318-44D5-90F7-4DBAEFEB9ABF}" srcOrd="0" destOrd="0" presId="urn:microsoft.com/office/officeart/2005/8/layout/vList6"/>
    <dgm:cxn modelId="{12BF8969-1E9C-43E4-BE4E-2ED2EBFA7EE0}" type="presParOf" srcId="{714C3133-E706-4AB7-AA96-AAA95124967F}" destId="{B77BDABA-AF8E-44DC-8F59-06230F4492B1}" srcOrd="0" destOrd="0" presId="urn:microsoft.com/office/officeart/2005/8/layout/vList6"/>
    <dgm:cxn modelId="{18132142-A31F-4DA4-9880-FC31DCC5E57A}" type="presParOf" srcId="{B77BDABA-AF8E-44DC-8F59-06230F4492B1}" destId="{681956DC-1D56-49C0-9084-D6DB4B48ED94}" srcOrd="0" destOrd="0" presId="urn:microsoft.com/office/officeart/2005/8/layout/vList6"/>
    <dgm:cxn modelId="{5F31BE69-81D5-4D76-B686-FAACE1F7F714}" type="presParOf" srcId="{B77BDABA-AF8E-44DC-8F59-06230F4492B1}" destId="{BE57A115-A318-44D5-90F7-4DBAEFEB9ABF}" srcOrd="1" destOrd="0" presId="urn:microsoft.com/office/officeart/2005/8/layout/vList6"/>
    <dgm:cxn modelId="{5AB33BE1-CC63-49DF-A3D2-9437238A1DF0}" type="presParOf" srcId="{714C3133-E706-4AB7-AA96-AAA95124967F}" destId="{8657E73C-7ECA-4316-9FC4-9A2C16C9AC56}" srcOrd="1" destOrd="0" presId="urn:microsoft.com/office/officeart/2005/8/layout/vList6"/>
    <dgm:cxn modelId="{06ED8C7C-EAA4-4348-A752-83ECC38C206C}" type="presParOf" srcId="{714C3133-E706-4AB7-AA96-AAA95124967F}" destId="{9F6102FB-FF56-4FA9-919C-B5721740133E}" srcOrd="2" destOrd="0" presId="urn:microsoft.com/office/officeart/2005/8/layout/vList6"/>
    <dgm:cxn modelId="{1AC5314C-E931-447A-8F36-FC3030D958B5}" type="presParOf" srcId="{9F6102FB-FF56-4FA9-919C-B5721740133E}" destId="{8B068FEB-3C84-4F62-AA69-AE6920967155}" srcOrd="0" destOrd="0" presId="urn:microsoft.com/office/officeart/2005/8/layout/vList6"/>
    <dgm:cxn modelId="{C7B7F30A-3111-4919-8145-A457AB32E018}" type="presParOf" srcId="{9F6102FB-FF56-4FA9-919C-B5721740133E}" destId="{191CCE38-4A68-42F1-B11F-459CC123435A}"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92C5B5-36E2-431F-AF50-E104C448AA77}" type="doc">
      <dgm:prSet loTypeId="urn:microsoft.com/office/officeart/2005/8/layout/bList2#4" loCatId="list" qsTypeId="urn:microsoft.com/office/officeart/2005/8/quickstyle/simple1" qsCatId="simple" csTypeId="urn:microsoft.com/office/officeart/2005/8/colors/accent1_2" csCatId="accent1" phldr="1"/>
      <dgm:spPr/>
    </dgm:pt>
    <dgm:pt modelId="{EB2BAFB6-251F-4B4D-A076-E81B5F241B24}">
      <dgm:prSet phldrT="[文本]"/>
      <dgm:spPr/>
      <dgm:t>
        <a:bodyPr/>
        <a:lstStyle/>
        <a:p>
          <a:r>
            <a:rPr lang="zh-CN" altLang="en-US" dirty="0" smtClean="0">
              <a:solidFill>
                <a:srgbClr val="FF0000"/>
              </a:solidFill>
            </a:rPr>
            <a:t>认识活动中主体对客体逻辑上“优先地位</a:t>
          </a:r>
          <a:r>
            <a:rPr lang="en-US" altLang="zh-CN" dirty="0" smtClean="0">
              <a:solidFill>
                <a:srgbClr val="FF0000"/>
              </a:solidFill>
            </a:rPr>
            <a:t>’</a:t>
          </a:r>
          <a:endParaRPr lang="zh-CN" altLang="en-US" dirty="0">
            <a:solidFill>
              <a:srgbClr val="FF0000"/>
            </a:solidFill>
          </a:endParaRPr>
        </a:p>
      </dgm:t>
    </dgm:pt>
    <dgm:pt modelId="{67A86242-90CC-4075-AECD-42BA4332CBE1}" type="parTrans" cxnId="{B64665A9-5042-4637-8E59-E2C8DB2A5358}">
      <dgm:prSet/>
      <dgm:spPr/>
      <dgm:t>
        <a:bodyPr/>
        <a:lstStyle/>
        <a:p>
          <a:endParaRPr lang="zh-CN" altLang="en-US"/>
        </a:p>
      </dgm:t>
    </dgm:pt>
    <dgm:pt modelId="{FF98F53E-10EF-45D6-B27C-275DD3C7F893}" type="sibTrans" cxnId="{B64665A9-5042-4637-8E59-E2C8DB2A5358}">
      <dgm:prSet/>
      <dgm:spPr/>
      <dgm:t>
        <a:bodyPr/>
        <a:lstStyle/>
        <a:p>
          <a:endParaRPr lang="zh-CN" altLang="en-US"/>
        </a:p>
      </dgm:t>
    </dgm:pt>
    <dgm:pt modelId="{8E9671FA-9341-46AC-B542-E11946CAE532}">
      <dgm:prSet phldrT="[文本]"/>
      <dgm:spPr/>
      <dgm:t>
        <a:bodyPr/>
        <a:lstStyle/>
        <a:p>
          <a:r>
            <a:rPr lang="zh-CN" altLang="en-US" dirty="0" smtClean="0">
              <a:solidFill>
                <a:srgbClr val="C00000"/>
              </a:solidFill>
            </a:rPr>
            <a:t>认识活动中主体客体的逻辑上“优先地位”</a:t>
          </a:r>
          <a:endParaRPr lang="zh-CN" altLang="en-US" dirty="0">
            <a:solidFill>
              <a:srgbClr val="C00000"/>
            </a:solidFill>
          </a:endParaRPr>
        </a:p>
      </dgm:t>
    </dgm:pt>
    <dgm:pt modelId="{EE9D662B-73C4-4606-BD0A-AAF428CDE8FB}" type="parTrans" cxnId="{91B3F4D4-8909-46BB-8FC6-32810D2E0744}">
      <dgm:prSet/>
      <dgm:spPr/>
      <dgm:t>
        <a:bodyPr/>
        <a:lstStyle/>
        <a:p>
          <a:endParaRPr lang="zh-CN" altLang="en-US"/>
        </a:p>
      </dgm:t>
    </dgm:pt>
    <dgm:pt modelId="{26652274-72A3-4CDF-B3C4-8813F9194FBE}" type="sibTrans" cxnId="{91B3F4D4-8909-46BB-8FC6-32810D2E0744}">
      <dgm:prSet/>
      <dgm:spPr/>
      <dgm:t>
        <a:bodyPr/>
        <a:lstStyle/>
        <a:p>
          <a:endParaRPr lang="zh-CN" altLang="en-US"/>
        </a:p>
      </dgm:t>
    </dgm:pt>
    <dgm:pt modelId="{67D77A32-4060-45ED-B76B-BA214ABD4511}">
      <dgm:prSet phldrT="[文本]"/>
      <dgm:spPr/>
      <dgm:t>
        <a:bodyPr/>
        <a:lstStyle/>
        <a:p>
          <a:r>
            <a:rPr lang="zh-CN" altLang="en-US" dirty="0" smtClean="0">
              <a:solidFill>
                <a:srgbClr val="C00000"/>
              </a:solidFill>
            </a:rPr>
            <a:t>认识活动中主体对客体逻辑上“优先地位”</a:t>
          </a:r>
          <a:endParaRPr lang="zh-CN" altLang="en-US" dirty="0">
            <a:solidFill>
              <a:srgbClr val="C00000"/>
            </a:solidFill>
          </a:endParaRPr>
        </a:p>
      </dgm:t>
    </dgm:pt>
    <dgm:pt modelId="{F98703A5-B641-487E-AEB3-F5A3CC9AA160}" type="parTrans" cxnId="{07D9DF19-B005-456C-A720-6C9D27F11C71}">
      <dgm:prSet/>
      <dgm:spPr/>
      <dgm:t>
        <a:bodyPr/>
        <a:lstStyle/>
        <a:p>
          <a:endParaRPr lang="zh-CN" altLang="en-US"/>
        </a:p>
      </dgm:t>
    </dgm:pt>
    <dgm:pt modelId="{274D7CE9-28F8-4114-BF27-2B405E67F72F}" type="sibTrans" cxnId="{07D9DF19-B005-456C-A720-6C9D27F11C71}">
      <dgm:prSet/>
      <dgm:spPr/>
      <dgm:t>
        <a:bodyPr/>
        <a:lstStyle/>
        <a:p>
          <a:endParaRPr lang="zh-CN" altLang="en-US"/>
        </a:p>
      </dgm:t>
    </dgm:pt>
    <dgm:pt modelId="{0939E2BA-BFFB-4E8D-87A5-16854CFDC296}">
      <dgm:prSet/>
      <dgm:spPr/>
      <dgm:t>
        <a:bodyPr/>
        <a:lstStyle/>
        <a:p>
          <a:r>
            <a:rPr lang="zh-CN" altLang="en-US" dirty="0" smtClean="0"/>
            <a:t>客体之所以是客体， 是以主体存在为前提的 ，没有成为主体对象的存在， 只是某种 “自在之物 ”而不是主 客体关系中的客体 </a:t>
          </a:r>
          <a:endParaRPr lang="zh-CN" altLang="en-US" dirty="0"/>
        </a:p>
      </dgm:t>
    </dgm:pt>
    <dgm:pt modelId="{04E45F90-A4C1-44F8-8DE2-6F8B5A58790E}" type="parTrans" cxnId="{4011D9A6-2F86-4005-8936-10CF3A9BB8C1}">
      <dgm:prSet/>
      <dgm:spPr/>
      <dgm:t>
        <a:bodyPr/>
        <a:lstStyle/>
        <a:p>
          <a:endParaRPr lang="zh-CN" altLang="en-US"/>
        </a:p>
      </dgm:t>
    </dgm:pt>
    <dgm:pt modelId="{68957025-612D-468B-80D1-96460E95A0A4}" type="sibTrans" cxnId="{4011D9A6-2F86-4005-8936-10CF3A9BB8C1}">
      <dgm:prSet/>
      <dgm:spPr/>
      <dgm:t>
        <a:bodyPr/>
        <a:lstStyle/>
        <a:p>
          <a:endParaRPr lang="zh-CN" altLang="en-US"/>
        </a:p>
      </dgm:t>
    </dgm:pt>
    <dgm:pt modelId="{C5D3455A-9F19-48B9-8080-6D2E40D6752C}">
      <dgm:prSet custT="1"/>
      <dgm:spPr/>
      <dgm:t>
        <a:bodyPr/>
        <a:lstStyle/>
        <a:p>
          <a:r>
            <a:rPr lang="zh-CN" altLang="en-US" sz="2000" dirty="0" smtClean="0"/>
            <a:t>主体在何种程度上把握到客体，又是以主体的实践水平和认识水平为前提的</a:t>
          </a:r>
          <a:endParaRPr lang="zh-CN" altLang="en-US" sz="2000" dirty="0"/>
        </a:p>
      </dgm:t>
    </dgm:pt>
    <dgm:pt modelId="{73ED2367-F521-469B-99AB-8062E487C0AF}" type="parTrans" cxnId="{DB6BAE75-CBA1-4657-BF7C-00DBAF715324}">
      <dgm:prSet/>
      <dgm:spPr/>
      <dgm:t>
        <a:bodyPr/>
        <a:lstStyle/>
        <a:p>
          <a:endParaRPr lang="zh-CN" altLang="en-US"/>
        </a:p>
      </dgm:t>
    </dgm:pt>
    <dgm:pt modelId="{37764ED7-06E2-453B-BC16-D91DECF7EC84}" type="sibTrans" cxnId="{DB6BAE75-CBA1-4657-BF7C-00DBAF715324}">
      <dgm:prSet/>
      <dgm:spPr/>
      <dgm:t>
        <a:bodyPr/>
        <a:lstStyle/>
        <a:p>
          <a:endParaRPr lang="zh-CN" altLang="en-US"/>
        </a:p>
      </dgm:t>
    </dgm:pt>
    <dgm:pt modelId="{A495ABD2-949F-418E-975E-FCB5AAA916DC}">
      <dgm:prSet custT="1"/>
      <dgm:spPr/>
      <dgm:t>
        <a:bodyPr/>
        <a:lstStyle/>
        <a:p>
          <a:r>
            <a:rPr lang="zh-CN" altLang="en-US" sz="2000" dirty="0" smtClean="0"/>
            <a:t>主体的 “意识 ”、“激情”、“ 意志”、“ 目的 ”</a:t>
          </a:r>
          <a:endParaRPr lang="zh-CN" altLang="en-US" sz="2000" dirty="0"/>
        </a:p>
      </dgm:t>
    </dgm:pt>
    <dgm:pt modelId="{EEC85978-5ED4-4ABB-B86A-9780A580BEF1}" type="parTrans" cxnId="{582238BC-3E2B-47DA-B90B-8DCDEC13C568}">
      <dgm:prSet/>
      <dgm:spPr/>
      <dgm:t>
        <a:bodyPr/>
        <a:lstStyle/>
        <a:p>
          <a:endParaRPr lang="zh-CN" altLang="en-US"/>
        </a:p>
      </dgm:t>
    </dgm:pt>
    <dgm:pt modelId="{FDB0BF63-786F-4EB5-825F-86247C784597}" type="sibTrans" cxnId="{582238BC-3E2B-47DA-B90B-8DCDEC13C568}">
      <dgm:prSet/>
      <dgm:spPr/>
      <dgm:t>
        <a:bodyPr/>
        <a:lstStyle/>
        <a:p>
          <a:endParaRPr lang="zh-CN" altLang="en-US"/>
        </a:p>
      </dgm:t>
    </dgm:pt>
    <dgm:pt modelId="{1BCE6AFC-1CA1-428E-8771-F5E908B80829}" type="pres">
      <dgm:prSet presAssocID="{7792C5B5-36E2-431F-AF50-E104C448AA77}" presName="diagram" presStyleCnt="0">
        <dgm:presLayoutVars>
          <dgm:dir/>
          <dgm:animLvl val="lvl"/>
          <dgm:resizeHandles val="exact"/>
        </dgm:presLayoutVars>
      </dgm:prSet>
      <dgm:spPr/>
    </dgm:pt>
    <dgm:pt modelId="{D3DF4A72-85BD-4BC8-B797-BCA8EB613DCA}" type="pres">
      <dgm:prSet presAssocID="{EB2BAFB6-251F-4B4D-A076-E81B5F241B24}" presName="compNode" presStyleCnt="0"/>
      <dgm:spPr/>
    </dgm:pt>
    <dgm:pt modelId="{E1204062-0BDE-4200-8CDB-6E0C0D417B12}" type="pres">
      <dgm:prSet presAssocID="{EB2BAFB6-251F-4B4D-A076-E81B5F241B24}" presName="childRect" presStyleLbl="bgAcc1" presStyleIdx="0" presStyleCnt="3">
        <dgm:presLayoutVars>
          <dgm:bulletEnabled val="1"/>
        </dgm:presLayoutVars>
      </dgm:prSet>
      <dgm:spPr/>
      <dgm:t>
        <a:bodyPr/>
        <a:lstStyle/>
        <a:p>
          <a:endParaRPr lang="zh-CN" altLang="en-US"/>
        </a:p>
      </dgm:t>
    </dgm:pt>
    <dgm:pt modelId="{764A0607-019D-47AC-851B-35D01E532EE0}" type="pres">
      <dgm:prSet presAssocID="{EB2BAFB6-251F-4B4D-A076-E81B5F241B24}" presName="parentText" presStyleLbl="node1" presStyleIdx="0" presStyleCnt="0">
        <dgm:presLayoutVars>
          <dgm:chMax val="0"/>
          <dgm:bulletEnabled val="1"/>
        </dgm:presLayoutVars>
      </dgm:prSet>
      <dgm:spPr/>
      <dgm:t>
        <a:bodyPr/>
        <a:lstStyle/>
        <a:p>
          <a:endParaRPr lang="zh-CN" altLang="en-US"/>
        </a:p>
      </dgm:t>
    </dgm:pt>
    <dgm:pt modelId="{C1A36698-6D7F-4BE4-9139-A092D71715A0}" type="pres">
      <dgm:prSet presAssocID="{EB2BAFB6-251F-4B4D-A076-E81B5F241B24}" presName="parentRect" presStyleLbl="alignNode1" presStyleIdx="0" presStyleCnt="3"/>
      <dgm:spPr/>
      <dgm:t>
        <a:bodyPr/>
        <a:lstStyle/>
        <a:p>
          <a:endParaRPr lang="zh-CN" altLang="en-US"/>
        </a:p>
      </dgm:t>
    </dgm:pt>
    <dgm:pt modelId="{66836E4F-8CD1-4C2D-9507-411A51FF3874}" type="pres">
      <dgm:prSet presAssocID="{EB2BAFB6-251F-4B4D-A076-E81B5F241B24}" presName="adorn" presStyleLbl="fgAccFollowNode1" presStyleIdx="0" presStyleCnt="3"/>
      <dgm:spPr/>
    </dgm:pt>
    <dgm:pt modelId="{6113574E-2C34-4F0C-A6BE-CDDF6AC13CEF}" type="pres">
      <dgm:prSet presAssocID="{FF98F53E-10EF-45D6-B27C-275DD3C7F893}" presName="sibTrans" presStyleLbl="sibTrans2D1" presStyleIdx="0" presStyleCnt="0"/>
      <dgm:spPr/>
      <dgm:t>
        <a:bodyPr/>
        <a:lstStyle/>
        <a:p>
          <a:endParaRPr lang="zh-CN" altLang="en-US"/>
        </a:p>
      </dgm:t>
    </dgm:pt>
    <dgm:pt modelId="{09619EAE-9D1A-402E-8294-47C8DCB7114F}" type="pres">
      <dgm:prSet presAssocID="{8E9671FA-9341-46AC-B542-E11946CAE532}" presName="compNode" presStyleCnt="0"/>
      <dgm:spPr/>
    </dgm:pt>
    <dgm:pt modelId="{C692ABB2-FB25-463F-BE90-0802362AF543}" type="pres">
      <dgm:prSet presAssocID="{8E9671FA-9341-46AC-B542-E11946CAE532}" presName="childRect" presStyleLbl="bgAcc1" presStyleIdx="1" presStyleCnt="3">
        <dgm:presLayoutVars>
          <dgm:bulletEnabled val="1"/>
        </dgm:presLayoutVars>
      </dgm:prSet>
      <dgm:spPr/>
      <dgm:t>
        <a:bodyPr/>
        <a:lstStyle/>
        <a:p>
          <a:endParaRPr lang="zh-CN" altLang="en-US"/>
        </a:p>
      </dgm:t>
    </dgm:pt>
    <dgm:pt modelId="{BD8EBC52-C01D-4AE1-9109-BF3A4FC8F438}" type="pres">
      <dgm:prSet presAssocID="{8E9671FA-9341-46AC-B542-E11946CAE532}" presName="parentText" presStyleLbl="node1" presStyleIdx="0" presStyleCnt="0">
        <dgm:presLayoutVars>
          <dgm:chMax val="0"/>
          <dgm:bulletEnabled val="1"/>
        </dgm:presLayoutVars>
      </dgm:prSet>
      <dgm:spPr/>
      <dgm:t>
        <a:bodyPr/>
        <a:lstStyle/>
        <a:p>
          <a:endParaRPr lang="zh-CN" altLang="en-US"/>
        </a:p>
      </dgm:t>
    </dgm:pt>
    <dgm:pt modelId="{58BA7C11-4516-4011-84E5-6BAC32F1AD83}" type="pres">
      <dgm:prSet presAssocID="{8E9671FA-9341-46AC-B542-E11946CAE532}" presName="parentRect" presStyleLbl="alignNode1" presStyleIdx="1" presStyleCnt="3"/>
      <dgm:spPr/>
      <dgm:t>
        <a:bodyPr/>
        <a:lstStyle/>
        <a:p>
          <a:endParaRPr lang="zh-CN" altLang="en-US"/>
        </a:p>
      </dgm:t>
    </dgm:pt>
    <dgm:pt modelId="{4DDD6460-7C38-4D59-9C97-C7BC4892AAC9}" type="pres">
      <dgm:prSet presAssocID="{8E9671FA-9341-46AC-B542-E11946CAE532}" presName="adorn" presStyleLbl="fgAccFollowNode1" presStyleIdx="1" presStyleCnt="3"/>
      <dgm:spPr/>
    </dgm:pt>
    <dgm:pt modelId="{60546A30-DA42-48CF-A3AD-9A884EE48352}" type="pres">
      <dgm:prSet presAssocID="{26652274-72A3-4CDF-B3C4-8813F9194FBE}" presName="sibTrans" presStyleLbl="sibTrans2D1" presStyleIdx="0" presStyleCnt="0"/>
      <dgm:spPr/>
      <dgm:t>
        <a:bodyPr/>
        <a:lstStyle/>
        <a:p>
          <a:endParaRPr lang="zh-CN" altLang="en-US"/>
        </a:p>
      </dgm:t>
    </dgm:pt>
    <dgm:pt modelId="{FBE892F8-0C43-4C37-8C85-E5B52DE298A9}" type="pres">
      <dgm:prSet presAssocID="{67D77A32-4060-45ED-B76B-BA214ABD4511}" presName="compNode" presStyleCnt="0"/>
      <dgm:spPr/>
    </dgm:pt>
    <dgm:pt modelId="{DC259375-AE04-4556-B41B-3CBD2ECE9B01}" type="pres">
      <dgm:prSet presAssocID="{67D77A32-4060-45ED-B76B-BA214ABD4511}" presName="childRect" presStyleLbl="bgAcc1" presStyleIdx="2" presStyleCnt="3">
        <dgm:presLayoutVars>
          <dgm:bulletEnabled val="1"/>
        </dgm:presLayoutVars>
      </dgm:prSet>
      <dgm:spPr/>
      <dgm:t>
        <a:bodyPr/>
        <a:lstStyle/>
        <a:p>
          <a:endParaRPr lang="zh-CN" altLang="en-US"/>
        </a:p>
      </dgm:t>
    </dgm:pt>
    <dgm:pt modelId="{CC149417-72D2-4AD0-A7F7-55291217D01C}" type="pres">
      <dgm:prSet presAssocID="{67D77A32-4060-45ED-B76B-BA214ABD4511}" presName="parentText" presStyleLbl="node1" presStyleIdx="0" presStyleCnt="0">
        <dgm:presLayoutVars>
          <dgm:chMax val="0"/>
          <dgm:bulletEnabled val="1"/>
        </dgm:presLayoutVars>
      </dgm:prSet>
      <dgm:spPr/>
      <dgm:t>
        <a:bodyPr/>
        <a:lstStyle/>
        <a:p>
          <a:endParaRPr lang="zh-CN" altLang="en-US"/>
        </a:p>
      </dgm:t>
    </dgm:pt>
    <dgm:pt modelId="{FF56F789-7321-4D1E-A1F3-4C8A17BAF5C9}" type="pres">
      <dgm:prSet presAssocID="{67D77A32-4060-45ED-B76B-BA214ABD4511}" presName="parentRect" presStyleLbl="alignNode1" presStyleIdx="2" presStyleCnt="3"/>
      <dgm:spPr/>
      <dgm:t>
        <a:bodyPr/>
        <a:lstStyle/>
        <a:p>
          <a:endParaRPr lang="zh-CN" altLang="en-US"/>
        </a:p>
      </dgm:t>
    </dgm:pt>
    <dgm:pt modelId="{ECEE290B-B396-471C-8E7F-2485DDF6AB10}" type="pres">
      <dgm:prSet presAssocID="{67D77A32-4060-45ED-B76B-BA214ABD4511}" presName="adorn" presStyleLbl="fgAccFollowNode1" presStyleIdx="2" presStyleCnt="3"/>
      <dgm:spPr/>
    </dgm:pt>
  </dgm:ptLst>
  <dgm:cxnLst>
    <dgm:cxn modelId="{1D3844BC-8888-4BD2-8DC8-409C95DBEBBD}" type="presOf" srcId="{67D77A32-4060-45ED-B76B-BA214ABD4511}" destId="{FF56F789-7321-4D1E-A1F3-4C8A17BAF5C9}" srcOrd="1" destOrd="0" presId="urn:microsoft.com/office/officeart/2005/8/layout/bList2#4"/>
    <dgm:cxn modelId="{9A2AB58C-8A1A-4CEE-8E26-CABD3913ACA0}" type="presOf" srcId="{26652274-72A3-4CDF-B3C4-8813F9194FBE}" destId="{60546A30-DA42-48CF-A3AD-9A884EE48352}" srcOrd="0" destOrd="0" presId="urn:microsoft.com/office/officeart/2005/8/layout/bList2#4"/>
    <dgm:cxn modelId="{07D9DF19-B005-456C-A720-6C9D27F11C71}" srcId="{7792C5B5-36E2-431F-AF50-E104C448AA77}" destId="{67D77A32-4060-45ED-B76B-BA214ABD4511}" srcOrd="2" destOrd="0" parTransId="{F98703A5-B641-487E-AEB3-F5A3CC9AA160}" sibTransId="{274D7CE9-28F8-4114-BF27-2B405E67F72F}"/>
    <dgm:cxn modelId="{11A36C36-F9FA-403F-9CE6-A354846FC79D}" type="presOf" srcId="{EB2BAFB6-251F-4B4D-A076-E81B5F241B24}" destId="{C1A36698-6D7F-4BE4-9139-A092D71715A0}" srcOrd="1" destOrd="0" presId="urn:microsoft.com/office/officeart/2005/8/layout/bList2#4"/>
    <dgm:cxn modelId="{91B3F4D4-8909-46BB-8FC6-32810D2E0744}" srcId="{7792C5B5-36E2-431F-AF50-E104C448AA77}" destId="{8E9671FA-9341-46AC-B542-E11946CAE532}" srcOrd="1" destOrd="0" parTransId="{EE9D662B-73C4-4606-BD0A-AAF428CDE8FB}" sibTransId="{26652274-72A3-4CDF-B3C4-8813F9194FBE}"/>
    <dgm:cxn modelId="{B9311487-E729-44EB-9FFA-4FF1AC4AD74E}" type="presOf" srcId="{67D77A32-4060-45ED-B76B-BA214ABD4511}" destId="{CC149417-72D2-4AD0-A7F7-55291217D01C}" srcOrd="0" destOrd="0" presId="urn:microsoft.com/office/officeart/2005/8/layout/bList2#4"/>
    <dgm:cxn modelId="{CA9D3DB5-F040-474C-82DC-2E59957CAD81}" type="presOf" srcId="{7792C5B5-36E2-431F-AF50-E104C448AA77}" destId="{1BCE6AFC-1CA1-428E-8771-F5E908B80829}" srcOrd="0" destOrd="0" presId="urn:microsoft.com/office/officeart/2005/8/layout/bList2#4"/>
    <dgm:cxn modelId="{54DE5712-13B7-4464-AE6C-7ACCAA4BBB5A}" type="presOf" srcId="{C5D3455A-9F19-48B9-8080-6D2E40D6752C}" destId="{C692ABB2-FB25-463F-BE90-0802362AF543}" srcOrd="0" destOrd="0" presId="urn:microsoft.com/office/officeart/2005/8/layout/bList2#4"/>
    <dgm:cxn modelId="{4011D9A6-2F86-4005-8936-10CF3A9BB8C1}" srcId="{EB2BAFB6-251F-4B4D-A076-E81B5F241B24}" destId="{0939E2BA-BFFB-4E8D-87A5-16854CFDC296}" srcOrd="0" destOrd="0" parTransId="{04E45F90-A4C1-44F8-8DE2-6F8B5A58790E}" sibTransId="{68957025-612D-468B-80D1-96460E95A0A4}"/>
    <dgm:cxn modelId="{582238BC-3E2B-47DA-B90B-8DCDEC13C568}" srcId="{67D77A32-4060-45ED-B76B-BA214ABD4511}" destId="{A495ABD2-949F-418E-975E-FCB5AAA916DC}" srcOrd="0" destOrd="0" parTransId="{EEC85978-5ED4-4ABB-B86A-9780A580BEF1}" sibTransId="{FDB0BF63-786F-4EB5-825F-86247C784597}"/>
    <dgm:cxn modelId="{6B5A9C11-143D-4AEE-8E37-BB493410AD66}" type="presOf" srcId="{8E9671FA-9341-46AC-B542-E11946CAE532}" destId="{BD8EBC52-C01D-4AE1-9109-BF3A4FC8F438}" srcOrd="0" destOrd="0" presId="urn:microsoft.com/office/officeart/2005/8/layout/bList2#4"/>
    <dgm:cxn modelId="{0C4A64CA-69F0-47FE-879D-5653FF8ABE45}" type="presOf" srcId="{0939E2BA-BFFB-4E8D-87A5-16854CFDC296}" destId="{E1204062-0BDE-4200-8CDB-6E0C0D417B12}" srcOrd="0" destOrd="0" presId="urn:microsoft.com/office/officeart/2005/8/layout/bList2#4"/>
    <dgm:cxn modelId="{7392A55F-AA67-4EFF-9213-9EBC9C6D5DFE}" type="presOf" srcId="{EB2BAFB6-251F-4B4D-A076-E81B5F241B24}" destId="{764A0607-019D-47AC-851B-35D01E532EE0}" srcOrd="0" destOrd="0" presId="urn:microsoft.com/office/officeart/2005/8/layout/bList2#4"/>
    <dgm:cxn modelId="{6DEBAD8D-0300-46EE-A005-950E95F216C8}" type="presOf" srcId="{FF98F53E-10EF-45D6-B27C-275DD3C7F893}" destId="{6113574E-2C34-4F0C-A6BE-CDDF6AC13CEF}" srcOrd="0" destOrd="0" presId="urn:microsoft.com/office/officeart/2005/8/layout/bList2#4"/>
    <dgm:cxn modelId="{DB6BAE75-CBA1-4657-BF7C-00DBAF715324}" srcId="{8E9671FA-9341-46AC-B542-E11946CAE532}" destId="{C5D3455A-9F19-48B9-8080-6D2E40D6752C}" srcOrd="0" destOrd="0" parTransId="{73ED2367-F521-469B-99AB-8062E487C0AF}" sibTransId="{37764ED7-06E2-453B-BC16-D91DECF7EC84}"/>
    <dgm:cxn modelId="{B64665A9-5042-4637-8E59-E2C8DB2A5358}" srcId="{7792C5B5-36E2-431F-AF50-E104C448AA77}" destId="{EB2BAFB6-251F-4B4D-A076-E81B5F241B24}" srcOrd="0" destOrd="0" parTransId="{67A86242-90CC-4075-AECD-42BA4332CBE1}" sibTransId="{FF98F53E-10EF-45D6-B27C-275DD3C7F893}"/>
    <dgm:cxn modelId="{12C9C51F-9AC6-4941-B9C4-E2A2D8882517}" type="presOf" srcId="{8E9671FA-9341-46AC-B542-E11946CAE532}" destId="{58BA7C11-4516-4011-84E5-6BAC32F1AD83}" srcOrd="1" destOrd="0" presId="urn:microsoft.com/office/officeart/2005/8/layout/bList2#4"/>
    <dgm:cxn modelId="{7D33BF39-5D6B-4637-852E-010E2683489B}" type="presOf" srcId="{A495ABD2-949F-418E-975E-FCB5AAA916DC}" destId="{DC259375-AE04-4556-B41B-3CBD2ECE9B01}" srcOrd="0" destOrd="0" presId="urn:microsoft.com/office/officeart/2005/8/layout/bList2#4"/>
    <dgm:cxn modelId="{8F0404C1-C7B7-4B15-9FF7-20B43EB6B504}" type="presParOf" srcId="{1BCE6AFC-1CA1-428E-8771-F5E908B80829}" destId="{D3DF4A72-85BD-4BC8-B797-BCA8EB613DCA}" srcOrd="0" destOrd="0" presId="urn:microsoft.com/office/officeart/2005/8/layout/bList2#4"/>
    <dgm:cxn modelId="{B0F3DA1F-39CC-4514-94EF-A4F7E825214D}" type="presParOf" srcId="{D3DF4A72-85BD-4BC8-B797-BCA8EB613DCA}" destId="{E1204062-0BDE-4200-8CDB-6E0C0D417B12}" srcOrd="0" destOrd="0" presId="urn:microsoft.com/office/officeart/2005/8/layout/bList2#4"/>
    <dgm:cxn modelId="{D9D21074-4AA6-4FD8-A20F-07A62FEAD1A3}" type="presParOf" srcId="{D3DF4A72-85BD-4BC8-B797-BCA8EB613DCA}" destId="{764A0607-019D-47AC-851B-35D01E532EE0}" srcOrd="1" destOrd="0" presId="urn:microsoft.com/office/officeart/2005/8/layout/bList2#4"/>
    <dgm:cxn modelId="{322ECA7E-D33F-4B25-9F4E-C1777158EA36}" type="presParOf" srcId="{D3DF4A72-85BD-4BC8-B797-BCA8EB613DCA}" destId="{C1A36698-6D7F-4BE4-9139-A092D71715A0}" srcOrd="2" destOrd="0" presId="urn:microsoft.com/office/officeart/2005/8/layout/bList2#4"/>
    <dgm:cxn modelId="{26FEF031-FE7D-45A6-8DB1-EDB6079C8EDF}" type="presParOf" srcId="{D3DF4A72-85BD-4BC8-B797-BCA8EB613DCA}" destId="{66836E4F-8CD1-4C2D-9507-411A51FF3874}" srcOrd="3" destOrd="0" presId="urn:microsoft.com/office/officeart/2005/8/layout/bList2#4"/>
    <dgm:cxn modelId="{6CE0B628-03F5-4769-BC60-C4D1C58FCDE1}" type="presParOf" srcId="{1BCE6AFC-1CA1-428E-8771-F5E908B80829}" destId="{6113574E-2C34-4F0C-A6BE-CDDF6AC13CEF}" srcOrd="1" destOrd="0" presId="urn:microsoft.com/office/officeart/2005/8/layout/bList2#4"/>
    <dgm:cxn modelId="{B165CD1C-CA52-4341-8428-430AB346B2F4}" type="presParOf" srcId="{1BCE6AFC-1CA1-428E-8771-F5E908B80829}" destId="{09619EAE-9D1A-402E-8294-47C8DCB7114F}" srcOrd="2" destOrd="0" presId="urn:microsoft.com/office/officeart/2005/8/layout/bList2#4"/>
    <dgm:cxn modelId="{68AAF65E-63C3-48AF-B434-2DEB467CB43F}" type="presParOf" srcId="{09619EAE-9D1A-402E-8294-47C8DCB7114F}" destId="{C692ABB2-FB25-463F-BE90-0802362AF543}" srcOrd="0" destOrd="0" presId="urn:microsoft.com/office/officeart/2005/8/layout/bList2#4"/>
    <dgm:cxn modelId="{0D59B767-CB41-4F18-8ADC-F2F453586392}" type="presParOf" srcId="{09619EAE-9D1A-402E-8294-47C8DCB7114F}" destId="{BD8EBC52-C01D-4AE1-9109-BF3A4FC8F438}" srcOrd="1" destOrd="0" presId="urn:microsoft.com/office/officeart/2005/8/layout/bList2#4"/>
    <dgm:cxn modelId="{279294E1-0B82-4763-9BA0-F0E9A6176A81}" type="presParOf" srcId="{09619EAE-9D1A-402E-8294-47C8DCB7114F}" destId="{58BA7C11-4516-4011-84E5-6BAC32F1AD83}" srcOrd="2" destOrd="0" presId="urn:microsoft.com/office/officeart/2005/8/layout/bList2#4"/>
    <dgm:cxn modelId="{CD886EE3-4DB3-46D8-98F1-92DDAF064828}" type="presParOf" srcId="{09619EAE-9D1A-402E-8294-47C8DCB7114F}" destId="{4DDD6460-7C38-4D59-9C97-C7BC4892AAC9}" srcOrd="3" destOrd="0" presId="urn:microsoft.com/office/officeart/2005/8/layout/bList2#4"/>
    <dgm:cxn modelId="{3335262F-0C93-475F-AA9F-70EF58786E09}" type="presParOf" srcId="{1BCE6AFC-1CA1-428E-8771-F5E908B80829}" destId="{60546A30-DA42-48CF-A3AD-9A884EE48352}" srcOrd="3" destOrd="0" presId="urn:microsoft.com/office/officeart/2005/8/layout/bList2#4"/>
    <dgm:cxn modelId="{A728B339-B47D-4915-A598-6E33FEE8C842}" type="presParOf" srcId="{1BCE6AFC-1CA1-428E-8771-F5E908B80829}" destId="{FBE892F8-0C43-4C37-8C85-E5B52DE298A9}" srcOrd="4" destOrd="0" presId="urn:microsoft.com/office/officeart/2005/8/layout/bList2#4"/>
    <dgm:cxn modelId="{C8960563-A9EC-4D00-B3BB-624E191E772C}" type="presParOf" srcId="{FBE892F8-0C43-4C37-8C85-E5B52DE298A9}" destId="{DC259375-AE04-4556-B41B-3CBD2ECE9B01}" srcOrd="0" destOrd="0" presId="urn:microsoft.com/office/officeart/2005/8/layout/bList2#4"/>
    <dgm:cxn modelId="{B8F5D73B-D2D5-4487-9E64-0E552E246680}" type="presParOf" srcId="{FBE892F8-0C43-4C37-8C85-E5B52DE298A9}" destId="{CC149417-72D2-4AD0-A7F7-55291217D01C}" srcOrd="1" destOrd="0" presId="urn:microsoft.com/office/officeart/2005/8/layout/bList2#4"/>
    <dgm:cxn modelId="{098F14D8-8AF1-4F5C-88A3-7F1DB5E2FA48}" type="presParOf" srcId="{FBE892F8-0C43-4C37-8C85-E5B52DE298A9}" destId="{FF56F789-7321-4D1E-A1F3-4C8A17BAF5C9}" srcOrd="2" destOrd="0" presId="urn:microsoft.com/office/officeart/2005/8/layout/bList2#4"/>
    <dgm:cxn modelId="{AED277EF-0765-414F-B1EF-CAB4DA1F7CAE}" type="presParOf" srcId="{FBE892F8-0C43-4C37-8C85-E5B52DE298A9}" destId="{ECEE290B-B396-471C-8E7F-2485DDF6AB10}" srcOrd="3" destOrd="0" presId="urn:microsoft.com/office/officeart/2005/8/layout/bList2#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F123769-5AAA-4D98-8AB3-3FC3B2644BDF}" type="doc">
      <dgm:prSet loTypeId="urn:microsoft.com/office/officeart/2005/8/layout/arrow5" loCatId="relationship" qsTypeId="urn:microsoft.com/office/officeart/2005/8/quickstyle/simple3" qsCatId="simple" csTypeId="urn:microsoft.com/office/officeart/2005/8/colors/accent1_2" csCatId="accent1" phldr="1"/>
      <dgm:spPr/>
      <dgm:t>
        <a:bodyPr/>
        <a:lstStyle/>
        <a:p>
          <a:endParaRPr lang="zh-CN" altLang="en-US"/>
        </a:p>
      </dgm:t>
    </dgm:pt>
    <dgm:pt modelId="{BDBA3146-E9B9-46AC-BB67-776FF7A607A5}">
      <dgm:prSet phldrT="[文本]" custT="1"/>
      <dgm:spPr/>
      <dgm:t>
        <a:bodyPr/>
        <a:lstStyle/>
        <a:p>
          <a:r>
            <a:rPr lang="zh-CN" altLang="en-US" sz="2800" dirty="0" smtClean="0"/>
            <a:t>思维</a:t>
          </a:r>
          <a:endParaRPr lang="en-US" altLang="zh-CN" sz="2800" dirty="0" smtClean="0"/>
        </a:p>
        <a:p>
          <a:r>
            <a:rPr lang="zh-CN" altLang="en-US" sz="2800" dirty="0" smtClean="0"/>
            <a:t>主体</a:t>
          </a:r>
          <a:endParaRPr lang="en-US" altLang="zh-CN" sz="2800" dirty="0" smtClean="0"/>
        </a:p>
        <a:p>
          <a:r>
            <a:rPr lang="zh-CN" altLang="en-US" sz="2800" dirty="0" smtClean="0"/>
            <a:t>人</a:t>
          </a:r>
          <a:endParaRPr lang="zh-CN" altLang="en-US" sz="2800" dirty="0"/>
        </a:p>
      </dgm:t>
    </dgm:pt>
    <dgm:pt modelId="{FC3FA089-AC60-4247-A06C-E39025A4F0EC}" type="parTrans" cxnId="{C1709EF8-2F01-4645-BC00-DCDE821366D2}">
      <dgm:prSet/>
      <dgm:spPr/>
      <dgm:t>
        <a:bodyPr/>
        <a:lstStyle/>
        <a:p>
          <a:endParaRPr lang="zh-CN" altLang="en-US"/>
        </a:p>
      </dgm:t>
    </dgm:pt>
    <dgm:pt modelId="{DEC46A23-C40C-48DF-B374-866B76D67FD3}" type="sibTrans" cxnId="{C1709EF8-2F01-4645-BC00-DCDE821366D2}">
      <dgm:prSet/>
      <dgm:spPr/>
      <dgm:t>
        <a:bodyPr/>
        <a:lstStyle/>
        <a:p>
          <a:endParaRPr lang="zh-CN" altLang="en-US"/>
        </a:p>
      </dgm:t>
    </dgm:pt>
    <dgm:pt modelId="{CE3F7849-D4EA-430C-9DA6-FB42A35831DA}">
      <dgm:prSet phldrT="[文本]" custT="1"/>
      <dgm:spPr/>
      <dgm:t>
        <a:bodyPr/>
        <a:lstStyle/>
        <a:p>
          <a:r>
            <a:rPr lang="zh-CN" altLang="en-US" sz="2800" dirty="0" smtClean="0"/>
            <a:t>存在</a:t>
          </a:r>
          <a:endParaRPr lang="en-US" altLang="zh-CN" sz="2800" dirty="0" smtClean="0"/>
        </a:p>
        <a:p>
          <a:r>
            <a:rPr lang="zh-CN" altLang="en-US" sz="2800" dirty="0" smtClean="0"/>
            <a:t>客体</a:t>
          </a:r>
          <a:endParaRPr lang="en-US" altLang="zh-CN" sz="2800" dirty="0" smtClean="0"/>
        </a:p>
        <a:p>
          <a:r>
            <a:rPr lang="zh-CN" altLang="en-US" sz="2800" dirty="0" smtClean="0"/>
            <a:t>世界</a:t>
          </a:r>
          <a:endParaRPr lang="zh-CN" altLang="en-US" sz="2800" dirty="0"/>
        </a:p>
      </dgm:t>
    </dgm:pt>
    <dgm:pt modelId="{1209E6EF-32B9-41DC-9AC9-F6982A366AD7}" type="parTrans" cxnId="{F0F36D08-3099-4314-BC71-FFBE69C506C3}">
      <dgm:prSet/>
      <dgm:spPr/>
      <dgm:t>
        <a:bodyPr/>
        <a:lstStyle/>
        <a:p>
          <a:endParaRPr lang="zh-CN" altLang="en-US"/>
        </a:p>
      </dgm:t>
    </dgm:pt>
    <dgm:pt modelId="{E38CCBE9-7582-4187-8C34-0FC615E30173}" type="sibTrans" cxnId="{F0F36D08-3099-4314-BC71-FFBE69C506C3}">
      <dgm:prSet/>
      <dgm:spPr/>
      <dgm:t>
        <a:bodyPr/>
        <a:lstStyle/>
        <a:p>
          <a:endParaRPr lang="zh-CN" altLang="en-US"/>
        </a:p>
      </dgm:t>
    </dgm:pt>
    <dgm:pt modelId="{F9B50841-A5EC-4C46-8A0D-8DEE9A98BA4F}" type="pres">
      <dgm:prSet presAssocID="{5F123769-5AAA-4D98-8AB3-3FC3B2644BDF}" presName="diagram" presStyleCnt="0">
        <dgm:presLayoutVars>
          <dgm:dir/>
          <dgm:resizeHandles val="exact"/>
        </dgm:presLayoutVars>
      </dgm:prSet>
      <dgm:spPr/>
      <dgm:t>
        <a:bodyPr/>
        <a:lstStyle/>
        <a:p>
          <a:endParaRPr lang="zh-CN" altLang="en-US"/>
        </a:p>
      </dgm:t>
    </dgm:pt>
    <dgm:pt modelId="{1CD008CF-55BE-4DC2-8408-0F4F39C1E983}" type="pres">
      <dgm:prSet presAssocID="{BDBA3146-E9B9-46AC-BB67-776FF7A607A5}" presName="arrow" presStyleLbl="node1" presStyleIdx="0" presStyleCnt="2">
        <dgm:presLayoutVars>
          <dgm:bulletEnabled val="1"/>
        </dgm:presLayoutVars>
      </dgm:prSet>
      <dgm:spPr/>
      <dgm:t>
        <a:bodyPr/>
        <a:lstStyle/>
        <a:p>
          <a:endParaRPr lang="zh-CN" altLang="en-US"/>
        </a:p>
      </dgm:t>
    </dgm:pt>
    <dgm:pt modelId="{78311413-FB9A-4BA3-8628-612CB3AED66E}" type="pres">
      <dgm:prSet presAssocID="{CE3F7849-D4EA-430C-9DA6-FB42A35831DA}" presName="arrow" presStyleLbl="node1" presStyleIdx="1" presStyleCnt="2">
        <dgm:presLayoutVars>
          <dgm:bulletEnabled val="1"/>
        </dgm:presLayoutVars>
      </dgm:prSet>
      <dgm:spPr/>
      <dgm:t>
        <a:bodyPr/>
        <a:lstStyle/>
        <a:p>
          <a:endParaRPr lang="zh-CN" altLang="en-US"/>
        </a:p>
      </dgm:t>
    </dgm:pt>
  </dgm:ptLst>
  <dgm:cxnLst>
    <dgm:cxn modelId="{625442D4-D9CF-466B-8D14-79D72EBA1BDE}" type="presOf" srcId="{BDBA3146-E9B9-46AC-BB67-776FF7A607A5}" destId="{1CD008CF-55BE-4DC2-8408-0F4F39C1E983}" srcOrd="0" destOrd="0" presId="urn:microsoft.com/office/officeart/2005/8/layout/arrow5"/>
    <dgm:cxn modelId="{D12EEDB3-E6D3-4B78-A2EC-71856ECAC1AC}" type="presOf" srcId="{5F123769-5AAA-4D98-8AB3-3FC3B2644BDF}" destId="{F9B50841-A5EC-4C46-8A0D-8DEE9A98BA4F}" srcOrd="0" destOrd="0" presId="urn:microsoft.com/office/officeart/2005/8/layout/arrow5"/>
    <dgm:cxn modelId="{F0F36D08-3099-4314-BC71-FFBE69C506C3}" srcId="{5F123769-5AAA-4D98-8AB3-3FC3B2644BDF}" destId="{CE3F7849-D4EA-430C-9DA6-FB42A35831DA}" srcOrd="1" destOrd="0" parTransId="{1209E6EF-32B9-41DC-9AC9-F6982A366AD7}" sibTransId="{E38CCBE9-7582-4187-8C34-0FC615E30173}"/>
    <dgm:cxn modelId="{C1709EF8-2F01-4645-BC00-DCDE821366D2}" srcId="{5F123769-5AAA-4D98-8AB3-3FC3B2644BDF}" destId="{BDBA3146-E9B9-46AC-BB67-776FF7A607A5}" srcOrd="0" destOrd="0" parTransId="{FC3FA089-AC60-4247-A06C-E39025A4F0EC}" sibTransId="{DEC46A23-C40C-48DF-B374-866B76D67FD3}"/>
    <dgm:cxn modelId="{B365AC9B-1CB2-4B66-9EDA-1BF877B46581}" type="presOf" srcId="{CE3F7849-D4EA-430C-9DA6-FB42A35831DA}" destId="{78311413-FB9A-4BA3-8628-612CB3AED66E}" srcOrd="0" destOrd="0" presId="urn:microsoft.com/office/officeart/2005/8/layout/arrow5"/>
    <dgm:cxn modelId="{B5B09507-C7E0-4E61-8ECA-17DAADA6A6D0}" type="presParOf" srcId="{F9B50841-A5EC-4C46-8A0D-8DEE9A98BA4F}" destId="{1CD008CF-55BE-4DC2-8408-0F4F39C1E983}" srcOrd="0" destOrd="0" presId="urn:microsoft.com/office/officeart/2005/8/layout/arrow5"/>
    <dgm:cxn modelId="{4463FBD3-38A2-4454-833E-1FC05FAFB907}" type="presParOf" srcId="{F9B50841-A5EC-4C46-8A0D-8DEE9A98BA4F}" destId="{78311413-FB9A-4BA3-8628-612CB3AED66E}"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0DCD92-6820-4D6C-8D61-108AC77CA372}">
      <dsp:nvSpPr>
        <dsp:cNvPr id="0" name=""/>
        <dsp:cNvSpPr/>
      </dsp:nvSpPr>
      <dsp:spPr>
        <a:xfrm>
          <a:off x="21154" y="0"/>
          <a:ext cx="2656961" cy="5189614"/>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0" tIns="247650" rIns="82550" bIns="82550" numCol="1" spcCol="1270" anchor="t" anchorCtr="0">
          <a:noAutofit/>
        </a:bodyPr>
        <a:lstStyle/>
        <a:p>
          <a:pPr marL="285750" lvl="1" indent="-285750" algn="l" defTabSz="2889250">
            <a:lnSpc>
              <a:spcPct val="90000"/>
            </a:lnSpc>
            <a:spcBef>
              <a:spcPct val="0"/>
            </a:spcBef>
            <a:spcAft>
              <a:spcPct val="15000"/>
            </a:spcAft>
            <a:buChar char="••"/>
          </a:pPr>
          <a:endParaRPr lang="zh-CN" altLang="en-US" sz="6500" kern="1200" dirty="0"/>
        </a:p>
      </dsp:txBody>
      <dsp:txXfrm>
        <a:off x="83410" y="62256"/>
        <a:ext cx="2532449" cy="5127358"/>
      </dsp:txXfrm>
    </dsp:sp>
    <dsp:sp modelId="{FFDFE374-7F58-42AD-BE78-793010F94E7D}">
      <dsp:nvSpPr>
        <dsp:cNvPr id="0" name=""/>
        <dsp:cNvSpPr/>
      </dsp:nvSpPr>
      <dsp:spPr>
        <a:xfrm>
          <a:off x="0" y="687763"/>
          <a:ext cx="2656961" cy="855525"/>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50800" bIns="0" numCol="1" spcCol="1270" anchor="ctr" anchorCtr="0">
          <a:noAutofit/>
        </a:bodyPr>
        <a:lstStyle/>
        <a:p>
          <a:pPr lvl="0" algn="l" defTabSz="1778000">
            <a:lnSpc>
              <a:spcPct val="90000"/>
            </a:lnSpc>
            <a:spcBef>
              <a:spcPct val="0"/>
            </a:spcBef>
            <a:spcAft>
              <a:spcPct val="35000"/>
            </a:spcAft>
          </a:pPr>
          <a:r>
            <a:rPr lang="zh-CN" altLang="en-US" sz="4000" kern="1200" dirty="0" smtClean="0">
              <a:solidFill>
                <a:schemeClr val="tx1"/>
              </a:solidFill>
            </a:rPr>
            <a:t>终极存在：寻求世界统一性</a:t>
          </a:r>
          <a:endParaRPr lang="zh-CN" altLang="en-US" sz="4000" kern="1200" dirty="0">
            <a:solidFill>
              <a:schemeClr val="tx1"/>
            </a:solidFill>
          </a:endParaRPr>
        </a:p>
      </dsp:txBody>
      <dsp:txXfrm>
        <a:off x="0" y="687763"/>
        <a:ext cx="1871099" cy="855525"/>
      </dsp:txXfrm>
    </dsp:sp>
    <dsp:sp modelId="{52EC738D-568F-4BC8-BE03-ED4A0EED4083}">
      <dsp:nvSpPr>
        <dsp:cNvPr id="0" name=""/>
        <dsp:cNvSpPr/>
      </dsp:nvSpPr>
      <dsp:spPr>
        <a:xfrm>
          <a:off x="1775167" y="2304257"/>
          <a:ext cx="929936" cy="929936"/>
        </a:xfrm>
        <a:prstGeom prst="ellipse">
          <a:avLst/>
        </a:prstGeom>
        <a:blipFill rotWithShape="0">
          <a:blip xmlns:r="http://schemas.openxmlformats.org/officeDocument/2006/relationships" r:embed="rId1"/>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D4A1CC-527F-4665-AF9C-09B814CBC877}">
      <dsp:nvSpPr>
        <dsp:cNvPr id="0" name=""/>
        <dsp:cNvSpPr/>
      </dsp:nvSpPr>
      <dsp:spPr>
        <a:xfrm>
          <a:off x="3167432" y="0"/>
          <a:ext cx="2656961" cy="5197647"/>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152400" rIns="50800" bIns="50800" numCol="1" spcCol="1270" anchor="t" anchorCtr="0">
          <a:noAutofit/>
        </a:bodyPr>
        <a:lstStyle/>
        <a:p>
          <a:pPr marL="0" marR="0" lvl="1" indent="0" algn="l" defTabSz="914400" eaLnBrk="1" fontAlgn="auto" latinLnBrk="0" hangingPunct="1">
            <a:lnSpc>
              <a:spcPct val="100000"/>
            </a:lnSpc>
            <a:spcBef>
              <a:spcPct val="0"/>
            </a:spcBef>
            <a:spcAft>
              <a:spcPts val="0"/>
            </a:spcAft>
            <a:buClrTx/>
            <a:buSzTx/>
            <a:buFontTx/>
            <a:buChar char="••"/>
            <a:tabLst/>
            <a:defRPr/>
          </a:pPr>
          <a:r>
            <a:rPr lang="zh-CN" altLang="en-US" sz="4000" kern="1200" dirty="0" smtClean="0">
              <a:solidFill>
                <a:schemeClr val="tx1"/>
              </a:solidFill>
            </a:rPr>
            <a:t>终极解释：寻求认识的统一性</a:t>
          </a:r>
        </a:p>
        <a:p>
          <a:pPr marL="285750" lvl="1" indent="0" algn="l" defTabSz="2889250">
            <a:lnSpc>
              <a:spcPct val="90000"/>
            </a:lnSpc>
            <a:spcBef>
              <a:spcPct val="0"/>
            </a:spcBef>
            <a:spcAft>
              <a:spcPct val="15000"/>
            </a:spcAft>
            <a:buChar char="••"/>
          </a:pPr>
          <a:endParaRPr lang="zh-CN" altLang="en-US" kern="1200" dirty="0"/>
        </a:p>
      </dsp:txBody>
      <dsp:txXfrm>
        <a:off x="3229688" y="62256"/>
        <a:ext cx="2532449" cy="5135391"/>
      </dsp:txXfrm>
    </dsp:sp>
    <dsp:sp modelId="{2FAA4D26-DB9A-43ED-BAAD-0EE198756675}">
      <dsp:nvSpPr>
        <dsp:cNvPr id="0" name=""/>
        <dsp:cNvSpPr/>
      </dsp:nvSpPr>
      <dsp:spPr>
        <a:xfrm>
          <a:off x="3167432" y="2457932"/>
          <a:ext cx="2656961" cy="85284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0" rIns="40640" bIns="0" numCol="1" spcCol="1270" anchor="ctr" anchorCtr="0">
          <a:noAutofit/>
        </a:bodyPr>
        <a:lstStyle/>
        <a:p>
          <a:pPr lvl="0" algn="l" defTabSz="1422400">
            <a:lnSpc>
              <a:spcPct val="90000"/>
            </a:lnSpc>
            <a:spcBef>
              <a:spcPct val="0"/>
            </a:spcBef>
            <a:spcAft>
              <a:spcPct val="35000"/>
            </a:spcAft>
          </a:pPr>
          <a:endParaRPr lang="zh-CN" altLang="en-US" sz="3200" kern="1200" dirty="0">
            <a:solidFill>
              <a:schemeClr val="tx1"/>
            </a:solidFill>
          </a:endParaRPr>
        </a:p>
      </dsp:txBody>
      <dsp:txXfrm>
        <a:off x="3167432" y="2457932"/>
        <a:ext cx="1871099" cy="852847"/>
      </dsp:txXfrm>
    </dsp:sp>
    <dsp:sp modelId="{1FA0D49E-3948-47AA-8BFA-A8AD5D959C37}">
      <dsp:nvSpPr>
        <dsp:cNvPr id="0" name=""/>
        <dsp:cNvSpPr/>
      </dsp:nvSpPr>
      <dsp:spPr>
        <a:xfrm>
          <a:off x="5076061" y="2463666"/>
          <a:ext cx="929936" cy="929936"/>
        </a:xfrm>
        <a:prstGeom prst="ellipse">
          <a:avLst/>
        </a:prstGeom>
        <a:blipFill rotWithShape="0">
          <a:blip xmlns:r="http://schemas.openxmlformats.org/officeDocument/2006/relationships" r:embed="rId1"/>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4FA243-C921-40DB-BBEB-84A9BF932CE6}">
      <dsp:nvSpPr>
        <dsp:cNvPr id="0" name=""/>
        <dsp:cNvSpPr/>
      </dsp:nvSpPr>
      <dsp:spPr>
        <a:xfrm>
          <a:off x="6487038" y="0"/>
          <a:ext cx="2656961" cy="5205679"/>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152400" rIns="50800" bIns="50800" numCol="1" spcCol="1270" anchor="t" anchorCtr="0">
          <a:noAutofit/>
        </a:bodyPr>
        <a:lstStyle/>
        <a:p>
          <a:pPr marL="0" marR="0" lvl="1" indent="0" algn="l" defTabSz="914400" eaLnBrk="1" fontAlgn="auto" latinLnBrk="0" hangingPunct="1">
            <a:lnSpc>
              <a:spcPct val="100000"/>
            </a:lnSpc>
            <a:spcBef>
              <a:spcPct val="0"/>
            </a:spcBef>
            <a:spcAft>
              <a:spcPts val="0"/>
            </a:spcAft>
            <a:buClrTx/>
            <a:buSzTx/>
            <a:buFontTx/>
            <a:buChar char="••"/>
            <a:tabLst/>
            <a:defRPr/>
          </a:pPr>
          <a:r>
            <a:rPr lang="zh-CN" altLang="en-US" sz="4000" kern="1200" dirty="0" smtClean="0">
              <a:solidFill>
                <a:schemeClr val="tx1"/>
              </a:solidFill>
            </a:rPr>
            <a:t>终极价值：寻求价值统一性</a:t>
          </a:r>
        </a:p>
        <a:p>
          <a:pPr marL="285750" lvl="1" indent="0" algn="l" defTabSz="2889250">
            <a:lnSpc>
              <a:spcPct val="90000"/>
            </a:lnSpc>
            <a:spcBef>
              <a:spcPct val="0"/>
            </a:spcBef>
            <a:spcAft>
              <a:spcPct val="15000"/>
            </a:spcAft>
            <a:buChar char="••"/>
          </a:pPr>
          <a:endParaRPr lang="zh-CN" altLang="en-US" sz="4000" kern="1200" dirty="0"/>
        </a:p>
      </dsp:txBody>
      <dsp:txXfrm>
        <a:off x="6549294" y="62256"/>
        <a:ext cx="2532449" cy="5143423"/>
      </dsp:txXfrm>
    </dsp:sp>
    <dsp:sp modelId="{47AD64D8-F679-403F-B268-7193A796725B}">
      <dsp:nvSpPr>
        <dsp:cNvPr id="0" name=""/>
        <dsp:cNvSpPr/>
      </dsp:nvSpPr>
      <dsp:spPr>
        <a:xfrm>
          <a:off x="6464785" y="2541281"/>
          <a:ext cx="2656961" cy="85284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0" rIns="40640" bIns="0" numCol="1" spcCol="1270" anchor="ctr" anchorCtr="0">
          <a:noAutofit/>
        </a:bodyPr>
        <a:lstStyle/>
        <a:p>
          <a:pPr lvl="0" algn="l" defTabSz="1422400">
            <a:lnSpc>
              <a:spcPct val="90000"/>
            </a:lnSpc>
            <a:spcBef>
              <a:spcPct val="0"/>
            </a:spcBef>
            <a:spcAft>
              <a:spcPct val="35000"/>
            </a:spcAft>
          </a:pPr>
          <a:endParaRPr lang="zh-CN" altLang="en-US" sz="3200" kern="1200" dirty="0">
            <a:solidFill>
              <a:schemeClr val="tx1"/>
            </a:solidFill>
          </a:endParaRPr>
        </a:p>
      </dsp:txBody>
      <dsp:txXfrm>
        <a:off x="6464785" y="2541281"/>
        <a:ext cx="1871099" cy="852847"/>
      </dsp:txXfrm>
    </dsp:sp>
    <dsp:sp modelId="{A7E6BBDC-BF89-4D76-B248-1484BCF112B1}">
      <dsp:nvSpPr>
        <dsp:cNvPr id="0" name=""/>
        <dsp:cNvSpPr/>
      </dsp:nvSpPr>
      <dsp:spPr>
        <a:xfrm>
          <a:off x="8214063" y="2463666"/>
          <a:ext cx="929936" cy="929936"/>
        </a:xfrm>
        <a:prstGeom prst="ellipse">
          <a:avLst/>
        </a:prstGeom>
        <a:blipFill rotWithShape="0">
          <a:blip xmlns:r="http://schemas.openxmlformats.org/officeDocument/2006/relationships" r:embed="rId1"/>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7C696-BAA4-4DC9-A33B-62052E8C14A9}">
      <dsp:nvSpPr>
        <dsp:cNvPr id="0" name=""/>
        <dsp:cNvSpPr/>
      </dsp:nvSpPr>
      <dsp:spPr>
        <a:xfrm>
          <a:off x="3291839" y="618"/>
          <a:ext cx="4937760" cy="241165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14300" lvl="1" indent="-114300" algn="l" defTabSz="622300">
            <a:lnSpc>
              <a:spcPct val="90000"/>
            </a:lnSpc>
            <a:spcBef>
              <a:spcPct val="0"/>
            </a:spcBef>
            <a:spcAft>
              <a:spcPct val="15000"/>
            </a:spcAft>
            <a:buChar char="••"/>
          </a:pPr>
          <a:endParaRPr lang="zh-CN" altLang="en-US" sz="1400" kern="1200" dirty="0"/>
        </a:p>
        <a:p>
          <a:pPr marL="171450" lvl="1" indent="-171450" algn="l" defTabSz="800100">
            <a:lnSpc>
              <a:spcPct val="90000"/>
            </a:lnSpc>
            <a:spcBef>
              <a:spcPct val="0"/>
            </a:spcBef>
            <a:spcAft>
              <a:spcPct val="15000"/>
            </a:spcAft>
            <a:buChar char="••"/>
          </a:pPr>
          <a:r>
            <a:rPr kumimoji="0" lang="zh-CN" altLang="en-US" sz="1800" b="1" kern="1200" dirty="0" smtClean="0">
              <a:solidFill>
                <a:srgbClr val="FF0000"/>
              </a:solidFill>
              <a:latin typeface="仿宋_GB2312" pitchFamily="49" charset="-122"/>
              <a:ea typeface="仿宋_GB2312" pitchFamily="49" charset="-122"/>
            </a:rPr>
            <a:t>主观精神（例如我的</a:t>
          </a:r>
          <a:r>
            <a:rPr kumimoji="0" lang="zh-CN" altLang="en-US" sz="1800" b="1" kern="1200" dirty="0" smtClean="0">
              <a:solidFill>
                <a:srgbClr val="FF0000"/>
              </a:solidFill>
              <a:latin typeface="Arial" pitchFamily="34" charset="0"/>
              <a:ea typeface="仿宋_GB2312" pitchFamily="49" charset="-122"/>
            </a:rPr>
            <a:t>“</a:t>
          </a:r>
          <a:r>
            <a:rPr kumimoji="0" lang="zh-CN" altLang="en-US" sz="1800" b="1" kern="1200" dirty="0" smtClean="0">
              <a:solidFill>
                <a:srgbClr val="FF0000"/>
              </a:solidFill>
              <a:latin typeface="仿宋_GB2312" pitchFamily="49" charset="-122"/>
              <a:ea typeface="仿宋_GB2312" pitchFamily="49" charset="-122"/>
            </a:rPr>
            <a:t>感觉</a:t>
          </a:r>
          <a:r>
            <a:rPr kumimoji="0" lang="zh-CN" altLang="en-US" sz="1800" b="1" kern="1200" dirty="0" smtClean="0">
              <a:solidFill>
                <a:srgbClr val="FF0000"/>
              </a:solidFill>
              <a:latin typeface="Arial" pitchFamily="34" charset="0"/>
              <a:ea typeface="仿宋_GB2312" pitchFamily="49" charset="-122"/>
            </a:rPr>
            <a:t>”</a:t>
          </a:r>
          <a:r>
            <a:rPr kumimoji="0" lang="zh-CN" altLang="en-US" sz="1800" b="1" kern="1200" dirty="0" smtClean="0">
              <a:solidFill>
                <a:srgbClr val="FF0000"/>
              </a:solidFill>
              <a:latin typeface="仿宋_GB2312" pitchFamily="49" charset="-122"/>
              <a:ea typeface="仿宋_GB2312" pitchFamily="49" charset="-122"/>
            </a:rPr>
            <a:t>、</a:t>
          </a:r>
          <a:r>
            <a:rPr kumimoji="0" lang="zh-CN" altLang="en-US" sz="1800" b="1" kern="1200" dirty="0" smtClean="0">
              <a:solidFill>
                <a:srgbClr val="FF0000"/>
              </a:solidFill>
              <a:latin typeface="Arial" pitchFamily="34" charset="0"/>
              <a:ea typeface="仿宋_GB2312" pitchFamily="49" charset="-122"/>
            </a:rPr>
            <a:t>“</a:t>
          </a:r>
          <a:r>
            <a:rPr kumimoji="0" lang="zh-CN" altLang="en-US" sz="1800" b="1" kern="1200" dirty="0" smtClean="0">
              <a:solidFill>
                <a:srgbClr val="FF0000"/>
              </a:solidFill>
              <a:latin typeface="仿宋_GB2312" pitchFamily="49" charset="-122"/>
              <a:ea typeface="仿宋_GB2312" pitchFamily="49" charset="-122"/>
            </a:rPr>
            <a:t>经验</a:t>
          </a:r>
          <a:r>
            <a:rPr kumimoji="0" lang="zh-CN" altLang="en-US" sz="1800" b="1" kern="1200" dirty="0" smtClean="0">
              <a:solidFill>
                <a:srgbClr val="FF0000"/>
              </a:solidFill>
              <a:latin typeface="Arial" pitchFamily="34" charset="0"/>
              <a:ea typeface="仿宋_GB2312" pitchFamily="49" charset="-122"/>
            </a:rPr>
            <a:t>”</a:t>
          </a:r>
          <a:r>
            <a:rPr kumimoji="0" lang="zh-CN" altLang="en-US" sz="1800" b="1" kern="1200" dirty="0" smtClean="0">
              <a:solidFill>
                <a:srgbClr val="FF0000"/>
              </a:solidFill>
              <a:latin typeface="仿宋_GB2312" pitchFamily="49" charset="-122"/>
              <a:ea typeface="仿宋_GB2312" pitchFamily="49" charset="-122"/>
            </a:rPr>
            <a:t>、</a:t>
          </a:r>
          <a:r>
            <a:rPr kumimoji="0" lang="zh-CN" altLang="en-US" sz="1800" b="1" kern="1200" dirty="0" smtClean="0">
              <a:solidFill>
                <a:srgbClr val="FF0000"/>
              </a:solidFill>
              <a:latin typeface="Arial" pitchFamily="34" charset="0"/>
              <a:ea typeface="仿宋_GB2312" pitchFamily="49" charset="-122"/>
            </a:rPr>
            <a:t>“</a:t>
          </a:r>
          <a:r>
            <a:rPr kumimoji="0" lang="zh-CN" altLang="en-US" sz="1800" b="1" kern="1200" dirty="0" smtClean="0">
              <a:solidFill>
                <a:srgbClr val="FF0000"/>
              </a:solidFill>
              <a:latin typeface="仿宋_GB2312" pitchFamily="49" charset="-122"/>
              <a:ea typeface="仿宋_GB2312" pitchFamily="49" charset="-122"/>
            </a:rPr>
            <a:t>心</a:t>
          </a:r>
          <a:r>
            <a:rPr kumimoji="0" lang="zh-CN" altLang="en-US" sz="1800" b="1" kern="1200" dirty="0" smtClean="0">
              <a:solidFill>
                <a:srgbClr val="FF0000"/>
              </a:solidFill>
              <a:latin typeface="Arial" pitchFamily="34" charset="0"/>
              <a:ea typeface="仿宋_GB2312" pitchFamily="49" charset="-122"/>
            </a:rPr>
            <a:t>”</a:t>
          </a:r>
          <a:r>
            <a:rPr kumimoji="0" lang="zh-CN" altLang="en-US" sz="1800" b="1" kern="1200" smtClean="0">
              <a:solidFill>
                <a:srgbClr val="FF0000"/>
              </a:solidFill>
              <a:latin typeface="仿宋_GB2312" pitchFamily="49" charset="-122"/>
              <a:ea typeface="仿宋_GB2312" pitchFamily="49" charset="-122"/>
            </a:rPr>
            <a:t>等等）夸大为唯一的实在，当作第一性的东西，认为客观世界不过是人的主观意识的产物。</a:t>
          </a:r>
          <a:endParaRPr lang="zh-CN" altLang="en-US" sz="1800" kern="1200" dirty="0">
            <a:solidFill>
              <a:srgbClr val="FF0000"/>
            </a:solidFill>
          </a:endParaRPr>
        </a:p>
        <a:p>
          <a:pPr marL="171450" lvl="1" indent="-171450" algn="l" defTabSz="800100">
            <a:lnSpc>
              <a:spcPct val="90000"/>
            </a:lnSpc>
            <a:spcBef>
              <a:spcPct val="0"/>
            </a:spcBef>
            <a:spcAft>
              <a:spcPct val="15000"/>
            </a:spcAft>
            <a:buChar char="••"/>
          </a:pPr>
          <a:endParaRPr lang="zh-CN" altLang="en-US" sz="1800" kern="1200" dirty="0">
            <a:solidFill>
              <a:srgbClr val="FF0000"/>
            </a:solidFill>
          </a:endParaRPr>
        </a:p>
      </dsp:txBody>
      <dsp:txXfrm>
        <a:off x="3291839" y="302075"/>
        <a:ext cx="4033390" cy="1808740"/>
      </dsp:txXfrm>
    </dsp:sp>
    <dsp:sp modelId="{02D78D34-1FB9-4B7E-815D-8270814E3C20}">
      <dsp:nvSpPr>
        <dsp:cNvPr id="0" name=""/>
        <dsp:cNvSpPr/>
      </dsp:nvSpPr>
      <dsp:spPr>
        <a:xfrm>
          <a:off x="0" y="618"/>
          <a:ext cx="3291840" cy="24116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118110" rIns="236220" bIns="118110" numCol="1" spcCol="1270" anchor="ctr" anchorCtr="0">
          <a:noAutofit/>
        </a:bodyPr>
        <a:lstStyle/>
        <a:p>
          <a:pPr lvl="0" algn="ctr" defTabSz="2755900">
            <a:lnSpc>
              <a:spcPct val="90000"/>
            </a:lnSpc>
            <a:spcBef>
              <a:spcPct val="0"/>
            </a:spcBef>
            <a:spcAft>
              <a:spcPct val="35000"/>
            </a:spcAft>
          </a:pPr>
          <a:r>
            <a:rPr lang="zh-CN" altLang="en-US" sz="6200" kern="1200" dirty="0" smtClean="0"/>
            <a:t>主观唯心主义</a:t>
          </a:r>
          <a:endParaRPr lang="zh-CN" altLang="en-US" sz="6200" kern="1200" dirty="0"/>
        </a:p>
      </dsp:txBody>
      <dsp:txXfrm>
        <a:off x="117727" y="118345"/>
        <a:ext cx="3056386" cy="2176200"/>
      </dsp:txXfrm>
    </dsp:sp>
    <dsp:sp modelId="{D41A5497-1498-4113-B715-2827A512CC75}">
      <dsp:nvSpPr>
        <dsp:cNvPr id="0" name=""/>
        <dsp:cNvSpPr/>
      </dsp:nvSpPr>
      <dsp:spPr>
        <a:xfrm>
          <a:off x="3291839" y="2653438"/>
          <a:ext cx="4937760" cy="241165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endParaRPr lang="zh-CN" altLang="en-US" sz="1600" kern="1200" dirty="0">
            <a:solidFill>
              <a:srgbClr val="FF0000"/>
            </a:solidFill>
          </a:endParaRPr>
        </a:p>
        <a:p>
          <a:pPr marL="171450" lvl="1" indent="-171450" algn="l" defTabSz="711200">
            <a:lnSpc>
              <a:spcPct val="90000"/>
            </a:lnSpc>
            <a:spcBef>
              <a:spcPct val="0"/>
            </a:spcBef>
            <a:spcAft>
              <a:spcPct val="15000"/>
            </a:spcAft>
            <a:buChar char="••"/>
          </a:pPr>
          <a:r>
            <a:rPr kumimoji="0" lang="zh-CN" altLang="en-US" sz="1600" b="1" kern="1200" dirty="0" smtClean="0">
              <a:solidFill>
                <a:srgbClr val="FF0000"/>
              </a:solidFill>
              <a:latin typeface="仿宋_GB2312" pitchFamily="49" charset="-122"/>
              <a:ea typeface="仿宋_GB2312" pitchFamily="49" charset="-122"/>
            </a:rPr>
            <a:t>把</a:t>
          </a:r>
          <a:r>
            <a:rPr kumimoji="0" lang="zh-CN" altLang="en-US" sz="1600" b="1" kern="1200" dirty="0" smtClean="0">
              <a:solidFill>
                <a:srgbClr val="FF0000"/>
              </a:solidFill>
              <a:latin typeface="Arial" pitchFamily="34" charset="0"/>
              <a:ea typeface="仿宋_GB2312" pitchFamily="49" charset="-122"/>
            </a:rPr>
            <a:t>“</a:t>
          </a:r>
          <a:r>
            <a:rPr kumimoji="0" lang="zh-CN" altLang="en-US" sz="1600" b="1" kern="1200" dirty="0" smtClean="0">
              <a:solidFill>
                <a:srgbClr val="FF0000"/>
              </a:solidFill>
              <a:latin typeface="仿宋_GB2312" pitchFamily="49" charset="-122"/>
              <a:ea typeface="仿宋_GB2312" pitchFamily="49" charset="-122"/>
            </a:rPr>
            <a:t>客观</a:t>
          </a:r>
          <a:r>
            <a:rPr kumimoji="0" lang="zh-CN" altLang="en-US" sz="1600" b="1" kern="1200" dirty="0" smtClean="0">
              <a:solidFill>
                <a:srgbClr val="FF0000"/>
              </a:solidFill>
              <a:latin typeface="Arial" pitchFamily="34" charset="0"/>
              <a:ea typeface="仿宋_GB2312" pitchFamily="49" charset="-122"/>
            </a:rPr>
            <a:t>”</a:t>
          </a:r>
          <a:r>
            <a:rPr kumimoji="0" lang="zh-CN" altLang="en-US" sz="1600" b="1" kern="1200" dirty="0" smtClean="0">
              <a:solidFill>
                <a:srgbClr val="FF0000"/>
              </a:solidFill>
              <a:latin typeface="仿宋_GB2312" pitchFamily="49" charset="-122"/>
              <a:ea typeface="仿宋_GB2312" pitchFamily="49" charset="-122"/>
            </a:rPr>
            <a:t>精神（例如被虚构出来的离开人和物质世界的</a:t>
          </a:r>
          <a:r>
            <a:rPr kumimoji="0" lang="zh-CN" altLang="en-US" sz="1600" b="1" kern="1200" dirty="0" smtClean="0">
              <a:solidFill>
                <a:srgbClr val="FF0000"/>
              </a:solidFill>
              <a:latin typeface="Arial" pitchFamily="34" charset="0"/>
              <a:ea typeface="仿宋_GB2312" pitchFamily="49" charset="-122"/>
            </a:rPr>
            <a:t>“</a:t>
          </a:r>
          <a:r>
            <a:rPr kumimoji="0" lang="zh-CN" altLang="en-US" sz="1600" b="1" kern="1200" dirty="0" smtClean="0">
              <a:solidFill>
                <a:srgbClr val="FF0000"/>
              </a:solidFill>
              <a:latin typeface="仿宋_GB2312" pitchFamily="49" charset="-122"/>
              <a:ea typeface="仿宋_GB2312" pitchFamily="49" charset="-122"/>
            </a:rPr>
            <a:t>道</a:t>
          </a:r>
          <a:r>
            <a:rPr kumimoji="0" lang="zh-CN" altLang="en-US" sz="1600" b="1" kern="1200" dirty="0" smtClean="0">
              <a:solidFill>
                <a:srgbClr val="FF0000"/>
              </a:solidFill>
              <a:latin typeface="Arial" pitchFamily="34" charset="0"/>
              <a:ea typeface="仿宋_GB2312" pitchFamily="49" charset="-122"/>
            </a:rPr>
            <a:t>”</a:t>
          </a:r>
          <a:r>
            <a:rPr kumimoji="0" lang="zh-CN" altLang="en-US" sz="1600" b="1" kern="1200" dirty="0" smtClean="0">
              <a:solidFill>
                <a:srgbClr val="FF0000"/>
              </a:solidFill>
              <a:latin typeface="仿宋_GB2312" pitchFamily="49" charset="-122"/>
              <a:ea typeface="仿宋_GB2312" pitchFamily="49" charset="-122"/>
            </a:rPr>
            <a:t>、</a:t>
          </a:r>
          <a:r>
            <a:rPr kumimoji="0" lang="zh-CN" altLang="en-US" sz="1600" b="1" kern="1200" dirty="0" smtClean="0">
              <a:solidFill>
                <a:srgbClr val="FF0000"/>
              </a:solidFill>
              <a:latin typeface="Arial" pitchFamily="34" charset="0"/>
              <a:ea typeface="仿宋_GB2312" pitchFamily="49" charset="-122"/>
            </a:rPr>
            <a:t>“</a:t>
          </a:r>
          <a:r>
            <a:rPr kumimoji="0" lang="zh-CN" altLang="en-US" sz="1600" b="1" kern="1200" dirty="0" smtClean="0">
              <a:solidFill>
                <a:srgbClr val="FF0000"/>
              </a:solidFill>
              <a:latin typeface="仿宋_GB2312" pitchFamily="49" charset="-122"/>
              <a:ea typeface="仿宋_GB2312" pitchFamily="49" charset="-122"/>
            </a:rPr>
            <a:t>理</a:t>
          </a:r>
          <a:r>
            <a:rPr kumimoji="0" lang="zh-CN" altLang="en-US" sz="1600" b="1" kern="1200" dirty="0" smtClean="0">
              <a:solidFill>
                <a:srgbClr val="FF0000"/>
              </a:solidFill>
              <a:latin typeface="Arial" pitchFamily="34" charset="0"/>
              <a:ea typeface="仿宋_GB2312" pitchFamily="49" charset="-122"/>
            </a:rPr>
            <a:t>”</a:t>
          </a:r>
          <a:r>
            <a:rPr kumimoji="0" lang="zh-CN" altLang="en-US" sz="1600" b="1" kern="1200" dirty="0" smtClean="0">
              <a:solidFill>
                <a:srgbClr val="FF0000"/>
              </a:solidFill>
              <a:latin typeface="仿宋_GB2312" pitchFamily="49" charset="-122"/>
              <a:ea typeface="仿宋_GB2312" pitchFamily="49" charset="-122"/>
            </a:rPr>
            <a:t>、</a:t>
          </a:r>
          <a:r>
            <a:rPr kumimoji="0" lang="zh-CN" altLang="en-US" sz="1600" b="1" kern="1200" dirty="0" smtClean="0">
              <a:solidFill>
                <a:srgbClr val="FF0000"/>
              </a:solidFill>
              <a:latin typeface="Arial" pitchFamily="34" charset="0"/>
              <a:ea typeface="仿宋_GB2312" pitchFamily="49" charset="-122"/>
            </a:rPr>
            <a:t>“</a:t>
          </a:r>
          <a:r>
            <a:rPr kumimoji="0" lang="zh-CN" altLang="en-US" sz="1600" b="1" kern="1200" dirty="0" smtClean="0">
              <a:solidFill>
                <a:srgbClr val="FF0000"/>
              </a:solidFill>
              <a:latin typeface="仿宋_GB2312" pitchFamily="49" charset="-122"/>
              <a:ea typeface="仿宋_GB2312" pitchFamily="49" charset="-122"/>
            </a:rPr>
            <a:t>理念</a:t>
          </a:r>
          <a:r>
            <a:rPr kumimoji="0" lang="zh-CN" altLang="en-US" sz="1600" b="1" kern="1200" dirty="0" smtClean="0">
              <a:solidFill>
                <a:srgbClr val="FF0000"/>
              </a:solidFill>
              <a:latin typeface="Arial" pitchFamily="34" charset="0"/>
              <a:ea typeface="仿宋_GB2312" pitchFamily="49" charset="-122"/>
            </a:rPr>
            <a:t>”</a:t>
          </a:r>
          <a:r>
            <a:rPr kumimoji="0" lang="zh-CN" altLang="en-US" sz="1600" b="1" kern="1200" dirty="0" smtClean="0">
              <a:solidFill>
                <a:srgbClr val="FF0000"/>
              </a:solidFill>
              <a:latin typeface="仿宋_GB2312" pitchFamily="49" charset="-122"/>
              <a:ea typeface="仿宋_GB2312" pitchFamily="49" charset="-122"/>
            </a:rPr>
            <a:t>、</a:t>
          </a:r>
          <a:r>
            <a:rPr kumimoji="0" lang="zh-CN" altLang="en-US" sz="1600" b="1" kern="1200" dirty="0" smtClean="0">
              <a:solidFill>
                <a:srgbClr val="FF0000"/>
              </a:solidFill>
              <a:latin typeface="Arial" pitchFamily="34" charset="0"/>
              <a:ea typeface="仿宋_GB2312" pitchFamily="49" charset="-122"/>
            </a:rPr>
            <a:t>“</a:t>
          </a:r>
          <a:r>
            <a:rPr kumimoji="0" lang="zh-CN" altLang="en-US" sz="1600" b="1" kern="1200" dirty="0" smtClean="0">
              <a:solidFill>
                <a:srgbClr val="FF0000"/>
              </a:solidFill>
              <a:latin typeface="仿宋_GB2312" pitchFamily="49" charset="-122"/>
              <a:ea typeface="仿宋_GB2312" pitchFamily="49" charset="-122"/>
            </a:rPr>
            <a:t>绝对观念</a:t>
          </a:r>
          <a:r>
            <a:rPr kumimoji="0" lang="zh-CN" altLang="en-US" sz="1600" b="1" kern="1200" dirty="0" smtClean="0">
              <a:solidFill>
                <a:srgbClr val="FF0000"/>
              </a:solidFill>
              <a:latin typeface="Arial" pitchFamily="34" charset="0"/>
              <a:ea typeface="仿宋_GB2312" pitchFamily="49" charset="-122"/>
            </a:rPr>
            <a:t>”</a:t>
          </a:r>
          <a:r>
            <a:rPr kumimoji="0" lang="zh-CN" altLang="en-US" sz="1600" b="1" kern="1200" dirty="0" smtClean="0">
              <a:solidFill>
                <a:srgbClr val="FF0000"/>
              </a:solidFill>
              <a:latin typeface="仿宋_GB2312" pitchFamily="49" charset="-122"/>
              <a:ea typeface="仿宋_GB2312" pitchFamily="49" charset="-122"/>
            </a:rPr>
            <a:t>等等）确定为世界的基础，当作第一性的东西，认为客观物质世界只不过是</a:t>
          </a:r>
          <a:r>
            <a:rPr kumimoji="0" lang="zh-CN" altLang="en-US" sz="1600" b="1" kern="1200" dirty="0" smtClean="0">
              <a:solidFill>
                <a:srgbClr val="FF0000"/>
              </a:solidFill>
              <a:latin typeface="Arial" pitchFamily="34" charset="0"/>
              <a:ea typeface="仿宋_GB2312" pitchFamily="49" charset="-122"/>
            </a:rPr>
            <a:t>“</a:t>
          </a:r>
          <a:r>
            <a:rPr kumimoji="0" lang="zh-CN" altLang="en-US" sz="1600" b="1" kern="1200" dirty="0" smtClean="0">
              <a:solidFill>
                <a:srgbClr val="FF0000"/>
              </a:solidFill>
              <a:latin typeface="仿宋_GB2312" pitchFamily="49" charset="-122"/>
              <a:ea typeface="仿宋_GB2312" pitchFamily="49" charset="-122"/>
            </a:rPr>
            <a:t>客观</a:t>
          </a:r>
          <a:r>
            <a:rPr kumimoji="0" lang="zh-CN" altLang="en-US" sz="1600" b="1" kern="1200" dirty="0" smtClean="0">
              <a:solidFill>
                <a:srgbClr val="FF0000"/>
              </a:solidFill>
              <a:latin typeface="Arial" pitchFamily="34" charset="0"/>
              <a:ea typeface="仿宋_GB2312" pitchFamily="49" charset="-122"/>
            </a:rPr>
            <a:t>”</a:t>
          </a:r>
          <a:r>
            <a:rPr kumimoji="0" lang="zh-CN" altLang="en-US" sz="1600" b="1" kern="1200" dirty="0" smtClean="0">
              <a:solidFill>
                <a:srgbClr val="FF0000"/>
              </a:solidFill>
              <a:latin typeface="仿宋_GB2312" pitchFamily="49" charset="-122"/>
              <a:ea typeface="仿宋_GB2312" pitchFamily="49" charset="-122"/>
            </a:rPr>
            <a:t>精神的产物，认为物质世界是由某种非人类、超自然的</a:t>
          </a:r>
          <a:r>
            <a:rPr kumimoji="0" lang="zh-CN" altLang="en-US" sz="1600" b="1" kern="1200" dirty="0" smtClean="0">
              <a:solidFill>
                <a:srgbClr val="FF0000"/>
              </a:solidFill>
              <a:latin typeface="Arial" pitchFamily="34" charset="0"/>
              <a:ea typeface="仿宋_GB2312" pitchFamily="49" charset="-122"/>
            </a:rPr>
            <a:t>“</a:t>
          </a:r>
          <a:r>
            <a:rPr kumimoji="0" lang="zh-CN" altLang="en-US" sz="1600" b="1" kern="1200" dirty="0" smtClean="0">
              <a:solidFill>
                <a:srgbClr val="FF0000"/>
              </a:solidFill>
              <a:latin typeface="仿宋_GB2312" pitchFamily="49" charset="-122"/>
              <a:ea typeface="仿宋_GB2312" pitchFamily="49" charset="-122"/>
            </a:rPr>
            <a:t>客观精神</a:t>
          </a:r>
          <a:r>
            <a:rPr kumimoji="0" lang="zh-CN" altLang="en-US" sz="1600" b="1" kern="1200" dirty="0" smtClean="0">
              <a:solidFill>
                <a:srgbClr val="FF0000"/>
              </a:solidFill>
              <a:latin typeface="Arial" pitchFamily="34" charset="0"/>
              <a:ea typeface="仿宋_GB2312" pitchFamily="49" charset="-122"/>
            </a:rPr>
            <a:t>”</a:t>
          </a:r>
          <a:r>
            <a:rPr kumimoji="0" lang="zh-CN" altLang="en-US" sz="1600" b="1" kern="1200" dirty="0" smtClean="0">
              <a:solidFill>
                <a:srgbClr val="FF0000"/>
              </a:solidFill>
              <a:latin typeface="仿宋_GB2312" pitchFamily="49" charset="-122"/>
              <a:ea typeface="仿宋_GB2312" pitchFamily="49" charset="-122"/>
            </a:rPr>
            <a:t>派生的</a:t>
          </a:r>
          <a:endParaRPr lang="zh-CN" altLang="en-US" sz="1600" kern="1200" dirty="0">
            <a:solidFill>
              <a:srgbClr val="FF0000"/>
            </a:solidFill>
          </a:endParaRPr>
        </a:p>
        <a:p>
          <a:pPr marL="114300" lvl="1" indent="-114300" algn="l" defTabSz="622300">
            <a:lnSpc>
              <a:spcPct val="90000"/>
            </a:lnSpc>
            <a:spcBef>
              <a:spcPct val="0"/>
            </a:spcBef>
            <a:spcAft>
              <a:spcPct val="15000"/>
            </a:spcAft>
            <a:buChar char="••"/>
          </a:pPr>
          <a:endParaRPr lang="zh-CN" altLang="en-US" sz="1400" kern="1200" dirty="0"/>
        </a:p>
      </dsp:txBody>
      <dsp:txXfrm>
        <a:off x="3291839" y="2954895"/>
        <a:ext cx="4033390" cy="1808740"/>
      </dsp:txXfrm>
    </dsp:sp>
    <dsp:sp modelId="{B2437178-1153-4981-BDD8-7E8E63EE4B5B}">
      <dsp:nvSpPr>
        <dsp:cNvPr id="0" name=""/>
        <dsp:cNvSpPr/>
      </dsp:nvSpPr>
      <dsp:spPr>
        <a:xfrm>
          <a:off x="0" y="2653438"/>
          <a:ext cx="3291840" cy="24116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118110" rIns="236220" bIns="118110" numCol="1" spcCol="1270" anchor="ctr" anchorCtr="0">
          <a:noAutofit/>
        </a:bodyPr>
        <a:lstStyle/>
        <a:p>
          <a:pPr lvl="0" algn="ctr" defTabSz="2755900">
            <a:lnSpc>
              <a:spcPct val="90000"/>
            </a:lnSpc>
            <a:spcBef>
              <a:spcPct val="0"/>
            </a:spcBef>
            <a:spcAft>
              <a:spcPct val="35000"/>
            </a:spcAft>
          </a:pPr>
          <a:r>
            <a:rPr lang="zh-CN" altLang="en-US" sz="6200" kern="1200" dirty="0" smtClean="0"/>
            <a:t>客观唯心主义</a:t>
          </a:r>
          <a:endParaRPr lang="zh-CN" altLang="en-US" sz="6200" kern="1200" dirty="0"/>
        </a:p>
      </dsp:txBody>
      <dsp:txXfrm>
        <a:off x="117727" y="2771165"/>
        <a:ext cx="3056386" cy="2176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7A115-A318-44D5-90F7-4DBAEFEB9ABF}">
      <dsp:nvSpPr>
        <dsp:cNvPr id="0" name=""/>
        <dsp:cNvSpPr/>
      </dsp:nvSpPr>
      <dsp:spPr>
        <a:xfrm>
          <a:off x="3398777" y="0"/>
          <a:ext cx="5098166" cy="241165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solidFill>
                <a:srgbClr val="FF0000"/>
              </a:solidFill>
            </a:rPr>
            <a:t>对经验事实 包括科学事实的陈述， 即表述经验对象之间在时间序列中的先后顺序 。具体地说，一事物先于他事物而存在 ，这一事物较之他事物就具有时间上的“先在性”</a:t>
          </a:r>
          <a:endParaRPr lang="zh-CN" altLang="en-US" sz="2000" kern="1200" dirty="0">
            <a:solidFill>
              <a:srgbClr val="FF0000"/>
            </a:solidFill>
          </a:endParaRPr>
        </a:p>
      </dsp:txBody>
      <dsp:txXfrm>
        <a:off x="3398777" y="301457"/>
        <a:ext cx="4193796" cy="1808740"/>
      </dsp:txXfrm>
    </dsp:sp>
    <dsp:sp modelId="{681956DC-1D56-49C0-9084-D6DB4B48ED94}">
      <dsp:nvSpPr>
        <dsp:cNvPr id="0" name=""/>
        <dsp:cNvSpPr/>
      </dsp:nvSpPr>
      <dsp:spPr>
        <a:xfrm>
          <a:off x="0" y="618"/>
          <a:ext cx="3398777" cy="24116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zh-CN" altLang="en-US" sz="5300" kern="1200" dirty="0" smtClean="0">
              <a:solidFill>
                <a:srgbClr val="93052E"/>
              </a:solidFill>
            </a:rPr>
            <a:t>时间</a:t>
          </a:r>
          <a:endParaRPr lang="en-US" altLang="zh-CN" sz="5300" kern="1200" dirty="0" smtClean="0">
            <a:solidFill>
              <a:srgbClr val="93052E"/>
            </a:solidFill>
          </a:endParaRPr>
        </a:p>
        <a:p>
          <a:pPr lvl="0" algn="ctr" defTabSz="2355850">
            <a:lnSpc>
              <a:spcPct val="90000"/>
            </a:lnSpc>
            <a:spcBef>
              <a:spcPct val="0"/>
            </a:spcBef>
            <a:spcAft>
              <a:spcPct val="35000"/>
            </a:spcAft>
          </a:pPr>
          <a:r>
            <a:rPr lang="zh-CN" altLang="en-US" sz="5300" kern="1200" dirty="0" smtClean="0">
              <a:solidFill>
                <a:srgbClr val="93052E"/>
              </a:solidFill>
            </a:rPr>
            <a:t>先在性</a:t>
          </a:r>
        </a:p>
      </dsp:txBody>
      <dsp:txXfrm>
        <a:off x="117727" y="118345"/>
        <a:ext cx="3163323" cy="2176200"/>
      </dsp:txXfrm>
    </dsp:sp>
    <dsp:sp modelId="{191CCE38-4A68-42F1-B11F-459CC123435A}">
      <dsp:nvSpPr>
        <dsp:cNvPr id="0" name=""/>
        <dsp:cNvSpPr/>
      </dsp:nvSpPr>
      <dsp:spPr>
        <a:xfrm>
          <a:off x="3398777" y="2653438"/>
          <a:ext cx="5098166" cy="241165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solidFill>
                <a:srgbClr val="FF0000"/>
              </a:solidFill>
            </a:rPr>
            <a:t>它所陈述的并不是事物之间在时间序列中的先后顺序， 而是事物之间在 逻辑 上的 “优先地位”</a:t>
          </a:r>
          <a:endParaRPr lang="zh-CN" altLang="en-US" sz="2400" kern="1200" dirty="0">
            <a:solidFill>
              <a:srgbClr val="FF0000"/>
            </a:solidFill>
          </a:endParaRPr>
        </a:p>
      </dsp:txBody>
      <dsp:txXfrm>
        <a:off x="3398777" y="2954895"/>
        <a:ext cx="4193796" cy="1808740"/>
      </dsp:txXfrm>
    </dsp:sp>
    <dsp:sp modelId="{8B068FEB-3C84-4F62-AA69-AE6920967155}">
      <dsp:nvSpPr>
        <dsp:cNvPr id="0" name=""/>
        <dsp:cNvSpPr/>
      </dsp:nvSpPr>
      <dsp:spPr>
        <a:xfrm>
          <a:off x="0" y="2653438"/>
          <a:ext cx="3398777" cy="24116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zh-CN" altLang="en-US" sz="5300" kern="1200" dirty="0" smtClean="0">
              <a:solidFill>
                <a:srgbClr val="93052E"/>
              </a:solidFill>
            </a:rPr>
            <a:t>逻辑</a:t>
          </a:r>
          <a:endParaRPr lang="en-US" altLang="zh-CN" sz="5300" kern="1200" dirty="0" smtClean="0">
            <a:solidFill>
              <a:srgbClr val="93052E"/>
            </a:solidFill>
          </a:endParaRPr>
        </a:p>
        <a:p>
          <a:pPr lvl="0" algn="ctr" defTabSz="2355850">
            <a:lnSpc>
              <a:spcPct val="90000"/>
            </a:lnSpc>
            <a:spcBef>
              <a:spcPct val="0"/>
            </a:spcBef>
            <a:spcAft>
              <a:spcPct val="35000"/>
            </a:spcAft>
          </a:pPr>
          <a:r>
            <a:rPr lang="zh-CN" altLang="en-US" sz="5300" kern="1200" dirty="0" smtClean="0">
              <a:solidFill>
                <a:srgbClr val="93052E"/>
              </a:solidFill>
            </a:rPr>
            <a:t>先在性</a:t>
          </a:r>
          <a:endParaRPr lang="zh-CN" altLang="en-US" sz="5300" kern="1200" dirty="0"/>
        </a:p>
      </dsp:txBody>
      <dsp:txXfrm>
        <a:off x="117727" y="2771165"/>
        <a:ext cx="3163323" cy="21762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204062-0BDE-4200-8CDB-6E0C0D417B12}">
      <dsp:nvSpPr>
        <dsp:cNvPr id="0" name=""/>
        <dsp:cNvSpPr/>
      </dsp:nvSpPr>
      <dsp:spPr>
        <a:xfrm>
          <a:off x="5791" y="1097692"/>
          <a:ext cx="2501451" cy="1867280"/>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t>客体之所以是客体， 是以主体存在为前提的 ，没有成为主体对象的存在， 只是某种 “自在之物 ”而不是主 客体关系中的客体 </a:t>
          </a:r>
          <a:endParaRPr lang="zh-CN" altLang="en-US" sz="1800" kern="1200" dirty="0"/>
        </a:p>
      </dsp:txBody>
      <dsp:txXfrm>
        <a:off x="49544" y="1141445"/>
        <a:ext cx="2413945" cy="1823527"/>
      </dsp:txXfrm>
    </dsp:sp>
    <dsp:sp modelId="{C1A36698-6D7F-4BE4-9139-A092D71715A0}">
      <dsp:nvSpPr>
        <dsp:cNvPr id="0" name=""/>
        <dsp:cNvSpPr/>
      </dsp:nvSpPr>
      <dsp:spPr>
        <a:xfrm>
          <a:off x="5791" y="2964973"/>
          <a:ext cx="2501451" cy="80293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0" rIns="21590" bIns="0" numCol="1" spcCol="1270" anchor="ctr" anchorCtr="0">
          <a:noAutofit/>
        </a:bodyPr>
        <a:lstStyle/>
        <a:p>
          <a:pPr lvl="0" algn="l" defTabSz="755650">
            <a:lnSpc>
              <a:spcPct val="90000"/>
            </a:lnSpc>
            <a:spcBef>
              <a:spcPct val="0"/>
            </a:spcBef>
            <a:spcAft>
              <a:spcPct val="35000"/>
            </a:spcAft>
          </a:pPr>
          <a:r>
            <a:rPr lang="zh-CN" altLang="en-US" sz="1700" kern="1200" dirty="0" smtClean="0">
              <a:solidFill>
                <a:srgbClr val="FF0000"/>
              </a:solidFill>
            </a:rPr>
            <a:t>认识活动中主体对客体逻辑上“优先地位</a:t>
          </a:r>
          <a:r>
            <a:rPr lang="en-US" altLang="zh-CN" sz="1700" kern="1200" dirty="0" smtClean="0">
              <a:solidFill>
                <a:srgbClr val="FF0000"/>
              </a:solidFill>
            </a:rPr>
            <a:t>’</a:t>
          </a:r>
          <a:endParaRPr lang="zh-CN" altLang="en-US" sz="1700" kern="1200" dirty="0">
            <a:solidFill>
              <a:srgbClr val="FF0000"/>
            </a:solidFill>
          </a:endParaRPr>
        </a:p>
      </dsp:txBody>
      <dsp:txXfrm>
        <a:off x="5791" y="2964973"/>
        <a:ext cx="1761585" cy="802930"/>
      </dsp:txXfrm>
    </dsp:sp>
    <dsp:sp modelId="{66836E4F-8CD1-4C2D-9507-411A51FF3874}">
      <dsp:nvSpPr>
        <dsp:cNvPr id="0" name=""/>
        <dsp:cNvSpPr/>
      </dsp:nvSpPr>
      <dsp:spPr>
        <a:xfrm>
          <a:off x="1838138" y="3092511"/>
          <a:ext cx="875507" cy="875507"/>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2ABB2-FB25-463F-BE90-0802362AF543}">
      <dsp:nvSpPr>
        <dsp:cNvPr id="0" name=""/>
        <dsp:cNvSpPr/>
      </dsp:nvSpPr>
      <dsp:spPr>
        <a:xfrm>
          <a:off x="2930548" y="1097692"/>
          <a:ext cx="2501451" cy="1867280"/>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76200" rIns="25400" bIns="2540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t>主体在何种程度上把握到客体，又是以主体的实践水平和认识水平为前提的</a:t>
          </a:r>
          <a:endParaRPr lang="zh-CN" altLang="en-US" sz="2000" kern="1200" dirty="0"/>
        </a:p>
      </dsp:txBody>
      <dsp:txXfrm>
        <a:off x="2974301" y="1141445"/>
        <a:ext cx="2413945" cy="1823527"/>
      </dsp:txXfrm>
    </dsp:sp>
    <dsp:sp modelId="{58BA7C11-4516-4011-84E5-6BAC32F1AD83}">
      <dsp:nvSpPr>
        <dsp:cNvPr id="0" name=""/>
        <dsp:cNvSpPr/>
      </dsp:nvSpPr>
      <dsp:spPr>
        <a:xfrm>
          <a:off x="2930548" y="2964973"/>
          <a:ext cx="2501451" cy="80293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0" rIns="21590" bIns="0" numCol="1" spcCol="1270" anchor="ctr" anchorCtr="0">
          <a:noAutofit/>
        </a:bodyPr>
        <a:lstStyle/>
        <a:p>
          <a:pPr lvl="0" algn="l" defTabSz="755650">
            <a:lnSpc>
              <a:spcPct val="90000"/>
            </a:lnSpc>
            <a:spcBef>
              <a:spcPct val="0"/>
            </a:spcBef>
            <a:spcAft>
              <a:spcPct val="35000"/>
            </a:spcAft>
          </a:pPr>
          <a:r>
            <a:rPr lang="zh-CN" altLang="en-US" sz="1700" kern="1200" dirty="0" smtClean="0">
              <a:solidFill>
                <a:srgbClr val="C00000"/>
              </a:solidFill>
            </a:rPr>
            <a:t>认识活动中主体客体的逻辑上“优先地位”</a:t>
          </a:r>
          <a:endParaRPr lang="zh-CN" altLang="en-US" sz="1700" kern="1200" dirty="0">
            <a:solidFill>
              <a:srgbClr val="C00000"/>
            </a:solidFill>
          </a:endParaRPr>
        </a:p>
      </dsp:txBody>
      <dsp:txXfrm>
        <a:off x="2930548" y="2964973"/>
        <a:ext cx="1761585" cy="802930"/>
      </dsp:txXfrm>
    </dsp:sp>
    <dsp:sp modelId="{4DDD6460-7C38-4D59-9C97-C7BC4892AAC9}">
      <dsp:nvSpPr>
        <dsp:cNvPr id="0" name=""/>
        <dsp:cNvSpPr/>
      </dsp:nvSpPr>
      <dsp:spPr>
        <a:xfrm>
          <a:off x="4762895" y="3092511"/>
          <a:ext cx="875507" cy="875507"/>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259375-AE04-4556-B41B-3CBD2ECE9B01}">
      <dsp:nvSpPr>
        <dsp:cNvPr id="0" name=""/>
        <dsp:cNvSpPr/>
      </dsp:nvSpPr>
      <dsp:spPr>
        <a:xfrm>
          <a:off x="5855305" y="1097692"/>
          <a:ext cx="2501451" cy="1867280"/>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76200" rIns="25400" bIns="2540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t>主体的 “意识 ”、“激情”、“ 意志”、“ 目的 ”</a:t>
          </a:r>
          <a:endParaRPr lang="zh-CN" altLang="en-US" sz="2000" kern="1200" dirty="0"/>
        </a:p>
      </dsp:txBody>
      <dsp:txXfrm>
        <a:off x="5899058" y="1141445"/>
        <a:ext cx="2413945" cy="1823527"/>
      </dsp:txXfrm>
    </dsp:sp>
    <dsp:sp modelId="{FF56F789-7321-4D1E-A1F3-4C8A17BAF5C9}">
      <dsp:nvSpPr>
        <dsp:cNvPr id="0" name=""/>
        <dsp:cNvSpPr/>
      </dsp:nvSpPr>
      <dsp:spPr>
        <a:xfrm>
          <a:off x="5855305" y="2964973"/>
          <a:ext cx="2501451" cy="80293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0" rIns="21590" bIns="0" numCol="1" spcCol="1270" anchor="ctr" anchorCtr="0">
          <a:noAutofit/>
        </a:bodyPr>
        <a:lstStyle/>
        <a:p>
          <a:pPr lvl="0" algn="l" defTabSz="755650">
            <a:lnSpc>
              <a:spcPct val="90000"/>
            </a:lnSpc>
            <a:spcBef>
              <a:spcPct val="0"/>
            </a:spcBef>
            <a:spcAft>
              <a:spcPct val="35000"/>
            </a:spcAft>
          </a:pPr>
          <a:r>
            <a:rPr lang="zh-CN" altLang="en-US" sz="1700" kern="1200" dirty="0" smtClean="0">
              <a:solidFill>
                <a:srgbClr val="C00000"/>
              </a:solidFill>
            </a:rPr>
            <a:t>认识活动中主体对客体逻辑上“优先地位”</a:t>
          </a:r>
          <a:endParaRPr lang="zh-CN" altLang="en-US" sz="1700" kern="1200" dirty="0">
            <a:solidFill>
              <a:srgbClr val="C00000"/>
            </a:solidFill>
          </a:endParaRPr>
        </a:p>
      </dsp:txBody>
      <dsp:txXfrm>
        <a:off x="5855305" y="2964973"/>
        <a:ext cx="1761585" cy="802930"/>
      </dsp:txXfrm>
    </dsp:sp>
    <dsp:sp modelId="{ECEE290B-B396-471C-8E7F-2485DDF6AB10}">
      <dsp:nvSpPr>
        <dsp:cNvPr id="0" name=""/>
        <dsp:cNvSpPr/>
      </dsp:nvSpPr>
      <dsp:spPr>
        <a:xfrm>
          <a:off x="7687652" y="3092511"/>
          <a:ext cx="875507" cy="875507"/>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List2#3">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List2#4">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endParaRPr lang="en-US" altLang="zh-CN"/>
          </a:p>
        </p:txBody>
      </p:sp>
      <p:sp>
        <p:nvSpPr>
          <p:cNvPr id="75779"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endParaRPr lang="en-US" altLang="zh-CN"/>
          </a:p>
        </p:txBody>
      </p:sp>
      <p:sp>
        <p:nvSpPr>
          <p:cNvPr id="75780"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endParaRPr lang="en-US" altLang="zh-CN"/>
          </a:p>
        </p:txBody>
      </p:sp>
      <p:sp>
        <p:nvSpPr>
          <p:cNvPr id="75781"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fld id="{CFE3A121-A07A-45EE-BC8A-5C836E79185E}" type="slidenum">
              <a:rPr lang="en-US" altLang="zh-CN"/>
              <a:pPr/>
              <a:t>‹#›</a:t>
            </a:fld>
            <a:endParaRPr lang="en-US" altLang="zh-CN"/>
          </a:p>
        </p:txBody>
      </p:sp>
    </p:spTree>
    <p:extLst>
      <p:ext uri="{BB962C8B-B14F-4D97-AF65-F5344CB8AC3E}">
        <p14:creationId xmlns:p14="http://schemas.microsoft.com/office/powerpoint/2010/main" val="33605330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endParaRPr lang="en-US" altLang="zh-CN"/>
          </a:p>
        </p:txBody>
      </p:sp>
      <p:sp>
        <p:nvSpPr>
          <p:cNvPr id="5123"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endParaRPr lang="en-US" altLang="zh-CN"/>
          </a:p>
        </p:txBody>
      </p:sp>
      <p:sp>
        <p:nvSpPr>
          <p:cNvPr id="5124"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6"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endParaRPr lang="en-US" altLang="zh-CN"/>
          </a:p>
        </p:txBody>
      </p:sp>
      <p:sp>
        <p:nvSpPr>
          <p:cNvPr id="5127"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fld id="{1D8ADD7A-5652-4DE5-B256-A5BBB3F826A2}" type="slidenum">
              <a:rPr lang="en-US" altLang="zh-CN"/>
              <a:pPr/>
              <a:t>‹#›</a:t>
            </a:fld>
            <a:endParaRPr lang="en-US" altLang="zh-CN"/>
          </a:p>
        </p:txBody>
      </p:sp>
    </p:spTree>
    <p:extLst>
      <p:ext uri="{BB962C8B-B14F-4D97-AF65-F5344CB8AC3E}">
        <p14:creationId xmlns:p14="http://schemas.microsoft.com/office/powerpoint/2010/main" val="309113491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0A8038-197B-4669-8748-10C088838D1E}" type="slidenum">
              <a:rPr lang="en-US" altLang="zh-CN"/>
              <a:pPr/>
              <a:t>1</a:t>
            </a:fld>
            <a:endParaRPr lang="en-US" altLang="zh-CN"/>
          </a:p>
        </p:txBody>
      </p:sp>
      <p:sp>
        <p:nvSpPr>
          <p:cNvPr id="1837058" name="Rectangle 2"/>
          <p:cNvSpPr>
            <a:spLocks noGrp="1" noRot="1" noChangeAspect="1" noChangeArrowheads="1" noTextEdit="1"/>
          </p:cNvSpPr>
          <p:nvPr>
            <p:ph type="sldImg"/>
          </p:nvPr>
        </p:nvSpPr>
        <p:spPr>
          <a:ln/>
        </p:spPr>
      </p:sp>
      <p:sp>
        <p:nvSpPr>
          <p:cNvPr id="18370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65000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p:spPr>
        <p:txBody>
          <a:bodyPr/>
          <a:lstStyle/>
          <a:p>
            <a:endParaRPr lang="zh-CN" altLang="en-US" dirty="0" smtClean="0"/>
          </a:p>
        </p:txBody>
      </p:sp>
    </p:spTree>
    <p:extLst>
      <p:ext uri="{BB962C8B-B14F-4D97-AF65-F5344CB8AC3E}">
        <p14:creationId xmlns:p14="http://schemas.microsoft.com/office/powerpoint/2010/main" val="993505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CC516D66-B0F3-4B22-8036-F7818EEF0ACC}" type="slidenum">
              <a:rPr lang="en-US" altLang="zh-CN" smtClean="0"/>
              <a:pPr/>
              <a:t>18</a:t>
            </a:fld>
            <a:endParaRPr lang="en-US" altLang="zh-CN" smtClean="0"/>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2701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266578895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57370" name="Picture 26" descr="ppt底板白-英文大写40"/>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57353" name="Rectangle 9"/>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dirty="0" smtClean="0"/>
              <a:t>单击此处编辑母版标题样式</a:t>
            </a:r>
            <a:endParaRPr lang="zh-CN" altLang="en-US" dirty="0"/>
          </a:p>
        </p:txBody>
      </p:sp>
      <p:sp>
        <p:nvSpPr>
          <p:cNvPr id="57354" name="Rectangle 10"/>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r>
              <a:rPr lang="zh-CN" altLang="en-US" dirty="0" smtClean="0"/>
              <a:t>单击此处编辑母版副标题样式</a:t>
            </a:r>
            <a:endParaRPr lang="zh-CN" altLang="en-US" dirty="0"/>
          </a:p>
        </p:txBody>
      </p:sp>
      <p:pic>
        <p:nvPicPr>
          <p:cNvPr id="57359" name="Picture 15" descr="10"/>
          <p:cNvPicPr>
            <a:picLocks noChangeAspect="1" noChangeArrowheads="1"/>
          </p:cNvPicPr>
          <p:nvPr/>
        </p:nvPicPr>
        <p:blipFill>
          <a:blip r:embed="rId3" cstate="print"/>
          <a:srcRect/>
          <a:stretch>
            <a:fillRect/>
          </a:stretch>
        </p:blipFill>
        <p:spPr bwMode="auto">
          <a:xfrm>
            <a:off x="6229350" y="3979863"/>
            <a:ext cx="2914650" cy="2878137"/>
          </a:xfrm>
          <a:prstGeom prst="rect">
            <a:avLst/>
          </a:prstGeom>
          <a:noFill/>
        </p:spPr>
      </p:pic>
      <p:pic>
        <p:nvPicPr>
          <p:cNvPr id="57365" name="Picture 21" descr="图片5"/>
          <p:cNvPicPr>
            <a:picLocks noChangeAspect="1" noChangeArrowheads="1"/>
          </p:cNvPicPr>
          <p:nvPr userDrawn="1"/>
        </p:nvPicPr>
        <p:blipFill>
          <a:blip r:embed="rId4" cstate="print"/>
          <a:srcRect/>
          <a:stretch>
            <a:fillRect/>
          </a:stretch>
        </p:blipFill>
        <p:spPr bwMode="auto">
          <a:xfrm>
            <a:off x="8388350" y="179388"/>
            <a:ext cx="755650" cy="506412"/>
          </a:xfrm>
          <a:prstGeom prst="rect">
            <a:avLst/>
          </a:prstGeom>
          <a:noFill/>
        </p:spPr>
      </p:pic>
      <p:pic>
        <p:nvPicPr>
          <p:cNvPr id="57366" name="Picture 22" descr="图片2"/>
          <p:cNvPicPr>
            <a:picLocks noChangeAspect="1" noChangeArrowheads="1"/>
          </p:cNvPicPr>
          <p:nvPr userDrawn="1"/>
        </p:nvPicPr>
        <p:blipFill>
          <a:blip r:embed="rId5" cstate="print"/>
          <a:srcRect/>
          <a:stretch>
            <a:fillRect/>
          </a:stretch>
        </p:blipFill>
        <p:spPr bwMode="auto">
          <a:xfrm>
            <a:off x="6134100" y="179388"/>
            <a:ext cx="755650" cy="506412"/>
          </a:xfrm>
          <a:prstGeom prst="rect">
            <a:avLst/>
          </a:prstGeom>
          <a:noFill/>
        </p:spPr>
      </p:pic>
      <p:pic>
        <p:nvPicPr>
          <p:cNvPr id="57367" name="Picture 23" descr="图片1"/>
          <p:cNvPicPr>
            <a:picLocks noChangeAspect="1" noChangeArrowheads="1"/>
          </p:cNvPicPr>
          <p:nvPr userDrawn="1"/>
        </p:nvPicPr>
        <p:blipFill>
          <a:blip r:embed="rId6" cstate="print"/>
          <a:srcRect/>
          <a:stretch>
            <a:fillRect/>
          </a:stretch>
        </p:blipFill>
        <p:spPr bwMode="auto">
          <a:xfrm>
            <a:off x="5391150" y="179388"/>
            <a:ext cx="755650" cy="506412"/>
          </a:xfrm>
          <a:prstGeom prst="rect">
            <a:avLst/>
          </a:prstGeom>
          <a:noFill/>
        </p:spPr>
      </p:pic>
      <p:pic>
        <p:nvPicPr>
          <p:cNvPr id="57368" name="Picture 24" descr="图片3"/>
          <p:cNvPicPr>
            <a:picLocks noChangeAspect="1" noChangeArrowheads="1"/>
          </p:cNvPicPr>
          <p:nvPr userDrawn="1"/>
        </p:nvPicPr>
        <p:blipFill>
          <a:blip r:embed="rId7" cstate="print"/>
          <a:srcRect/>
          <a:stretch>
            <a:fillRect/>
          </a:stretch>
        </p:blipFill>
        <p:spPr bwMode="auto">
          <a:xfrm>
            <a:off x="6889750" y="179388"/>
            <a:ext cx="755650" cy="506412"/>
          </a:xfrm>
          <a:prstGeom prst="rect">
            <a:avLst/>
          </a:prstGeom>
          <a:noFill/>
        </p:spPr>
      </p:pic>
      <p:pic>
        <p:nvPicPr>
          <p:cNvPr id="57369" name="Picture 25" descr="图片4"/>
          <p:cNvPicPr>
            <a:picLocks noChangeAspect="1" noChangeArrowheads="1"/>
          </p:cNvPicPr>
          <p:nvPr userDrawn="1"/>
        </p:nvPicPr>
        <p:blipFill>
          <a:blip r:embed="rId8" cstate="print"/>
          <a:srcRect/>
          <a:stretch>
            <a:fillRect/>
          </a:stretch>
        </p:blipFill>
        <p:spPr bwMode="auto">
          <a:xfrm>
            <a:off x="7645400" y="179388"/>
            <a:ext cx="755650" cy="506412"/>
          </a:xfrm>
          <a:prstGeom prst="rect">
            <a:avLst/>
          </a:prstGeom>
          <a:noFill/>
        </p:spPr>
      </p:pic>
    </p:spTree>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31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6331" name="Picture 11" descr="ppt底板白-英文大写40"/>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56322" name="Rectangle 2"/>
          <p:cNvSpPr>
            <a:spLocks noChangeArrowheads="1"/>
          </p:cNvSpPr>
          <p:nvPr/>
        </p:nvSpPr>
        <p:spPr bwMode="auto">
          <a:xfrm>
            <a:off x="287338" y="833438"/>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endParaRPr lang="zh-CN" altLang="en-US"/>
          </a:p>
        </p:txBody>
      </p:sp>
      <p:sp>
        <p:nvSpPr>
          <p:cNvPr id="56323" name="Rectangle 3"/>
          <p:cNvSpPr>
            <a:spLocks noChangeArrowheads="1"/>
          </p:cNvSpPr>
          <p:nvPr/>
        </p:nvSpPr>
        <p:spPr bwMode="auto">
          <a:xfrm>
            <a:off x="4826000" y="6477000"/>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endParaRPr lang="zh-CN" altLang="en-US"/>
          </a:p>
        </p:txBody>
      </p:sp>
      <p:sp>
        <p:nvSpPr>
          <p:cNvPr id="56324" name="Rectangle 4"/>
          <p:cNvSpPr>
            <a:spLocks noGrp="1" noChangeArrowheads="1"/>
          </p:cNvSpPr>
          <p:nvPr>
            <p:ph type="title"/>
          </p:nvPr>
        </p:nvSpPr>
        <p:spPr bwMode="auto">
          <a:xfrm>
            <a:off x="0" y="179388"/>
            <a:ext cx="9144000" cy="688975"/>
          </a:xfrm>
          <a:prstGeom prst="rect">
            <a:avLst/>
          </a:prstGeom>
          <a:noFill/>
          <a:ln w="9525" algn="ctr">
            <a:noFill/>
            <a:miter lim="800000"/>
            <a:headEnd/>
            <a:tailEnd/>
          </a:ln>
          <a:effectLst/>
        </p:spPr>
        <p:txBody>
          <a:bodyPr vert="horz" wrap="square" lIns="91440" tIns="54000" rIns="91440" bIns="45720" numCol="1" anchor="t" anchorCtr="1" compatLnSpc="1">
            <a:prstTxWarp prst="textNoShape">
              <a:avLst/>
            </a:prstTxWarp>
          </a:bodyPr>
          <a:lstStyle/>
          <a:p>
            <a:pPr lvl="0"/>
            <a:r>
              <a:rPr lang="zh-CN" altLang="en-US" dirty="0" smtClean="0"/>
              <a:t>单击此处编辑母版标题样式</a:t>
            </a:r>
          </a:p>
        </p:txBody>
      </p:sp>
      <p:sp>
        <p:nvSpPr>
          <p:cNvPr id="56325" name="Rectangle 5"/>
          <p:cNvSpPr>
            <a:spLocks noGrp="1" noChangeArrowheads="1"/>
          </p:cNvSpPr>
          <p:nvPr>
            <p:ph type="body" idx="1"/>
          </p:nvPr>
        </p:nvSpPr>
        <p:spPr bwMode="auto">
          <a:xfrm>
            <a:off x="431800" y="1268413"/>
            <a:ext cx="8229600" cy="50657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p:txBody>
      </p:sp>
      <p:sp>
        <p:nvSpPr>
          <p:cNvPr id="7" name="灯片编号占位符 6"/>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318092-CDA5-43F5-8334-FD2F8AEBBC9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4"/>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pitchFamily="2" charset="-122"/>
        </a:defRPr>
      </a:lvl3pPr>
      <a:lvl4pPr marL="1730375" indent="-228600" algn="l" rtl="0" eaLnBrk="1" fontAlgn="base" hangingPunct="1">
        <a:spcBef>
          <a:spcPct val="20000"/>
        </a:spcBef>
        <a:spcAft>
          <a:spcPct val="0"/>
        </a:spcAft>
        <a:buChar char="–"/>
        <a:defRPr sz="2000">
          <a:solidFill>
            <a:schemeClr val="tx1"/>
          </a:solidFill>
          <a:latin typeface="+mn-lt"/>
          <a:ea typeface="宋体" pitchFamily="2" charset="-122"/>
        </a:defRPr>
      </a:lvl4pPr>
      <a:lvl5pPr marL="2138363" indent="-228600" algn="l" rtl="0" eaLnBrk="1" fontAlgn="base" hangingPunct="1">
        <a:spcBef>
          <a:spcPct val="20000"/>
        </a:spcBef>
        <a:spcAft>
          <a:spcPct val="0"/>
        </a:spcAft>
        <a:buChar char="»"/>
        <a:defRPr sz="2000">
          <a:solidFill>
            <a:schemeClr val="tx1"/>
          </a:solidFill>
          <a:latin typeface="+mn-lt"/>
          <a:ea typeface="宋体" pitchFamily="2"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emory307@hot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1.gif"/><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24433;&#20687;/&#25945;&#26448;&#25552;&#20379;/&#22823;&#36291;&#36827;&#19982;&#20154;&#27665;&#20844;&#31038;.MPG"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3.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6034" name="Rectangle 2"/>
          <p:cNvSpPr>
            <a:spLocks noGrp="1" noChangeArrowheads="1"/>
          </p:cNvSpPr>
          <p:nvPr>
            <p:ph type="ctrTitle"/>
          </p:nvPr>
        </p:nvSpPr>
        <p:spPr>
          <a:xfrm>
            <a:off x="152400" y="1501775"/>
            <a:ext cx="8839200" cy="1427159"/>
          </a:xfrm>
        </p:spPr>
        <p:txBody>
          <a:bodyPr/>
          <a:lstStyle/>
          <a:p>
            <a:r>
              <a:rPr lang="zh-CN" altLang="en-US" sz="6000" dirty="0" smtClean="0">
                <a:latin typeface="华文新魏" pitchFamily="2" charset="-122"/>
                <a:ea typeface="华文新魏" pitchFamily="2" charset="-122"/>
              </a:rPr>
              <a:t>马克思主义原理概论</a:t>
            </a:r>
            <a:endParaRPr lang="zh-CN" altLang="zh-CN" sz="6000" dirty="0"/>
          </a:p>
        </p:txBody>
      </p:sp>
      <p:sp>
        <p:nvSpPr>
          <p:cNvPr id="1836035" name="Rectangle 3"/>
          <p:cNvSpPr>
            <a:spLocks noGrp="1" noChangeArrowheads="1"/>
          </p:cNvSpPr>
          <p:nvPr>
            <p:ph type="subTitle" idx="1"/>
          </p:nvPr>
        </p:nvSpPr>
        <p:spPr>
          <a:xfrm>
            <a:off x="1214414" y="2928934"/>
            <a:ext cx="7010400" cy="2228856"/>
          </a:xfrm>
        </p:spPr>
        <p:txBody>
          <a:bodyPr/>
          <a:lstStyle/>
          <a:p>
            <a:endParaRPr lang="en-US" altLang="zh-CN" sz="3200" b="1" dirty="0" smtClean="0">
              <a:solidFill>
                <a:srgbClr val="660066"/>
              </a:solidFill>
              <a:ea typeface="华文新魏" pitchFamily="2" charset="-122"/>
            </a:endParaRPr>
          </a:p>
          <a:p>
            <a:endParaRPr lang="en-US" altLang="zh-CN" sz="3200" b="1" dirty="0" smtClean="0">
              <a:solidFill>
                <a:srgbClr val="660066"/>
              </a:solidFill>
              <a:ea typeface="华文新魏" pitchFamily="2" charset="-122"/>
            </a:endParaRPr>
          </a:p>
          <a:p>
            <a:r>
              <a:rPr lang="zh-CN" altLang="en-US" sz="3200" b="1" dirty="0" smtClean="0">
                <a:solidFill>
                  <a:srgbClr val="660066"/>
                </a:solidFill>
                <a:ea typeface="华文新魏" pitchFamily="2" charset="-122"/>
              </a:rPr>
              <a:t>上海交通大学马克思主义学院</a:t>
            </a:r>
            <a:endParaRPr lang="en-US" altLang="zh-CN" sz="3200" b="1" dirty="0" smtClean="0">
              <a:solidFill>
                <a:srgbClr val="660066"/>
              </a:solidFill>
              <a:ea typeface="华文新魏" pitchFamily="2" charset="-122"/>
            </a:endParaRPr>
          </a:p>
          <a:p>
            <a:r>
              <a:rPr lang="zh-CN" altLang="en-US" sz="3200" b="1" dirty="0" smtClean="0">
                <a:solidFill>
                  <a:srgbClr val="660066"/>
                </a:solidFill>
                <a:ea typeface="华文新魏" pitchFamily="2" charset="-122"/>
              </a:rPr>
              <a:t>刘立萍</a:t>
            </a:r>
            <a:endParaRPr lang="en-US" altLang="zh-CN" sz="3200" b="1" dirty="0" smtClean="0">
              <a:solidFill>
                <a:srgbClr val="660066"/>
              </a:solidFill>
              <a:ea typeface="华文新魏" pitchFamily="2" charset="-122"/>
            </a:endParaRPr>
          </a:p>
          <a:p>
            <a:r>
              <a:rPr lang="en-US" altLang="zh-CN" sz="3200" b="1" dirty="0" smtClean="0">
                <a:solidFill>
                  <a:srgbClr val="660066"/>
                </a:solidFill>
                <a:ea typeface="华文新魏" pitchFamily="2" charset="-122"/>
                <a:hlinkClick r:id="rId3"/>
              </a:rPr>
              <a:t>memory307@hotmail.com</a:t>
            </a:r>
            <a:endParaRPr lang="en-US" altLang="zh-CN" sz="3200" b="1" dirty="0" smtClean="0">
              <a:solidFill>
                <a:srgbClr val="660066"/>
              </a:solidFill>
              <a:ea typeface="华文新魏" pitchFamily="2" charset="-122"/>
            </a:endParaRPr>
          </a:p>
          <a:p>
            <a:r>
              <a:rPr lang="en-US" altLang="zh-CN" sz="3200" dirty="0" smtClean="0"/>
              <a:t>cc.sjtu.edu.cn/G2S/</a:t>
            </a:r>
            <a:r>
              <a:rPr lang="en-US" altLang="zh-CN" sz="3200" dirty="0" err="1" smtClean="0"/>
              <a:t>liuliping.jpkc</a:t>
            </a:r>
            <a:endParaRPr lang="en-US" altLang="zh-CN" sz="3200" dirty="0" smtClean="0"/>
          </a:p>
          <a:p>
            <a:endParaRPr lang="en-US" altLang="zh-CN" sz="3200" b="1" dirty="0" smtClean="0">
              <a:solidFill>
                <a:srgbClr val="660066"/>
              </a:solidFill>
              <a:ea typeface="华文新魏" pitchFamily="2" charset="-122"/>
            </a:endParaRPr>
          </a:p>
          <a:p>
            <a:endParaRPr lang="zh-CN" altLang="zh-CN" sz="3200" b="1" dirty="0">
              <a:solidFill>
                <a:srgbClr val="133984"/>
              </a:solidFill>
              <a:ea typeface="华文新魏" pitchFamily="2" charset="-122"/>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本体：超验存在</a:t>
            </a:r>
            <a:endParaRPr lang="zh-CN" altLang="en-US" dirty="0"/>
          </a:p>
        </p:txBody>
      </p:sp>
      <p:sp>
        <p:nvSpPr>
          <p:cNvPr id="3" name="内容占位符 2"/>
          <p:cNvSpPr>
            <a:spLocks noGrp="1"/>
          </p:cNvSpPr>
          <p:nvPr>
            <p:ph idx="1"/>
          </p:nvPr>
        </p:nvSpPr>
        <p:spPr/>
        <p:txBody>
          <a:bodyPr/>
          <a:lstStyle/>
          <a:p>
            <a:r>
              <a:rPr lang="zh-CN" altLang="en-US" dirty="0" smtClean="0"/>
              <a:t>所有经验的存在即“在者”， 都可以成为科学研究的对象。 而作为“本体”的“在”， 则是纯粹思维抽象的产物， 因而是超越经验的存在。</a:t>
            </a:r>
            <a:endParaRPr lang="en-US" altLang="zh-CN" dirty="0" smtClean="0"/>
          </a:p>
          <a:p>
            <a:endParaRPr lang="en-US" altLang="zh-CN" dirty="0" smtClean="0"/>
          </a:p>
          <a:p>
            <a:pPr>
              <a:buNone/>
            </a:pPr>
            <a:endParaRPr lang="en-US" altLang="zh-CN" dirty="0" smtClean="0"/>
          </a:p>
          <a:p>
            <a:r>
              <a:rPr lang="zh-CN" altLang="en-US" dirty="0" smtClean="0"/>
              <a:t> “本体”作为抽象的“在”， 并不是某种现实的存在物， 而只是一种人类思维的 </a:t>
            </a:r>
            <a:r>
              <a:rPr lang="zh-CN" altLang="en-US" b="1" dirty="0" smtClean="0">
                <a:solidFill>
                  <a:srgbClr val="C00000"/>
                </a:solidFill>
              </a:rPr>
              <a:t>指向性</a:t>
            </a:r>
            <a:r>
              <a:rPr lang="zh-CN" altLang="en-US" dirty="0" smtClean="0"/>
              <a:t> 。 </a:t>
            </a:r>
          </a:p>
          <a:p>
            <a:endParaRPr lang="zh-CN" altLang="en-US" dirty="0" smtClean="0"/>
          </a:p>
          <a:p>
            <a:endParaRPr lang="zh-CN" altLang="en-US" dirty="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84400" y="179388"/>
            <a:ext cx="6477000" cy="1089025"/>
          </a:xfrm>
        </p:spPr>
        <p:txBody>
          <a:bodyPr/>
          <a:lstStyle/>
          <a:p>
            <a:r>
              <a:rPr lang="zh-CN" altLang="en-US" sz="4000" dirty="0" smtClean="0"/>
              <a:t>本体论的三重内涵</a:t>
            </a:r>
            <a:endParaRPr lang="zh-CN" altLang="en-US" sz="4000" dirty="0"/>
          </a:p>
        </p:txBody>
      </p:sp>
      <p:sp>
        <p:nvSpPr>
          <p:cNvPr id="3" name="内容占位符 2"/>
          <p:cNvSpPr>
            <a:spLocks noGrp="1"/>
          </p:cNvSpPr>
          <p:nvPr>
            <p:ph idx="1"/>
          </p:nvPr>
        </p:nvSpPr>
        <p:spPr>
          <a:xfrm>
            <a:off x="431800" y="1600199"/>
            <a:ext cx="8229600" cy="4733925"/>
          </a:xfrm>
          <a:blipFill>
            <a:blip r:embed="rId2" cstate="print"/>
            <a:stretch>
              <a:fillRect/>
            </a:stretch>
          </a:blipFill>
        </p:spPr>
        <p:txBody>
          <a:bodyPr/>
          <a:lstStyle/>
          <a:p>
            <a:endParaRPr lang="zh-CN" altLang="en-US" dirty="0"/>
          </a:p>
        </p:txBody>
      </p:sp>
      <p:graphicFrame>
        <p:nvGraphicFramePr>
          <p:cNvPr id="6" name="图示 5"/>
          <p:cNvGraphicFramePr/>
          <p:nvPr/>
        </p:nvGraphicFramePr>
        <p:xfrm>
          <a:off x="0" y="1124745"/>
          <a:ext cx="9144000" cy="5209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右箭头 11"/>
          <p:cNvSpPr/>
          <p:nvPr/>
        </p:nvSpPr>
        <p:spPr bwMode="auto">
          <a:xfrm>
            <a:off x="2705100" y="2667000"/>
            <a:ext cx="381000" cy="921412"/>
          </a:xfrm>
          <a:prstGeom prst="rightArrow">
            <a:avLst/>
          </a:prstGeom>
          <a:solidFill>
            <a:srgbClr val="DDDDDD"/>
          </a:solidFill>
          <a:ln w="28575" cap="flat" cmpd="sng" algn="ctr">
            <a:solidFill>
              <a:srgbClr val="922706"/>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itchFamily="34" charset="0"/>
              <a:ea typeface="黑体" pitchFamily="2" charset="-122"/>
            </a:endParaRPr>
          </a:p>
        </p:txBody>
      </p:sp>
      <p:sp>
        <p:nvSpPr>
          <p:cNvPr id="13" name="右箭头 12"/>
          <p:cNvSpPr/>
          <p:nvPr/>
        </p:nvSpPr>
        <p:spPr bwMode="auto">
          <a:xfrm>
            <a:off x="5791200" y="2667000"/>
            <a:ext cx="457200" cy="921412"/>
          </a:xfrm>
          <a:prstGeom prst="rightArrow">
            <a:avLst/>
          </a:prstGeom>
          <a:solidFill>
            <a:srgbClr val="DDDDDD"/>
          </a:solidFill>
          <a:ln w="28575" cap="flat" cmpd="sng" algn="ctr">
            <a:solidFill>
              <a:srgbClr val="922706"/>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itchFamily="34" charset="0"/>
              <a:ea typeface="黑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哲学本体论的终极关怀</a:t>
            </a:r>
            <a:endParaRPr lang="zh-CN" altLang="en-US" dirty="0"/>
          </a:p>
        </p:txBody>
      </p:sp>
      <p:sp>
        <p:nvSpPr>
          <p:cNvPr id="3" name="内容占位符 2"/>
          <p:cNvSpPr>
            <a:spLocks noGrp="1"/>
          </p:cNvSpPr>
          <p:nvPr>
            <p:ph idx="1"/>
          </p:nvPr>
        </p:nvSpPr>
        <p:spPr/>
        <p:txBody>
          <a:bodyPr/>
          <a:lstStyle/>
          <a:p>
            <a:endParaRPr lang="zh-CN" altLang="en-US" dirty="0" smtClean="0"/>
          </a:p>
          <a:p>
            <a:r>
              <a:rPr lang="zh-CN" altLang="en-US" dirty="0" smtClean="0"/>
              <a:t>以寻求“终极存在”、“终极解释”和“终极价</a:t>
            </a:r>
            <a:br>
              <a:rPr lang="zh-CN" altLang="en-US" dirty="0" smtClean="0"/>
            </a:br>
            <a:r>
              <a:rPr lang="zh-CN" altLang="en-US" dirty="0" smtClean="0"/>
              <a:t>值”的方式， 为人类自身的存在、为规范人自己的思想和行为提供一种</a:t>
            </a:r>
            <a:r>
              <a:rPr lang="zh-CN" altLang="en-US" b="1" dirty="0" smtClean="0">
                <a:solidFill>
                  <a:srgbClr val="FF0000"/>
                </a:solidFill>
              </a:rPr>
              <a:t>根据、标准和尺度</a:t>
            </a:r>
            <a:r>
              <a:rPr lang="zh-CN" altLang="en-US" dirty="0" smtClean="0"/>
              <a:t>。 </a:t>
            </a:r>
          </a:p>
          <a:p>
            <a:endParaRPr lang="zh-CN" altLang="en-US" dirty="0"/>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马克思主义哲学与“本体论”</a:t>
            </a:r>
            <a:endParaRPr lang="zh-CN" altLang="en-US" dirty="0"/>
          </a:p>
        </p:txBody>
      </p:sp>
      <p:sp>
        <p:nvSpPr>
          <p:cNvPr id="3" name="内容占位符 2"/>
          <p:cNvSpPr>
            <a:spLocks noGrp="1"/>
          </p:cNvSpPr>
          <p:nvPr>
            <p:ph idx="1"/>
          </p:nvPr>
        </p:nvSpPr>
        <p:spPr/>
        <p:txBody>
          <a:bodyPr/>
          <a:lstStyle/>
          <a:p>
            <a:r>
              <a:rPr lang="zh-CN" altLang="en-US" dirty="0" smtClean="0"/>
              <a:t>独立存在的本体论哲学及其所代表的形而上学的思维方式， 已经被德国古典哲学及其所代表的辩证法的思维方式所否定。 </a:t>
            </a:r>
            <a:endParaRPr lang="en-US" altLang="zh-CN" dirty="0" smtClean="0"/>
          </a:p>
          <a:p>
            <a:endParaRPr lang="zh-CN" altLang="en-US" dirty="0" smtClean="0"/>
          </a:p>
          <a:p>
            <a:r>
              <a:rPr lang="zh-CN" altLang="en-US" dirty="0" smtClean="0"/>
              <a:t>马克思主义哲学否定传统本体论占有绝对真理的幻想， 但并不拒绝基于人类实践本性和人类思维本性的本体论追求 </a:t>
            </a:r>
          </a:p>
          <a:p>
            <a:endParaRPr lang="zh-CN" altLang="en-US"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哲学的基本问题</a:t>
            </a:r>
            <a:endParaRPr lang="zh-CN" altLang="en-US" dirty="0"/>
          </a:p>
        </p:txBody>
      </p:sp>
      <p:sp>
        <p:nvSpPr>
          <p:cNvPr id="5" name="内容占位符 4"/>
          <p:cNvSpPr>
            <a:spLocks noGrp="1"/>
          </p:cNvSpPr>
          <p:nvPr>
            <p:ph sz="half" idx="2"/>
          </p:nvPr>
        </p:nvSpPr>
        <p:spPr/>
        <p:txBody>
          <a:bodyPr/>
          <a:lstStyle/>
          <a:p>
            <a:pPr>
              <a:buNone/>
            </a:pPr>
            <a:endParaRPr lang="en-US" altLang="zh-CN" dirty="0" smtClean="0">
              <a:ea typeface="方正琥珀简体" pitchFamily="2" charset="-122"/>
            </a:endParaRPr>
          </a:p>
          <a:p>
            <a:pPr>
              <a:buNone/>
            </a:pPr>
            <a:r>
              <a:rPr lang="en-US" altLang="zh-CN" dirty="0" smtClean="0">
                <a:ea typeface="方正琥珀简体" pitchFamily="2" charset="-122"/>
              </a:rPr>
              <a:t>    “</a:t>
            </a:r>
            <a:r>
              <a:rPr lang="zh-CN" altLang="en-US" dirty="0" smtClean="0">
                <a:ea typeface="方正琥珀简体" pitchFamily="2" charset="-122"/>
              </a:rPr>
              <a:t>全部哲学，特别是</a:t>
            </a:r>
            <a:r>
              <a:rPr lang="zh-CN" altLang="en-US" dirty="0" smtClean="0">
                <a:solidFill>
                  <a:srgbClr val="940419"/>
                </a:solidFill>
                <a:latin typeface="+mn-ea"/>
              </a:rPr>
              <a:t>近代哲学</a:t>
            </a:r>
            <a:r>
              <a:rPr lang="zh-CN" altLang="en-US" dirty="0" smtClean="0">
                <a:ea typeface="方正琥珀简体" pitchFamily="2" charset="-122"/>
              </a:rPr>
              <a:t>的重大的基本问题，是思维和存在的</a:t>
            </a:r>
            <a:r>
              <a:rPr lang="zh-CN" altLang="en-US" b="1" dirty="0" smtClean="0">
                <a:solidFill>
                  <a:srgbClr val="940419"/>
                </a:solidFill>
                <a:latin typeface="+mn-ea"/>
              </a:rPr>
              <a:t>关系</a:t>
            </a:r>
            <a:r>
              <a:rPr lang="zh-CN" altLang="en-US" dirty="0" smtClean="0">
                <a:ea typeface="方正琥珀简体" pitchFamily="2" charset="-122"/>
              </a:rPr>
              <a:t>问题。”</a:t>
            </a:r>
            <a:endParaRPr lang="en-US" altLang="zh-CN" dirty="0" smtClean="0">
              <a:ea typeface="方正琥珀简体" pitchFamily="2" charset="-122"/>
            </a:endParaRPr>
          </a:p>
          <a:p>
            <a:pPr>
              <a:buNone/>
            </a:pPr>
            <a:r>
              <a:rPr lang="en-US" altLang="zh-CN" dirty="0" smtClean="0">
                <a:ea typeface="方正琥珀简体" pitchFamily="2" charset="-122"/>
              </a:rPr>
              <a:t>                        ------《</a:t>
            </a:r>
            <a:r>
              <a:rPr lang="zh-CN" altLang="en-US" dirty="0" smtClean="0">
                <a:ea typeface="方正琥珀简体" pitchFamily="2" charset="-122"/>
              </a:rPr>
              <a:t>路德维希</a:t>
            </a:r>
            <a:r>
              <a:rPr lang="en-US" altLang="zh-CN" dirty="0" smtClean="0">
                <a:ea typeface="方正琥珀简体" pitchFamily="2" charset="-122"/>
              </a:rPr>
              <a:t>·</a:t>
            </a:r>
            <a:r>
              <a:rPr lang="zh-CN" altLang="en-US" dirty="0" smtClean="0">
                <a:ea typeface="方正琥珀简体" pitchFamily="2" charset="-122"/>
              </a:rPr>
              <a:t>费尔巴哈与德国古典哲学的终结</a:t>
            </a:r>
            <a:r>
              <a:rPr lang="en-US" altLang="zh-CN" dirty="0" smtClean="0">
                <a:ea typeface="方正琥珀简体" pitchFamily="2" charset="-122"/>
              </a:rPr>
              <a:t>》</a:t>
            </a:r>
            <a:endParaRPr lang="en-US" altLang="zh-CN" dirty="0" smtClean="0"/>
          </a:p>
          <a:p>
            <a:pPr>
              <a:buNone/>
            </a:pPr>
            <a:r>
              <a:rPr lang="en-US" altLang="zh-CN" dirty="0" smtClean="0">
                <a:ea typeface="方正琥珀简体" pitchFamily="2" charset="-122"/>
              </a:rPr>
              <a:t>                </a:t>
            </a:r>
          </a:p>
        </p:txBody>
      </p:sp>
      <p:pic>
        <p:nvPicPr>
          <p:cNvPr id="6" name="Picture 3" descr="G:\哲学图片库\人物\恩格斯.jpg"/>
          <p:cNvPicPr>
            <a:picLocks noGrp="1" noChangeAspect="1" noChangeArrowheads="1"/>
          </p:cNvPicPr>
          <p:nvPr>
            <p:ph sz="half" idx="1"/>
          </p:nvPr>
        </p:nvPicPr>
        <p:blipFill>
          <a:blip r:embed="rId2" cstate="print"/>
          <a:srcRect/>
          <a:stretch>
            <a:fillRect/>
          </a:stretch>
        </p:blipFill>
        <p:spPr bwMode="auto">
          <a:xfrm>
            <a:off x="749300" y="1877219"/>
            <a:ext cx="3403600" cy="3848100"/>
          </a:xfrm>
          <a:prstGeom prst="rect">
            <a:avLst/>
          </a:prstGeom>
          <a:noFill/>
          <a:ln w="38100">
            <a:solidFill>
              <a:srgbClr val="FF6600"/>
            </a:solidFill>
            <a:miter lim="800000"/>
            <a:headEnd/>
            <a:tailEnd/>
          </a:ln>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对哲学基本问题的一般理解</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00034" y="1428736"/>
            <a:ext cx="8072494" cy="4786345"/>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对哲学基本问题的一般理解</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，把“思维与存在的关系”问题理解为“精神与物质的关系”问题</a:t>
            </a:r>
            <a:endParaRPr lang="en-US" altLang="zh-CN" dirty="0" smtClean="0"/>
          </a:p>
          <a:p>
            <a:r>
              <a:rPr lang="en-US" altLang="zh-CN" dirty="0" smtClean="0"/>
              <a:t>2</a:t>
            </a:r>
            <a:r>
              <a:rPr lang="zh-CN" altLang="en-US" dirty="0" smtClean="0"/>
              <a:t>，把哲学基本问题归结为两个方面：精神与物质谁为“第一性”的问题；（本体论）精神与物质“有无同一性”的问题，也就是精神能否认识物质的问题（认识论）</a:t>
            </a:r>
            <a:endParaRPr lang="en-US" altLang="zh-CN" dirty="0" smtClean="0"/>
          </a:p>
          <a:p>
            <a:r>
              <a:rPr lang="en-US" altLang="zh-CN" dirty="0" smtClean="0"/>
              <a:t>3</a:t>
            </a:r>
            <a:r>
              <a:rPr lang="zh-CN" altLang="en-US" dirty="0" smtClean="0"/>
              <a:t>，唯心主义与唯物主义的派别划分，以及一元论和二元论的区分</a:t>
            </a:r>
            <a:endParaRPr lang="en-US" altLang="zh-CN" dirty="0" smtClean="0"/>
          </a:p>
          <a:p>
            <a:endParaRPr lang="zh-CN" altLang="en-US"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对哲学基本问题的一般理解</a:t>
            </a:r>
            <a:endParaRPr lang="zh-CN" altLang="en-US" dirty="0"/>
          </a:p>
        </p:txBody>
      </p:sp>
      <p:sp>
        <p:nvSpPr>
          <p:cNvPr id="3" name="内容占位符 2"/>
          <p:cNvSpPr>
            <a:spLocks noGrp="1"/>
          </p:cNvSpPr>
          <p:nvPr>
            <p:ph idx="1"/>
          </p:nvPr>
        </p:nvSpPr>
        <p:spPr/>
        <p:txBody>
          <a:bodyPr/>
          <a:lstStyle/>
          <a:p>
            <a:r>
              <a:rPr lang="en-US" altLang="zh-CN" dirty="0" smtClean="0"/>
              <a:t>4</a:t>
            </a:r>
            <a:r>
              <a:rPr lang="zh-CN" altLang="en-US" dirty="0" smtClean="0"/>
              <a:t>，可知论与不可知论：认为精神可以认识物质的属于可知论，反之属于不可知论</a:t>
            </a:r>
            <a:endParaRPr lang="en-US" altLang="zh-CN" dirty="0" smtClean="0"/>
          </a:p>
          <a:p>
            <a:r>
              <a:rPr lang="en-US" altLang="zh-CN" dirty="0" smtClean="0"/>
              <a:t>5</a:t>
            </a:r>
            <a:r>
              <a:rPr lang="zh-CN" altLang="en-US" dirty="0" smtClean="0"/>
              <a:t>，唯物主义的三种历史形态</a:t>
            </a:r>
            <a:r>
              <a:rPr lang="en-US" altLang="zh-CN" dirty="0" smtClean="0"/>
              <a:t>:</a:t>
            </a:r>
            <a:r>
              <a:rPr lang="zh-CN" altLang="en-US" dirty="0" smtClean="0"/>
              <a:t>朴素唯物主义，形而上学唯物主义，辩证唯物主义和历史唯物主义。唯心主义的两种形式：主观唯心主义和客观唯心主义</a:t>
            </a:r>
            <a:endParaRPr lang="en-US" altLang="zh-CN" dirty="0" smtClean="0"/>
          </a:p>
          <a:p>
            <a:r>
              <a:rPr lang="en-US" altLang="zh-CN" dirty="0" smtClean="0"/>
              <a:t>6</a:t>
            </a:r>
            <a:r>
              <a:rPr lang="zh-CN" altLang="en-US" dirty="0" smtClean="0"/>
              <a:t>，辩证法和形而上学的斗争</a:t>
            </a:r>
            <a:r>
              <a:rPr lang="en-US" altLang="zh-CN" dirty="0" smtClean="0"/>
              <a:t>:</a:t>
            </a:r>
            <a:r>
              <a:rPr lang="zh-CN" altLang="en-US" dirty="0" smtClean="0"/>
              <a:t>和唯物主义、唯心主义属于两个序列，既有形而上学的唯物主义，也有辩证法和唯心主义的结合。</a:t>
            </a:r>
            <a:endParaRPr lang="zh-CN" altLang="en-US" dirty="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5" name="Picture 5" descr="E:\图像资料库2\赫拉克利特 副本.jpg"/>
          <p:cNvPicPr>
            <a:picLocks noChangeAspect="1" noChangeArrowheads="1"/>
          </p:cNvPicPr>
          <p:nvPr/>
        </p:nvPicPr>
        <p:blipFill>
          <a:blip r:embed="rId3" cstate="print"/>
          <a:srcRect l="8612" t="2206" b="5147"/>
          <a:stretch>
            <a:fillRect/>
          </a:stretch>
        </p:blipFill>
        <p:spPr bwMode="auto">
          <a:xfrm>
            <a:off x="251520" y="1772941"/>
            <a:ext cx="2209800" cy="2448148"/>
          </a:xfrm>
          <a:prstGeom prst="rect">
            <a:avLst/>
          </a:prstGeom>
          <a:noFill/>
          <a:ln w="9525">
            <a:solidFill>
              <a:schemeClr val="tx1"/>
            </a:solidFill>
            <a:miter lim="800000"/>
            <a:headEnd/>
            <a:tailEnd/>
          </a:ln>
        </p:spPr>
      </p:pic>
      <p:pic>
        <p:nvPicPr>
          <p:cNvPr id="7" name="Picture 7" descr="E:\图像资料库\泰勒斯.gif"/>
          <p:cNvPicPr>
            <a:picLocks noChangeAspect="1" noChangeArrowheads="1"/>
          </p:cNvPicPr>
          <p:nvPr/>
        </p:nvPicPr>
        <p:blipFill>
          <a:blip r:embed="rId4" cstate="print"/>
          <a:srcRect/>
          <a:stretch>
            <a:fillRect/>
          </a:stretch>
        </p:blipFill>
        <p:spPr bwMode="auto">
          <a:xfrm>
            <a:off x="2232720" y="851520"/>
            <a:ext cx="2438400" cy="2563812"/>
          </a:xfrm>
          <a:prstGeom prst="rect">
            <a:avLst/>
          </a:prstGeom>
          <a:noFill/>
          <a:ln w="9525">
            <a:noFill/>
            <a:miter lim="800000"/>
            <a:headEnd/>
            <a:tailEnd/>
          </a:ln>
        </p:spPr>
      </p:pic>
      <p:sp>
        <p:nvSpPr>
          <p:cNvPr id="8" name="矩形 7"/>
          <p:cNvSpPr/>
          <p:nvPr/>
        </p:nvSpPr>
        <p:spPr>
          <a:xfrm>
            <a:off x="2461320" y="3184500"/>
            <a:ext cx="2339102" cy="461665"/>
          </a:xfrm>
          <a:prstGeom prst="rect">
            <a:avLst/>
          </a:prstGeom>
        </p:spPr>
        <p:txBody>
          <a:bodyPr wrap="none">
            <a:spAutoFit/>
          </a:bodyPr>
          <a:lstStyle/>
          <a:p>
            <a:r>
              <a:rPr lang="zh-CN" altLang="en-US" dirty="0" smtClean="0"/>
              <a:t>水是万物的始基</a:t>
            </a:r>
            <a:endParaRPr lang="zh-CN" altLang="en-US" dirty="0"/>
          </a:p>
        </p:txBody>
      </p:sp>
      <p:sp>
        <p:nvSpPr>
          <p:cNvPr id="9" name="矩形 8"/>
          <p:cNvSpPr/>
          <p:nvPr/>
        </p:nvSpPr>
        <p:spPr>
          <a:xfrm>
            <a:off x="199495" y="4437112"/>
            <a:ext cx="3155030" cy="584775"/>
          </a:xfrm>
          <a:prstGeom prst="rect">
            <a:avLst/>
          </a:prstGeom>
        </p:spPr>
        <p:txBody>
          <a:bodyPr wrap="none">
            <a:spAutoFit/>
          </a:bodyPr>
          <a:lstStyle/>
          <a:p>
            <a:r>
              <a:rPr lang="zh-CN" altLang="en-US" b="1" dirty="0" smtClean="0">
                <a:solidFill>
                  <a:srgbClr val="000000"/>
                </a:solidFill>
                <a:ea typeface="方正琥珀简体" pitchFamily="2" charset="-122"/>
              </a:rPr>
              <a:t>“</a:t>
            </a:r>
            <a:r>
              <a:rPr lang="zh-CN" altLang="en-US" sz="3200" dirty="0" smtClean="0">
                <a:solidFill>
                  <a:schemeClr val="tx2"/>
                </a:solidFill>
                <a:ea typeface="方正琥珀简体" pitchFamily="2" charset="-122"/>
              </a:rPr>
              <a:t>火</a:t>
            </a:r>
            <a:r>
              <a:rPr lang="zh-CN" altLang="en-US" b="1" dirty="0" smtClean="0">
                <a:solidFill>
                  <a:srgbClr val="000000"/>
                </a:solidFill>
                <a:ea typeface="方正琥珀简体" pitchFamily="2" charset="-122"/>
              </a:rPr>
              <a:t>”是万物的本原</a:t>
            </a:r>
            <a:r>
              <a:rPr lang="zh-CN" altLang="en-US" b="1" dirty="0" smtClean="0"/>
              <a:t> </a:t>
            </a:r>
            <a:endParaRPr lang="zh-CN" altLang="en-US" b="1" dirty="0"/>
          </a:p>
        </p:txBody>
      </p:sp>
      <p:sp>
        <p:nvSpPr>
          <p:cNvPr id="12" name="矩形 11"/>
          <p:cNvSpPr/>
          <p:nvPr/>
        </p:nvSpPr>
        <p:spPr>
          <a:xfrm>
            <a:off x="3851920" y="2852936"/>
            <a:ext cx="5292080" cy="3046988"/>
          </a:xfrm>
          <a:prstGeom prst="rect">
            <a:avLst/>
          </a:prstGeom>
        </p:spPr>
        <p:txBody>
          <a:bodyPr wrap="square">
            <a:spAutoFit/>
          </a:bodyPr>
          <a:lstStyle/>
          <a:p>
            <a:r>
              <a:rPr lang="zh-CN" altLang="en-US" dirty="0" smtClean="0"/>
              <a:t>五行说</a:t>
            </a:r>
            <a:endParaRPr lang="en-US" altLang="zh-CN" dirty="0" smtClean="0"/>
          </a:p>
          <a:p>
            <a:r>
              <a:rPr lang="zh-CN" altLang="en-US" dirty="0" smtClean="0"/>
              <a:t>元气说</a:t>
            </a:r>
            <a:endParaRPr lang="en-US" altLang="zh-CN" dirty="0" smtClean="0"/>
          </a:p>
          <a:p>
            <a:r>
              <a:rPr lang="zh-CN" altLang="en-US" dirty="0" smtClean="0"/>
              <a:t>四根说</a:t>
            </a:r>
            <a:endParaRPr lang="en-US" altLang="zh-CN" dirty="0" smtClean="0"/>
          </a:p>
          <a:p>
            <a:r>
              <a:rPr lang="zh-CN" altLang="en-US" dirty="0" smtClean="0"/>
              <a:t>       原子论</a:t>
            </a:r>
            <a:r>
              <a:rPr lang="en-US" altLang="zh-CN" dirty="0" smtClean="0"/>
              <a:t>……</a:t>
            </a:r>
          </a:p>
          <a:p>
            <a:endParaRPr lang="en-US" altLang="zh-CN" dirty="0" smtClean="0"/>
          </a:p>
          <a:p>
            <a:r>
              <a:rPr lang="zh-CN" altLang="en-US" dirty="0" smtClean="0"/>
              <a:t>把一切存在，包括自然的、社会的、人的躯体和灵魂的存在，都</a:t>
            </a:r>
            <a:r>
              <a:rPr lang="zh-CN" altLang="en-US" b="1" dirty="0" smtClean="0">
                <a:solidFill>
                  <a:srgbClr val="FF0000"/>
                </a:solidFill>
              </a:rPr>
              <a:t>还原</a:t>
            </a:r>
            <a:r>
              <a:rPr lang="zh-CN" altLang="en-US" dirty="0" smtClean="0"/>
              <a:t>为一种自然的、本原性的</a:t>
            </a:r>
            <a:r>
              <a:rPr lang="zh-CN" altLang="en-US" b="1" dirty="0" smtClean="0">
                <a:solidFill>
                  <a:srgbClr val="FF0000"/>
                </a:solidFill>
              </a:rPr>
              <a:t>物质的具体形态</a:t>
            </a:r>
            <a:endParaRPr lang="zh-CN" altLang="en-US" b="1" dirty="0">
              <a:solidFill>
                <a:srgbClr val="FF0000"/>
              </a:solidFill>
            </a:endParaRPr>
          </a:p>
        </p:txBody>
      </p:sp>
      <p:sp>
        <p:nvSpPr>
          <p:cNvPr id="13" name="矩形 12"/>
          <p:cNvSpPr/>
          <p:nvPr/>
        </p:nvSpPr>
        <p:spPr>
          <a:xfrm>
            <a:off x="5940152" y="620688"/>
            <a:ext cx="2646878" cy="1569660"/>
          </a:xfrm>
          <a:prstGeom prst="rect">
            <a:avLst/>
          </a:prstGeom>
        </p:spPr>
        <p:txBody>
          <a:bodyPr wrap="square">
            <a:spAutoFit/>
          </a:bodyPr>
          <a:lstStyle/>
          <a:p>
            <a:r>
              <a:rPr lang="zh-CN" altLang="en-US" sz="4800" b="1" dirty="0" smtClean="0">
                <a:solidFill>
                  <a:srgbClr val="FF0000"/>
                </a:solidFill>
                <a:latin typeface="隶书" pitchFamily="49" charset="-122"/>
                <a:ea typeface="隶书" pitchFamily="49" charset="-122"/>
              </a:rPr>
              <a:t>古代朴素唯物主义</a:t>
            </a:r>
            <a:endParaRPr lang="zh-CN" altLang="en-US" sz="4800" b="1" dirty="0">
              <a:solidFill>
                <a:srgbClr val="FF0000"/>
              </a:solidFill>
              <a:latin typeface="隶书" pitchFamily="49" charset="-122"/>
              <a:ea typeface="隶书" pitchFamily="49" charset="-122"/>
            </a:endParaRPr>
          </a:p>
        </p:txBody>
      </p:sp>
      <p:sp>
        <p:nvSpPr>
          <p:cNvPr id="2" name="标题 1"/>
          <p:cNvSpPr>
            <a:spLocks noGrp="1"/>
          </p:cNvSpPr>
          <p:nvPr>
            <p:ph type="title"/>
          </p:nvPr>
        </p:nvSpPr>
        <p:spPr/>
        <p:txBody>
          <a:bodyPr/>
          <a:lstStyle/>
          <a:p>
            <a:r>
              <a:rPr lang="en-US" altLang="zh-CN" dirty="0" smtClean="0"/>
              <a:t>2</a:t>
            </a:r>
            <a:r>
              <a:rPr lang="zh-CN" altLang="en-US" dirty="0" smtClean="0"/>
              <a:t>，唯物主义与唯心主义</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近代机械唯物论</a:t>
            </a:r>
            <a:endParaRPr lang="zh-CN" altLang="en-US" dirty="0"/>
          </a:p>
        </p:txBody>
      </p:sp>
      <p:sp>
        <p:nvSpPr>
          <p:cNvPr id="3" name="内容占位符 2"/>
          <p:cNvSpPr>
            <a:spLocks noGrp="1"/>
          </p:cNvSpPr>
          <p:nvPr>
            <p:ph idx="1"/>
          </p:nvPr>
        </p:nvSpPr>
        <p:spPr>
          <a:xfrm>
            <a:off x="431800" y="1268413"/>
            <a:ext cx="4644256" cy="5065712"/>
          </a:xfrm>
        </p:spPr>
        <p:txBody>
          <a:bodyPr/>
          <a:lstStyle/>
          <a:p>
            <a:r>
              <a:rPr lang="zh-CN" altLang="en-US" dirty="0" smtClean="0"/>
              <a:t>近代原子论</a:t>
            </a:r>
            <a:endParaRPr lang="en-US" altLang="zh-CN" dirty="0" smtClean="0"/>
          </a:p>
          <a:p>
            <a:r>
              <a:rPr lang="zh-CN" altLang="en-US" dirty="0" smtClean="0"/>
              <a:t>感性经验是认识的唯一来源</a:t>
            </a:r>
            <a:endParaRPr lang="en-US" altLang="zh-CN" dirty="0" smtClean="0"/>
          </a:p>
          <a:p>
            <a:endParaRPr lang="en-US" altLang="zh-CN" dirty="0" smtClean="0"/>
          </a:p>
          <a:p>
            <a:pPr lvl="0"/>
            <a:r>
              <a:rPr lang="zh-CN" altLang="en-US" dirty="0" smtClean="0">
                <a:ea typeface="方正大黑简体" pitchFamily="2" charset="-122"/>
              </a:rPr>
              <a:t>把“物质”理解为当时所发现的物质结构的最小层次</a:t>
            </a:r>
            <a:r>
              <a:rPr lang="en-US" altLang="zh-CN" dirty="0" smtClean="0">
                <a:ea typeface="方正大黑简体" pitchFamily="2" charset="-122"/>
              </a:rPr>
              <a:t>——</a:t>
            </a:r>
            <a:r>
              <a:rPr lang="zh-CN" altLang="en-US" dirty="0" smtClean="0">
                <a:ea typeface="方正大黑简体" pitchFamily="2" charset="-122"/>
              </a:rPr>
              <a:t>原子，把原子的某些物理属性当成一切物质的共同属性</a:t>
            </a:r>
            <a:endParaRPr lang="zh-CN" altLang="en-US" dirty="0" smtClean="0"/>
          </a:p>
          <a:p>
            <a:endParaRPr lang="zh-CN" altLang="en-US" dirty="0"/>
          </a:p>
        </p:txBody>
      </p:sp>
      <p:pic>
        <p:nvPicPr>
          <p:cNvPr id="4" name="图片 3" descr="人是机器.jpg"/>
          <p:cNvPicPr>
            <a:picLocks noChangeAspect="1"/>
          </p:cNvPicPr>
          <p:nvPr/>
        </p:nvPicPr>
        <p:blipFill>
          <a:blip r:embed="rId2" cstate="print"/>
          <a:stretch>
            <a:fillRect/>
          </a:stretch>
        </p:blipFill>
        <p:spPr>
          <a:xfrm>
            <a:off x="5076056" y="1268413"/>
            <a:ext cx="3347864" cy="4608512"/>
          </a:xfrm>
          <a:prstGeom prst="rect">
            <a:avLst/>
          </a:prstGeom>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22313" y="4406900"/>
            <a:ext cx="7772400" cy="1736744"/>
          </a:xfrm>
        </p:spPr>
        <p:txBody>
          <a:bodyPr/>
          <a:lstStyle/>
          <a:p>
            <a:pPr algn="ctr">
              <a:lnSpc>
                <a:spcPct val="150000"/>
              </a:lnSpc>
            </a:pPr>
            <a:r>
              <a:rPr lang="zh-CN" altLang="en-US" sz="4800" dirty="0" smtClean="0">
                <a:solidFill>
                  <a:schemeClr val="accent4"/>
                </a:solidFill>
                <a:latin typeface="宋体" pitchFamily="2" charset="-122"/>
              </a:rPr>
              <a:t>世界的物质性</a:t>
            </a:r>
            <a:r>
              <a:rPr lang="zh-CN" altLang="en-US" sz="4800" dirty="0">
                <a:solidFill>
                  <a:schemeClr val="accent4"/>
                </a:solidFill>
                <a:latin typeface="宋体" pitchFamily="2" charset="-122"/>
              </a:rPr>
              <a:t>及其发展</a:t>
            </a:r>
            <a:r>
              <a:rPr lang="zh-CN" altLang="en-US" sz="4800" dirty="0" smtClean="0">
                <a:solidFill>
                  <a:schemeClr val="accent4"/>
                </a:solidFill>
                <a:latin typeface="宋体" pitchFamily="2" charset="-122"/>
              </a:rPr>
              <a:t>规律</a:t>
            </a:r>
            <a:r>
              <a:rPr lang="en-US" altLang="zh-CN" sz="4800" dirty="0" smtClean="0">
                <a:solidFill>
                  <a:schemeClr val="accent4"/>
                </a:solidFill>
                <a:latin typeface="宋体" pitchFamily="2" charset="-122"/>
              </a:rPr>
              <a:t/>
            </a:r>
            <a:br>
              <a:rPr lang="en-US" altLang="zh-CN" sz="4800" dirty="0" smtClean="0">
                <a:solidFill>
                  <a:schemeClr val="accent4"/>
                </a:solidFill>
                <a:latin typeface="宋体" pitchFamily="2" charset="-122"/>
              </a:rPr>
            </a:br>
            <a:r>
              <a:rPr lang="zh-CN" altLang="en-US" sz="4800" dirty="0" smtClean="0">
                <a:solidFill>
                  <a:schemeClr val="accent4"/>
                </a:solidFill>
                <a:latin typeface="宋体" pitchFamily="2" charset="-122"/>
              </a:rPr>
              <a:t>第一节（</a:t>
            </a:r>
            <a:r>
              <a:rPr lang="en-US" altLang="zh-CN" sz="4800" dirty="0" smtClean="0">
                <a:solidFill>
                  <a:schemeClr val="accent4"/>
                </a:solidFill>
                <a:latin typeface="宋体" pitchFamily="2" charset="-122"/>
              </a:rPr>
              <a:t>p22-34</a:t>
            </a:r>
            <a:r>
              <a:rPr lang="zh-CN" altLang="en-US" sz="4800" dirty="0" smtClean="0">
                <a:solidFill>
                  <a:schemeClr val="accent4"/>
                </a:solidFill>
                <a:latin typeface="宋体" pitchFamily="2" charset="-122"/>
              </a:rPr>
              <a:t>）</a:t>
            </a:r>
            <a:endParaRPr lang="zh-CN" altLang="en-US" sz="4800" dirty="0">
              <a:solidFill>
                <a:schemeClr val="accent4"/>
              </a:solidFill>
              <a:latin typeface="宋体" pitchFamily="2" charset="-122"/>
            </a:endParaRPr>
          </a:p>
        </p:txBody>
      </p:sp>
      <p:sp>
        <p:nvSpPr>
          <p:cNvPr id="6" name="文本占位符 5"/>
          <p:cNvSpPr>
            <a:spLocks noGrp="1"/>
          </p:cNvSpPr>
          <p:nvPr>
            <p:ph type="body" idx="1"/>
          </p:nvPr>
        </p:nvSpPr>
        <p:spPr>
          <a:xfrm>
            <a:off x="722313" y="1066800"/>
            <a:ext cx="7772400" cy="3340101"/>
          </a:xfrm>
          <a:blipFill>
            <a:blip r:embed="rId2" cstate="print"/>
            <a:stretch>
              <a:fillRect/>
            </a:stretch>
          </a:blipFill>
        </p:spPr>
        <p:txBody>
          <a:bodyPr/>
          <a:lstStyle/>
          <a:p>
            <a:endParaRPr lang="zh-CN" altLang="en-US" dirty="0"/>
          </a:p>
        </p:txBody>
      </p:sp>
      <p:sp>
        <p:nvSpPr>
          <p:cNvPr id="6147" name="Rectangle 12"/>
          <p:cNvSpPr>
            <a:spLocks noChangeArrowheads="1"/>
          </p:cNvSpPr>
          <p:nvPr/>
        </p:nvSpPr>
        <p:spPr bwMode="auto">
          <a:xfrm>
            <a:off x="228600" y="3573463"/>
            <a:ext cx="327025" cy="641350"/>
          </a:xfrm>
          <a:prstGeom prst="rect">
            <a:avLst/>
          </a:prstGeom>
          <a:noFill/>
          <a:ln w="9525">
            <a:noFill/>
            <a:miter lim="800000"/>
            <a:headEnd/>
            <a:tailEnd/>
          </a:ln>
        </p:spPr>
        <p:txBody>
          <a:bodyPr wrap="none">
            <a:spAutoFit/>
          </a:bodyPr>
          <a:lstStyle/>
          <a:p>
            <a:pPr algn="ctr"/>
            <a:r>
              <a:rPr lang="en-US" altLang="zh-CN" sz="3600">
                <a:solidFill>
                  <a:srgbClr val="3333CC"/>
                </a:solidFill>
                <a:latin typeface="Tahoma" pitchFamily="34" charset="0"/>
              </a:rPr>
              <a:t> </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唯心主义（</a:t>
            </a:r>
            <a:r>
              <a:rPr lang="en-US" altLang="zh-CN" dirty="0" smtClean="0"/>
              <a:t>p74</a:t>
            </a:r>
            <a:r>
              <a:rPr lang="zh-CN" altLang="en-US" dirty="0" smtClean="0"/>
              <a:t>）</a:t>
            </a:r>
            <a:endParaRPr lang="zh-CN" altLang="en-US" dirty="0"/>
          </a:p>
        </p:txBody>
      </p:sp>
      <p:graphicFrame>
        <p:nvGraphicFramePr>
          <p:cNvPr id="4" name="内容占位符 3"/>
          <p:cNvGraphicFramePr>
            <a:graphicFrameLocks noGrp="1"/>
          </p:cNvGraphicFramePr>
          <p:nvPr>
            <p:ph idx="1"/>
          </p:nvPr>
        </p:nvGraphicFramePr>
        <p:xfrm>
          <a:off x="431800" y="1268413"/>
          <a:ext cx="8229600" cy="5065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何为“第一性”？</a:t>
            </a:r>
            <a:endParaRPr lang="zh-CN" altLang="en-US" dirty="0"/>
          </a:p>
        </p:txBody>
      </p:sp>
      <p:graphicFrame>
        <p:nvGraphicFramePr>
          <p:cNvPr id="4" name="内容占位符 3"/>
          <p:cNvGraphicFramePr>
            <a:graphicFrameLocks noGrp="1"/>
          </p:cNvGraphicFramePr>
          <p:nvPr>
            <p:ph idx="1"/>
          </p:nvPr>
        </p:nvGraphicFramePr>
        <p:xfrm>
          <a:off x="323528" y="1268413"/>
          <a:ext cx="8496944" cy="5065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G:\哲学图片库\胡\朱熹.JPG"/>
          <p:cNvPicPr>
            <a:picLocks noGrp="1" noChangeAspect="1" noChangeArrowheads="1"/>
          </p:cNvPicPr>
          <p:nvPr>
            <p:ph sz="half" idx="2"/>
          </p:nvPr>
        </p:nvPicPr>
        <p:blipFill>
          <a:blip r:embed="rId2" cstate="print"/>
          <a:srcRect/>
          <a:stretch>
            <a:fillRect/>
          </a:stretch>
        </p:blipFill>
        <p:spPr bwMode="auto">
          <a:xfrm>
            <a:off x="2266628" y="1020763"/>
            <a:ext cx="2181448" cy="3454878"/>
          </a:xfrm>
          <a:prstGeom prst="rect">
            <a:avLst/>
          </a:prstGeom>
          <a:noFill/>
          <a:ln w="38100">
            <a:solidFill>
              <a:srgbClr val="993300"/>
            </a:solidFill>
            <a:miter lim="800000"/>
            <a:headEnd/>
            <a:tailEnd/>
          </a:ln>
        </p:spPr>
      </p:pic>
      <p:pic>
        <p:nvPicPr>
          <p:cNvPr id="10" name="Picture 4" descr="C:\Documents and Settings\Administrator\My Documents\My Pictures\d68b65cb2e0cf82cbe09e6da.jpg"/>
          <p:cNvPicPr>
            <a:picLocks noGrp="1" noChangeAspect="1" noChangeArrowheads="1"/>
          </p:cNvPicPr>
          <p:nvPr>
            <p:ph sz="half" idx="1"/>
          </p:nvPr>
        </p:nvPicPr>
        <p:blipFill>
          <a:blip r:embed="rId3" cstate="print">
            <a:lum/>
          </a:blip>
          <a:stretch>
            <a:fillRect/>
          </a:stretch>
        </p:blipFill>
        <p:spPr bwMode="auto">
          <a:xfrm>
            <a:off x="0" y="2290787"/>
            <a:ext cx="1943100" cy="3226445"/>
          </a:xfrm>
          <a:prstGeom prst="rect">
            <a:avLst/>
          </a:prstGeom>
          <a:noFill/>
          <a:ln>
            <a:noFill/>
          </a:ln>
        </p:spPr>
      </p:pic>
      <p:sp>
        <p:nvSpPr>
          <p:cNvPr id="7" name="矩形 6"/>
          <p:cNvSpPr/>
          <p:nvPr/>
        </p:nvSpPr>
        <p:spPr>
          <a:xfrm>
            <a:off x="129262" y="5517232"/>
            <a:ext cx="2426514" cy="830997"/>
          </a:xfrm>
          <a:prstGeom prst="rect">
            <a:avLst/>
          </a:prstGeom>
        </p:spPr>
        <p:txBody>
          <a:bodyPr wrap="square">
            <a:spAutoFit/>
          </a:bodyPr>
          <a:lstStyle/>
          <a:p>
            <a:r>
              <a:rPr lang="zh-CN" altLang="en-US" dirty="0" smtClean="0"/>
              <a:t>柏拉图：理念是</a:t>
            </a:r>
            <a:endParaRPr lang="en-US" altLang="zh-CN" dirty="0" smtClean="0"/>
          </a:p>
          <a:p>
            <a:r>
              <a:rPr lang="zh-CN" altLang="en-US" dirty="0" smtClean="0"/>
              <a:t>现实世界的原型</a:t>
            </a:r>
            <a:endParaRPr lang="zh-CN" altLang="en-US" dirty="0"/>
          </a:p>
        </p:txBody>
      </p:sp>
      <p:sp>
        <p:nvSpPr>
          <p:cNvPr id="8" name="标题 7"/>
          <p:cNvSpPr>
            <a:spLocks noGrp="1"/>
          </p:cNvSpPr>
          <p:nvPr>
            <p:ph type="title"/>
          </p:nvPr>
        </p:nvSpPr>
        <p:spPr/>
        <p:txBody>
          <a:bodyPr/>
          <a:lstStyle/>
          <a:p>
            <a:endParaRPr lang="zh-CN" altLang="en-US" dirty="0"/>
          </a:p>
        </p:txBody>
      </p:sp>
      <p:sp>
        <p:nvSpPr>
          <p:cNvPr id="11" name="标题 4"/>
          <p:cNvSpPr txBox="1">
            <a:spLocks/>
          </p:cNvSpPr>
          <p:nvPr/>
        </p:nvSpPr>
        <p:spPr bwMode="auto">
          <a:xfrm>
            <a:off x="539552" y="331788"/>
            <a:ext cx="9144000" cy="688975"/>
          </a:xfrm>
          <a:prstGeom prst="rect">
            <a:avLst/>
          </a:prstGeom>
          <a:noFill/>
          <a:ln w="9525" algn="ctr">
            <a:noFill/>
            <a:miter lim="800000"/>
            <a:headEnd/>
            <a:tailEnd/>
          </a:ln>
          <a:effectLst/>
        </p:spPr>
        <p:txBody>
          <a:bodyPr vert="horz" wrap="square" lIns="91440" tIns="54000" rIns="91440" bIns="45720" numCol="1" anchor="t"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sng" strike="noStrike" kern="0" cap="none" spc="0" normalizeH="0" baseline="0" noProof="0" dirty="0" smtClean="0">
                <a:ln>
                  <a:noFill/>
                </a:ln>
                <a:solidFill>
                  <a:srgbClr val="133984"/>
                </a:solidFill>
                <a:effectLst/>
                <a:uLnTx/>
                <a:uFillTx/>
                <a:latin typeface="+mj-lt"/>
                <a:ea typeface="+mj-ea"/>
                <a:cs typeface="+mj-cs"/>
              </a:rPr>
              <a:t>    </a:t>
            </a:r>
            <a:r>
              <a:rPr kumimoji="0" lang="zh-CN" altLang="en-US" sz="3600" b="1" i="0" u="sng" strike="noStrike" kern="0" cap="none" spc="0" normalizeH="0" baseline="0" noProof="0" dirty="0" smtClean="0">
                <a:ln>
                  <a:noFill/>
                </a:ln>
                <a:solidFill>
                  <a:srgbClr val="133984"/>
                </a:solidFill>
                <a:effectLst/>
                <a:uLnTx/>
                <a:uFillTx/>
                <a:latin typeface="+mj-lt"/>
                <a:ea typeface="+mj-ea"/>
                <a:cs typeface="+mj-cs"/>
              </a:rPr>
              <a:t>客观唯心主义：</a:t>
            </a:r>
            <a:r>
              <a:rPr kumimoji="0" lang="en-US" altLang="zh-CN" sz="2800" b="1" i="0" u="sng" strike="noStrike" kern="0" cap="none" spc="0" normalizeH="0" baseline="0" noProof="0" dirty="0" smtClean="0">
                <a:ln>
                  <a:noFill/>
                </a:ln>
                <a:solidFill>
                  <a:srgbClr val="133984"/>
                </a:solidFill>
                <a:effectLst/>
                <a:uLnTx/>
                <a:uFillTx/>
                <a:latin typeface="+mj-lt"/>
                <a:ea typeface="+mj-ea"/>
                <a:cs typeface="+mj-cs"/>
              </a:rPr>
              <a:t/>
            </a:r>
            <a:br>
              <a:rPr kumimoji="0" lang="en-US" altLang="zh-CN" sz="2800" b="1" i="0" u="sng" strike="noStrike" kern="0" cap="none" spc="0" normalizeH="0" baseline="0" noProof="0" dirty="0" smtClean="0">
                <a:ln>
                  <a:noFill/>
                </a:ln>
                <a:solidFill>
                  <a:srgbClr val="133984"/>
                </a:solidFill>
                <a:effectLst/>
                <a:uLnTx/>
                <a:uFillTx/>
                <a:latin typeface="+mj-lt"/>
                <a:ea typeface="+mj-ea"/>
                <a:cs typeface="+mj-cs"/>
              </a:rPr>
            </a:br>
            <a:endParaRPr kumimoji="0" lang="zh-CN" altLang="en-US" sz="2800" b="1" i="0" u="none" strike="noStrike" kern="0" cap="none" spc="0" normalizeH="0" baseline="0" noProof="0" dirty="0">
              <a:ln>
                <a:noFill/>
              </a:ln>
              <a:solidFill>
                <a:srgbClr val="133984"/>
              </a:solidFill>
              <a:effectLst/>
              <a:uLnTx/>
              <a:uFillTx/>
              <a:latin typeface="+mj-lt"/>
              <a:ea typeface="+mj-ea"/>
              <a:cs typeface="+mj-cs"/>
            </a:endParaRPr>
          </a:p>
        </p:txBody>
      </p:sp>
      <p:sp>
        <p:nvSpPr>
          <p:cNvPr id="12" name="矩形 11"/>
          <p:cNvSpPr/>
          <p:nvPr/>
        </p:nvSpPr>
        <p:spPr>
          <a:xfrm>
            <a:off x="2555776" y="4725145"/>
            <a:ext cx="1731563" cy="461665"/>
          </a:xfrm>
          <a:prstGeom prst="rect">
            <a:avLst/>
          </a:prstGeom>
        </p:spPr>
        <p:txBody>
          <a:bodyPr wrap="none">
            <a:spAutoFit/>
          </a:bodyPr>
          <a:lstStyle/>
          <a:p>
            <a:r>
              <a:rPr lang="zh-CN" altLang="en-US" b="1" kern="0" dirty="0" smtClean="0">
                <a:solidFill>
                  <a:srgbClr val="133984"/>
                </a:solidFill>
              </a:rPr>
              <a:t>朱熹：理学</a:t>
            </a:r>
            <a:endParaRPr lang="zh-CN" altLang="en-US" dirty="0"/>
          </a:p>
        </p:txBody>
      </p:sp>
      <p:sp>
        <p:nvSpPr>
          <p:cNvPr id="13" name="矩形 12"/>
          <p:cNvSpPr/>
          <p:nvPr/>
        </p:nvSpPr>
        <p:spPr>
          <a:xfrm>
            <a:off x="4572000" y="2290788"/>
            <a:ext cx="4572000" cy="1938992"/>
          </a:xfrm>
          <a:prstGeom prst="rect">
            <a:avLst/>
          </a:prstGeom>
        </p:spPr>
        <p:txBody>
          <a:bodyPr wrap="square">
            <a:spAutoFit/>
          </a:bodyPr>
          <a:lstStyle/>
          <a:p>
            <a:pPr lvl="0">
              <a:defRPr/>
            </a:pPr>
            <a:r>
              <a:rPr lang="zh-CN" altLang="en-US" sz="4000" b="1" kern="0" dirty="0" smtClean="0">
                <a:solidFill>
                  <a:srgbClr val="FF0000"/>
                </a:solidFill>
              </a:rPr>
              <a:t>     本质对现象，</a:t>
            </a:r>
            <a:endParaRPr lang="en-US" altLang="zh-CN" sz="4000" b="1" kern="0" dirty="0" smtClean="0">
              <a:solidFill>
                <a:srgbClr val="FF0000"/>
              </a:solidFill>
            </a:endParaRPr>
          </a:p>
          <a:p>
            <a:pPr lvl="0">
              <a:defRPr/>
            </a:pPr>
            <a:r>
              <a:rPr lang="zh-CN" altLang="en-US" sz="4000" b="1" kern="0" dirty="0" smtClean="0">
                <a:solidFill>
                  <a:srgbClr val="FF0000"/>
                </a:solidFill>
              </a:rPr>
              <a:t>一般对个别的</a:t>
            </a:r>
            <a:endParaRPr lang="en-US" altLang="zh-CN" sz="4000" b="1" kern="0" dirty="0" smtClean="0">
              <a:solidFill>
                <a:srgbClr val="FF0000"/>
              </a:solidFill>
            </a:endParaRPr>
          </a:p>
          <a:p>
            <a:pPr lvl="0">
              <a:defRPr/>
            </a:pPr>
            <a:r>
              <a:rPr lang="zh-CN" altLang="en-US" sz="4000" b="1" kern="0" dirty="0" smtClean="0">
                <a:solidFill>
                  <a:srgbClr val="FF0000"/>
                </a:solidFill>
              </a:rPr>
              <a:t>“逻辑先在性”</a:t>
            </a:r>
            <a:endParaRPr lang="zh-CN" altLang="en-US" sz="4000" b="1" kern="0" dirty="0">
              <a:solidFill>
                <a:srgbClr val="FF0000"/>
              </a:solidFill>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orient="vert"/>
          </p:nvPr>
        </p:nvSpPr>
        <p:spPr>
          <a:xfrm>
            <a:off x="6248400" y="609601"/>
            <a:ext cx="2286000" cy="5867400"/>
          </a:xfrm>
        </p:spPr>
        <p:txBody>
          <a:bodyPr/>
          <a:lstStyle/>
          <a:p>
            <a:r>
              <a:rPr lang="en-US" altLang="zh-CN" dirty="0" smtClean="0">
                <a:latin typeface="方正姚体" pitchFamily="2" charset="-122"/>
                <a:ea typeface="方正姚体" pitchFamily="2" charset="-122"/>
              </a:rPr>
              <a:t/>
            </a:r>
            <a:br>
              <a:rPr lang="en-US" altLang="zh-CN" dirty="0" smtClean="0">
                <a:latin typeface="方正姚体" pitchFamily="2" charset="-122"/>
                <a:ea typeface="方正姚体" pitchFamily="2" charset="-122"/>
              </a:rPr>
            </a:br>
            <a:endParaRPr lang="zh-CN" altLang="en-US" dirty="0">
              <a:latin typeface="方正姚体" pitchFamily="2" charset="-122"/>
              <a:ea typeface="方正姚体" pitchFamily="2" charset="-122"/>
            </a:endParaRPr>
          </a:p>
        </p:txBody>
      </p:sp>
      <p:pic>
        <p:nvPicPr>
          <p:cNvPr id="4" name="Picture 2" descr="E:\图片\NO_3430.jpg"/>
          <p:cNvPicPr>
            <a:picLocks noChangeAspect="1" noChangeArrowheads="1"/>
          </p:cNvPicPr>
          <p:nvPr/>
        </p:nvPicPr>
        <p:blipFill>
          <a:blip r:embed="rId2" cstate="print"/>
          <a:srcRect/>
          <a:stretch>
            <a:fillRect/>
          </a:stretch>
        </p:blipFill>
        <p:spPr bwMode="auto">
          <a:xfrm>
            <a:off x="1" y="980728"/>
            <a:ext cx="4067943" cy="6058291"/>
          </a:xfrm>
          <a:prstGeom prst="rect">
            <a:avLst/>
          </a:prstGeom>
          <a:noFill/>
          <a:ln w="9525">
            <a:noFill/>
            <a:miter lim="800000"/>
            <a:headEnd/>
            <a:tailEnd/>
          </a:ln>
          <a:effectLst>
            <a:softEdge rad="635000"/>
          </a:effectLst>
          <a:scene3d>
            <a:camera prst="obliqueBottomLeft"/>
            <a:lightRig rig="threePt" dir="t"/>
          </a:scene3d>
        </p:spPr>
      </p:pic>
      <p:sp>
        <p:nvSpPr>
          <p:cNvPr id="7" name="矩形 6"/>
          <p:cNvSpPr/>
          <p:nvPr/>
        </p:nvSpPr>
        <p:spPr>
          <a:xfrm>
            <a:off x="5508104" y="806748"/>
            <a:ext cx="2646878" cy="461665"/>
          </a:xfrm>
          <a:prstGeom prst="rect">
            <a:avLst/>
          </a:prstGeom>
        </p:spPr>
        <p:txBody>
          <a:bodyPr wrap="none">
            <a:spAutoFit/>
          </a:bodyPr>
          <a:lstStyle/>
          <a:p>
            <a:r>
              <a:rPr lang="zh-CN" altLang="en-US" dirty="0" smtClean="0"/>
              <a:t>王阳明：心外无物</a:t>
            </a:r>
            <a:endParaRPr lang="zh-CN" altLang="en-US" dirty="0"/>
          </a:p>
        </p:txBody>
      </p:sp>
      <p:pic>
        <p:nvPicPr>
          <p:cNvPr id="8" name="Picture 1027" descr="王阳明1"/>
          <p:cNvPicPr>
            <a:picLocks noChangeAspect="1" noChangeArrowheads="1"/>
          </p:cNvPicPr>
          <p:nvPr/>
        </p:nvPicPr>
        <p:blipFill>
          <a:blip r:embed="rId3" cstate="print"/>
          <a:srcRect/>
          <a:stretch>
            <a:fillRect/>
          </a:stretch>
        </p:blipFill>
        <p:spPr bwMode="auto">
          <a:xfrm>
            <a:off x="5508104" y="1772816"/>
            <a:ext cx="2592288" cy="446449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认识过程中</a:t>
            </a:r>
            <a:r>
              <a:rPr lang="en-US" altLang="zh-CN" dirty="0" smtClean="0"/>
              <a:t/>
            </a:r>
            <a:br>
              <a:rPr lang="en-US" altLang="zh-CN" dirty="0" smtClean="0"/>
            </a:br>
            <a:r>
              <a:rPr lang="zh-CN" altLang="en-US" dirty="0" smtClean="0"/>
              <a:t>主体对客体的“逻辑先在性”</a:t>
            </a:r>
            <a:endParaRPr lang="zh-CN" altLang="en-US" dirty="0"/>
          </a:p>
        </p:txBody>
      </p:sp>
      <p:graphicFrame>
        <p:nvGraphicFramePr>
          <p:cNvPr id="4" name="内容占位符 3"/>
          <p:cNvGraphicFramePr>
            <a:graphicFrameLocks noGrp="1"/>
          </p:cNvGraphicFramePr>
          <p:nvPr>
            <p:ph idx="1"/>
          </p:nvPr>
        </p:nvGraphicFramePr>
        <p:xfrm>
          <a:off x="251520" y="1268413"/>
          <a:ext cx="8568952" cy="5065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5059" name="Picture 3" descr="D:\My Documents\My Pictures\My Pictures\15fc641a0a657f46dbb4bd0f.gif"/>
          <p:cNvPicPr>
            <a:picLocks noChangeAspect="1" noChangeArrowheads="1" noCrop="1"/>
          </p:cNvPicPr>
          <p:nvPr/>
        </p:nvPicPr>
        <p:blipFill>
          <a:blip r:embed="rId7" cstate="print"/>
          <a:srcRect/>
          <a:stretch>
            <a:fillRect/>
          </a:stretch>
        </p:blipFill>
        <p:spPr bwMode="auto">
          <a:xfrm>
            <a:off x="2339752" y="4509120"/>
            <a:ext cx="590550" cy="619125"/>
          </a:xfrm>
          <a:prstGeom prst="rect">
            <a:avLst/>
          </a:prstGeom>
          <a:noFill/>
        </p:spPr>
      </p:pic>
      <p:pic>
        <p:nvPicPr>
          <p:cNvPr id="45060" name="Picture 4" descr="D:\My Documents\My Pictures\My Pictures\15fc641a0a657f46dbb4bd0f.gif"/>
          <p:cNvPicPr>
            <a:picLocks noChangeAspect="1" noChangeArrowheads="1" noCrop="1"/>
          </p:cNvPicPr>
          <p:nvPr/>
        </p:nvPicPr>
        <p:blipFill>
          <a:blip r:embed="rId7" cstate="print"/>
          <a:srcRect/>
          <a:stretch>
            <a:fillRect/>
          </a:stretch>
        </p:blipFill>
        <p:spPr bwMode="auto">
          <a:xfrm>
            <a:off x="5148064" y="4509120"/>
            <a:ext cx="590550" cy="619125"/>
          </a:xfrm>
          <a:prstGeom prst="rect">
            <a:avLst/>
          </a:prstGeom>
          <a:noFill/>
        </p:spPr>
      </p:pic>
      <p:pic>
        <p:nvPicPr>
          <p:cNvPr id="45061" name="Picture 5" descr="D:\My Documents\My Pictures\My Pictures\15fc641a0a657f46dbb4bd0f.gif"/>
          <p:cNvPicPr>
            <a:picLocks noChangeAspect="1" noChangeArrowheads="1" noCrop="1"/>
          </p:cNvPicPr>
          <p:nvPr/>
        </p:nvPicPr>
        <p:blipFill>
          <a:blip r:embed="rId7" cstate="print"/>
          <a:srcRect/>
          <a:stretch>
            <a:fillRect/>
          </a:stretch>
        </p:blipFill>
        <p:spPr bwMode="auto">
          <a:xfrm>
            <a:off x="8070850" y="4509120"/>
            <a:ext cx="590550" cy="619125"/>
          </a:xfrm>
          <a:prstGeom prst="rect">
            <a:avLst/>
          </a:prstGeom>
          <a:noFill/>
        </p:spPr>
      </p:pic>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（实践与认识的）主体与客体（</a:t>
            </a:r>
            <a:r>
              <a:rPr lang="en-US" altLang="zh-CN" dirty="0" smtClean="0"/>
              <a:t>p59</a:t>
            </a:r>
            <a:r>
              <a:rPr lang="zh-CN" altLang="en-US" dirty="0" smtClean="0"/>
              <a:t>）</a:t>
            </a:r>
            <a:br>
              <a:rPr lang="zh-CN" altLang="en-US" dirty="0" smtClean="0"/>
            </a:br>
            <a:r>
              <a:rPr lang="en-US" altLang="zh-CN" dirty="0" smtClean="0"/>
              <a:t/>
            </a:r>
            <a:br>
              <a:rPr lang="en-US" altLang="zh-CN" dirty="0" smtClean="0"/>
            </a:br>
            <a:endParaRPr lang="zh-CN" altLang="en-US" dirty="0"/>
          </a:p>
        </p:txBody>
      </p:sp>
      <p:sp>
        <p:nvSpPr>
          <p:cNvPr id="10" name="内容占位符 9"/>
          <p:cNvSpPr>
            <a:spLocks noGrp="1"/>
          </p:cNvSpPr>
          <p:nvPr>
            <p:ph sz="half" idx="1"/>
          </p:nvPr>
        </p:nvSpPr>
        <p:spPr/>
        <p:txBody>
          <a:bodyPr/>
          <a:lstStyle/>
          <a:p>
            <a:r>
              <a:rPr lang="zh-CN" altLang="en-US" dirty="0" smtClean="0"/>
              <a:t>主体是指具有思维能力，从事社会实践和认识活动的人</a:t>
            </a:r>
            <a:endParaRPr lang="en-US" altLang="zh-CN" dirty="0" smtClean="0"/>
          </a:p>
          <a:p>
            <a:endParaRPr lang="en-US" altLang="zh-CN" dirty="0" smtClean="0"/>
          </a:p>
          <a:p>
            <a:endParaRPr lang="en-US" altLang="zh-CN" dirty="0" smtClean="0"/>
          </a:p>
          <a:p>
            <a:r>
              <a:rPr lang="zh-CN" altLang="en-US" dirty="0" smtClean="0"/>
              <a:t>客体是指实践和认识活动所指向的对象</a:t>
            </a:r>
            <a:endParaRPr lang="zh-CN" altLang="en-US" dirty="0"/>
          </a:p>
        </p:txBody>
      </p:sp>
      <p:sp>
        <p:nvSpPr>
          <p:cNvPr id="7" name="文本占位符 6"/>
          <p:cNvSpPr>
            <a:spLocks noGrp="1"/>
          </p:cNvSpPr>
          <p:nvPr>
            <p:ph sz="half" idx="2"/>
          </p:nvPr>
        </p:nvSpPr>
        <p:spPr/>
        <p:txBody>
          <a:bodyPr/>
          <a:lstStyle/>
          <a:p>
            <a:r>
              <a:rPr lang="zh-CN" altLang="en-US" dirty="0" smtClean="0"/>
              <a:t>主体≠生物学意义上的“人”，而是社会的、历史的、文化的人</a:t>
            </a:r>
            <a:endParaRPr lang="en-US" altLang="zh-CN" dirty="0" smtClean="0"/>
          </a:p>
          <a:p>
            <a:r>
              <a:rPr lang="zh-CN" altLang="en-US" dirty="0" smtClean="0"/>
              <a:t>客体也不是与主体无关的自在的事物，而是作为被主体认识和改造的对象存在的</a:t>
            </a:r>
            <a:endParaRPr lang="zh-CN" altLang="en-US" dirty="0"/>
          </a:p>
        </p:txBody>
      </p:sp>
      <p:sp>
        <p:nvSpPr>
          <p:cNvPr id="8" name="文本占位符 7"/>
          <p:cNvSpPr>
            <a:spLocks noGrp="1"/>
          </p:cNvSpPr>
          <p:nvPr>
            <p:ph type="body" sz="quarter" idx="4294967295"/>
          </p:nvPr>
        </p:nvSpPr>
        <p:spPr>
          <a:xfrm>
            <a:off x="5102225" y="1535113"/>
            <a:ext cx="4041775" cy="958850"/>
          </a:xfrm>
        </p:spPr>
        <p:txBody>
          <a:bodyPr/>
          <a:lstStyle/>
          <a:p>
            <a:r>
              <a:rPr lang="zh-CN" altLang="en-US" dirty="0" smtClean="0"/>
              <a:t>             </a:t>
            </a:r>
            <a:endParaRPr lang="zh-CN" altLang="en-US" dirty="0"/>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主客体关系</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凡是有某种关系存在的地方，这种关系都是为“我”而存在的；动物不对什么东西发生关系，而且根本没有关系；对于动物来说，它对他物的关系不是作为关系而存在的。（马克思</a:t>
            </a:r>
            <a:r>
              <a:rPr lang="en-US" altLang="zh-CN" dirty="0" smtClean="0"/>
              <a:t>《</a:t>
            </a:r>
            <a:r>
              <a:rPr lang="zh-CN" altLang="en-US" smtClean="0"/>
              <a:t>德意志意识形态</a:t>
            </a:r>
            <a:r>
              <a:rPr lang="en-US" altLang="zh-CN" smtClean="0"/>
              <a:t>》)</a:t>
            </a:r>
            <a:endParaRPr lang="en-US" altLang="zh-CN" dirty="0" smtClean="0"/>
          </a:p>
          <a:p>
            <a:endParaRPr lang="en-US" altLang="zh-CN" dirty="0" smtClean="0"/>
          </a:p>
          <a:p>
            <a:endParaRPr lang="en-US" altLang="zh-CN" dirty="0" smtClean="0"/>
          </a:p>
          <a:p>
            <a:endParaRPr lang="zh-CN" altLang="en-US" dirty="0" smtClean="0"/>
          </a:p>
          <a:p>
            <a:endParaRPr lang="zh-CN" altLang="en-US" dirty="0"/>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smtClean="0"/>
              <a:t>3</a:t>
            </a:r>
            <a:r>
              <a:rPr lang="zh-CN" altLang="en-US" dirty="0" smtClean="0"/>
              <a:t>，列宁：唯心主义的认识论根源</a:t>
            </a:r>
            <a:endParaRPr lang="zh-CN" altLang="en-US" dirty="0"/>
          </a:p>
        </p:txBody>
      </p:sp>
      <p:sp>
        <p:nvSpPr>
          <p:cNvPr id="8" name="内容占位符 7"/>
          <p:cNvSpPr>
            <a:spLocks noGrp="1"/>
          </p:cNvSpPr>
          <p:nvPr>
            <p:ph idx="1"/>
          </p:nvPr>
        </p:nvSpPr>
        <p:spPr>
          <a:xfrm>
            <a:off x="431800" y="1268413"/>
            <a:ext cx="8229600" cy="5521512"/>
          </a:xfrm>
          <a:prstGeom prst="rect">
            <a:avLst/>
          </a:prstGeom>
        </p:spPr>
        <p:txBody>
          <a:bodyPr>
            <a:spAutoFit/>
          </a:bodyPr>
          <a:lstStyle/>
          <a:p>
            <a:r>
              <a:rPr lang="zh-CN" altLang="en-US" sz="3600" dirty="0" smtClean="0"/>
              <a:t>把认识的某一个</a:t>
            </a:r>
            <a:r>
              <a:rPr lang="zh-CN" altLang="en-US" sz="3600" dirty="0" smtClean="0">
                <a:solidFill>
                  <a:srgbClr val="FF0000"/>
                </a:solidFill>
              </a:rPr>
              <a:t>特征 、方面、 部分片面地、夸大地 发展（ 膨胀、 扩大 ）</a:t>
            </a:r>
            <a:r>
              <a:rPr lang="zh-CN" altLang="en-US" sz="3600" dirty="0" smtClean="0"/>
              <a:t>为脱离了物质 、脱离了自然的、 神化了的绝对</a:t>
            </a:r>
            <a:endParaRPr lang="en-US" altLang="zh-CN" sz="3600" dirty="0" smtClean="0"/>
          </a:p>
          <a:p>
            <a:r>
              <a:rPr lang="zh-CN" altLang="en-US" sz="3600" dirty="0" smtClean="0">
                <a:solidFill>
                  <a:srgbClr val="FF0000"/>
                </a:solidFill>
              </a:rPr>
              <a:t>聪明的唯心主义比愚蠢的唯物主义更接近于聪明的唯物主义</a:t>
            </a:r>
            <a:r>
              <a:rPr lang="en-US" altLang="zh-CN" sz="3600" dirty="0" smtClean="0">
                <a:solidFill>
                  <a:srgbClr val="FF0000"/>
                </a:solidFill>
              </a:rPr>
              <a:t>  </a:t>
            </a:r>
            <a:r>
              <a:rPr lang="en-US" altLang="zh-CN" sz="4000" dirty="0" smtClean="0">
                <a:solidFill>
                  <a:srgbClr val="FF0000"/>
                </a:solidFill>
              </a:rPr>
              <a:t>                                          </a:t>
            </a:r>
            <a:endParaRPr lang="en-US" altLang="zh-CN" dirty="0" smtClean="0">
              <a:solidFill>
                <a:srgbClr val="FF0000"/>
              </a:solidFill>
            </a:endParaRPr>
          </a:p>
          <a:p>
            <a:r>
              <a:rPr lang="zh-CN" altLang="en-US" dirty="0" smtClean="0"/>
              <a:t/>
            </a:r>
            <a:br>
              <a:rPr lang="zh-CN" altLang="en-US" dirty="0" smtClean="0"/>
            </a:br>
            <a:endParaRPr lang="zh-CN" altLang="en-US" dirty="0" smtClean="0"/>
          </a:p>
          <a:p>
            <a:endParaRPr lang="zh-CN" altLang="en-US" dirty="0"/>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一，唯物主义描述的是物质对精神“时间上的先在”，而从哲学上理解唯心主义的话，它描述的是精神对于物质来说，“逻辑上意义更重要”。</a:t>
            </a:r>
            <a:endParaRPr lang="en-US" altLang="zh-CN" dirty="0" smtClean="0"/>
          </a:p>
          <a:p>
            <a:r>
              <a:rPr lang="zh-CN" altLang="en-US" dirty="0" smtClean="0"/>
              <a:t>二，唯物主义更接近我们的一般常识和牛顿力学所描述的世界图景，但量子力学的提出，为我们描述了迥然不同于牛顿世界的微观粒子世界，其中人与世界之间的关系，对何为“真实”的理解，对宇宙可能性的探索，似乎与西方的一些唯心主义观念颇多暗合之处。</a:t>
            </a:r>
            <a:endParaRPr lang="en-US" altLang="zh-CN" dirty="0" smtClean="0"/>
          </a:p>
          <a:p>
            <a:endParaRPr lang="zh-CN" altLang="en-US" dirty="0"/>
          </a:p>
        </p:txBody>
      </p:sp>
    </p:spTree>
    <p:extLst>
      <p:ext uri="{BB962C8B-B14F-4D97-AF65-F5344CB8AC3E}">
        <p14:creationId xmlns:p14="http://schemas.microsoft.com/office/powerpoint/2010/main" val="4101029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反对对两大基本派别的简单化理解</a:t>
            </a:r>
            <a:endParaRPr lang="zh-CN" altLang="en-US" dirty="0"/>
          </a:p>
        </p:txBody>
      </p:sp>
      <p:sp>
        <p:nvSpPr>
          <p:cNvPr id="3" name="内容占位符 2"/>
          <p:cNvSpPr>
            <a:spLocks noGrp="1"/>
          </p:cNvSpPr>
          <p:nvPr>
            <p:ph idx="1"/>
          </p:nvPr>
        </p:nvSpPr>
        <p:spPr/>
        <p:txBody>
          <a:bodyPr/>
          <a:lstStyle/>
          <a:p>
            <a:r>
              <a:rPr lang="zh-CN" altLang="en-US" sz="3200" dirty="0" smtClean="0"/>
              <a:t>历史上各种唯心主义哲学对于丰富和发展人类思想做出了极大贡献，至今仍影响着千万人的价值观和生活方式，是人类文化遗产中的重要组成部分，我们应对其进行深入理解和具体分析。对于任何理论观点来说，仅仅贴上“唯物主义”或“唯心主义”的标签，以标签来决定取舍，本身就是一个非科学的态度</a:t>
            </a:r>
            <a:endParaRPr lang="zh-CN" altLang="en-US" sz="3200" dirty="0"/>
          </a:p>
        </p:txBody>
      </p:sp>
    </p:spTree>
    <p:extLst>
      <p:ext uri="{BB962C8B-B14F-4D97-AF65-F5344CB8AC3E}">
        <p14:creationId xmlns:p14="http://schemas.microsoft.com/office/powerpoint/2010/main" val="1012371457"/>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9928" y="-173591"/>
            <a:ext cx="8540750" cy="1156507"/>
          </a:xfrm>
        </p:spPr>
        <p:txBody>
          <a:bodyPr/>
          <a:lstStyle/>
          <a:p>
            <a:r>
              <a:rPr lang="en-US" altLang="zh-CN" dirty="0" smtClean="0">
                <a:solidFill>
                  <a:schemeClr val="accent4"/>
                </a:solidFill>
                <a:latin typeface="宋体" pitchFamily="2" charset="-122"/>
              </a:rPr>
              <a:t/>
            </a:r>
            <a:br>
              <a:rPr lang="en-US" altLang="zh-CN" dirty="0" smtClean="0">
                <a:solidFill>
                  <a:schemeClr val="accent4"/>
                </a:solidFill>
                <a:latin typeface="宋体" pitchFamily="2" charset="-122"/>
              </a:rPr>
            </a:br>
            <a:r>
              <a:rPr lang="zh-CN" altLang="en-US" sz="4000" dirty="0" smtClean="0">
                <a:solidFill>
                  <a:schemeClr val="accent6"/>
                </a:solidFill>
                <a:latin typeface="宋体" pitchFamily="2" charset="-122"/>
              </a:rPr>
              <a:t>世界的物质性及其发展规律</a:t>
            </a:r>
            <a:br>
              <a:rPr lang="zh-CN" altLang="en-US" sz="4000" dirty="0" smtClean="0">
                <a:solidFill>
                  <a:schemeClr val="accent6"/>
                </a:solidFill>
                <a:latin typeface="宋体" pitchFamily="2" charset="-122"/>
              </a:rPr>
            </a:br>
            <a:endParaRPr lang="zh-CN" altLang="en-US" sz="4000" dirty="0">
              <a:solidFill>
                <a:schemeClr val="accent6"/>
              </a:solidFill>
            </a:endParaRPr>
          </a:p>
        </p:txBody>
      </p:sp>
      <p:sp>
        <p:nvSpPr>
          <p:cNvPr id="3" name="内容占位符 2"/>
          <p:cNvSpPr>
            <a:spLocks noGrp="1"/>
          </p:cNvSpPr>
          <p:nvPr>
            <p:ph idx="1"/>
          </p:nvPr>
        </p:nvSpPr>
        <p:spPr>
          <a:xfrm>
            <a:off x="301625" y="1268760"/>
            <a:ext cx="8540750" cy="5040560"/>
          </a:xfrm>
        </p:spPr>
        <p:txBody>
          <a:bodyPr/>
          <a:lstStyle/>
          <a:p>
            <a:r>
              <a:rPr lang="zh-CN" altLang="en-US" sz="3200" dirty="0" smtClean="0">
                <a:solidFill>
                  <a:srgbClr val="FF0000"/>
                </a:solidFill>
              </a:rPr>
              <a:t>一，世界统一于什么？（</a:t>
            </a:r>
            <a:r>
              <a:rPr lang="en-US" altLang="zh-CN" sz="3200" dirty="0" smtClean="0">
                <a:solidFill>
                  <a:srgbClr val="FF0000"/>
                </a:solidFill>
              </a:rPr>
              <a:t>p22-34</a:t>
            </a:r>
            <a:r>
              <a:rPr lang="zh-CN" altLang="en-US" sz="3200" dirty="0" smtClean="0">
                <a:solidFill>
                  <a:srgbClr val="FF0000"/>
                </a:solidFill>
              </a:rPr>
              <a:t>）</a:t>
            </a:r>
            <a:endParaRPr lang="en-US" altLang="zh-CN" sz="3200" dirty="0" smtClean="0">
              <a:solidFill>
                <a:srgbClr val="FF0000"/>
              </a:solidFill>
            </a:endParaRPr>
          </a:p>
          <a:p>
            <a:r>
              <a:rPr lang="zh-CN" altLang="en-US" sz="3200" dirty="0" smtClean="0">
                <a:solidFill>
                  <a:srgbClr val="FF0000"/>
                </a:solidFill>
              </a:rPr>
              <a:t>（一），本体论与哲学基本问题</a:t>
            </a:r>
            <a:endParaRPr lang="en-US" altLang="zh-CN" sz="3200" dirty="0" smtClean="0">
              <a:solidFill>
                <a:srgbClr val="FF0000"/>
              </a:solidFill>
            </a:endParaRPr>
          </a:p>
          <a:p>
            <a:r>
              <a:rPr lang="zh-CN" altLang="en-US" sz="3200" dirty="0" smtClean="0">
                <a:solidFill>
                  <a:srgbClr val="FF0000"/>
                </a:solidFill>
              </a:rPr>
              <a:t>（二），世界的物质统一性</a:t>
            </a:r>
          </a:p>
          <a:p>
            <a:r>
              <a:rPr lang="zh-CN" altLang="en-US" sz="3200" dirty="0" smtClean="0"/>
              <a:t>二，世界的根本规律是怎样的？</a:t>
            </a:r>
            <a:endParaRPr lang="en-US" altLang="zh-CN" sz="3200" dirty="0" smtClean="0"/>
          </a:p>
          <a:p>
            <a:r>
              <a:rPr lang="zh-CN" altLang="en-US" sz="3200" dirty="0" smtClean="0"/>
              <a:t>（一），马克思之前的“辩证法”</a:t>
            </a:r>
            <a:endParaRPr lang="en-US" altLang="zh-CN" sz="3200" dirty="0" smtClean="0"/>
          </a:p>
          <a:p>
            <a:pPr marL="0" indent="0">
              <a:buNone/>
            </a:pPr>
            <a:r>
              <a:rPr lang="zh-CN" altLang="en-US" sz="3200" dirty="0" smtClean="0"/>
              <a:t>     （二），马克思主义唯物辩证法的三大规律</a:t>
            </a:r>
            <a:endParaRPr lang="en-US" altLang="zh-CN" sz="3200" dirty="0" smtClean="0"/>
          </a:p>
          <a:p>
            <a:r>
              <a:rPr lang="zh-CN" altLang="en-US" sz="3200" dirty="0" smtClean="0"/>
              <a:t>（三），辩证思维方法</a:t>
            </a:r>
            <a:endParaRPr lang="zh-CN" altLang="en-US" sz="3200" dirty="0"/>
          </a:p>
        </p:txBody>
      </p:sp>
    </p:spTree>
    <p:extLst>
      <p:ext uri="{BB962C8B-B14F-4D97-AF65-F5344CB8AC3E}">
        <p14:creationId xmlns:p14="http://schemas.microsoft.com/office/powerpoint/2010/main" val="41592487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3"/>
          <p:cNvSpPr>
            <a:spLocks noGrp="1"/>
          </p:cNvSpPr>
          <p:nvPr>
            <p:ph type="title"/>
          </p:nvPr>
        </p:nvSpPr>
        <p:spPr/>
        <p:txBody>
          <a:bodyPr/>
          <a:lstStyle/>
          <a:p>
            <a:pPr algn="l"/>
            <a:r>
              <a:rPr lang="zh-CN" altLang="en-US" sz="4000" dirty="0" smtClean="0"/>
              <a:t>                 （二）</a:t>
            </a:r>
            <a:r>
              <a:rPr lang="zh-CN" altLang="zh-CN" sz="4000" dirty="0" smtClean="0"/>
              <a:t>、</a:t>
            </a:r>
            <a:r>
              <a:rPr lang="zh-CN" altLang="en-US" sz="4000" dirty="0"/>
              <a:t>世界的物质统一性</a:t>
            </a:r>
            <a:r>
              <a:rPr lang="en-US" altLang="zh-CN" sz="4000" dirty="0" smtClean="0"/>
              <a:t/>
            </a:r>
            <a:br>
              <a:rPr lang="en-US" altLang="zh-CN" sz="4000" dirty="0" smtClean="0"/>
            </a:br>
            <a:r>
              <a:rPr lang="en-US" altLang="zh-CN" sz="4000" dirty="0" smtClean="0"/>
              <a:t/>
            </a:r>
            <a:br>
              <a:rPr lang="en-US" altLang="zh-CN" sz="4000" dirty="0" smtClean="0"/>
            </a:br>
            <a:r>
              <a:rPr lang="en-US" altLang="zh-CN" sz="4000" dirty="0"/>
              <a:t/>
            </a:r>
            <a:br>
              <a:rPr lang="en-US" altLang="zh-CN" sz="4000" dirty="0"/>
            </a:br>
            <a:r>
              <a:rPr lang="en-US" altLang="zh-CN" sz="4000" dirty="0" smtClean="0"/>
              <a:t>1</a:t>
            </a:r>
            <a:r>
              <a:rPr lang="zh-CN" altLang="en-US" sz="4000" dirty="0" smtClean="0"/>
              <a:t>，世界的物质性</a:t>
            </a:r>
            <a:r>
              <a:rPr lang="en-US" altLang="zh-CN" sz="4000" dirty="0" smtClean="0"/>
              <a:t/>
            </a:r>
            <a:br>
              <a:rPr lang="en-US" altLang="zh-CN" sz="4000" dirty="0" smtClean="0"/>
            </a:br>
            <a:r>
              <a:rPr lang="en-US" altLang="zh-CN" sz="4000" dirty="0" smtClean="0"/>
              <a:t>2</a:t>
            </a:r>
            <a:r>
              <a:rPr lang="zh-CN" altLang="en-US" sz="4000" dirty="0" smtClean="0"/>
              <a:t>，实践：社会生活的本质</a:t>
            </a:r>
            <a:r>
              <a:rPr lang="en-US" altLang="zh-CN" sz="4000" dirty="0" smtClean="0"/>
              <a:t/>
            </a:r>
            <a:br>
              <a:rPr lang="en-US" altLang="zh-CN" sz="4000" dirty="0" smtClean="0"/>
            </a:br>
            <a:r>
              <a:rPr lang="en-US" altLang="zh-CN" sz="4000" dirty="0" smtClean="0"/>
              <a:t>3</a:t>
            </a:r>
            <a:r>
              <a:rPr lang="zh-CN" altLang="en-US" sz="4000" dirty="0" smtClean="0"/>
              <a:t>，</a:t>
            </a:r>
            <a:r>
              <a:rPr lang="zh-CN" altLang="en-US" sz="4000" dirty="0"/>
              <a:t>马克思主义对唯心主义与旧唯物主义的超越</a:t>
            </a:r>
            <a:r>
              <a:rPr lang="en-US" altLang="zh-CN" sz="4000" dirty="0" smtClean="0"/>
              <a:t/>
            </a:r>
            <a:br>
              <a:rPr lang="en-US" altLang="zh-CN" sz="4000" dirty="0" smtClean="0"/>
            </a:br>
            <a:endParaRPr lang="zh-CN" altLang="zh-CN" sz="4000" dirty="0" smtClean="0"/>
          </a:p>
        </p:txBody>
      </p:sp>
    </p:spTree>
    <p:extLst>
      <p:ext uri="{BB962C8B-B14F-4D97-AF65-F5344CB8AC3E}">
        <p14:creationId xmlns:p14="http://schemas.microsoft.com/office/powerpoint/2010/main" val="788073645"/>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五边形 4"/>
          <p:cNvSpPr/>
          <p:nvPr/>
        </p:nvSpPr>
        <p:spPr bwMode="auto">
          <a:xfrm>
            <a:off x="3772297" y="3933055"/>
            <a:ext cx="5119688" cy="2743200"/>
          </a:xfrm>
          <a:prstGeom prst="rect">
            <a:avLst/>
          </a:prstGeom>
        </p:spPr>
        <p:style>
          <a:lnRef idx="0">
            <a:scrgbClr r="0" g="0" b="0"/>
          </a:lnRef>
          <a:fillRef idx="0">
            <a:scrgbClr r="0" g="0" b="0"/>
          </a:fillRef>
          <a:effectRef idx="0">
            <a:scrgbClr r="0" g="0" b="0"/>
          </a:effectRef>
          <a:fontRef idx="minor">
            <a:schemeClr val="lt1"/>
          </a:fontRef>
        </p:style>
        <p:txBody>
          <a:bodyPr lIns="620921" tIns="76200" rIns="142240" bIns="76200" spcCol="1270" anchor="ctr"/>
          <a:lstStyle/>
          <a:p>
            <a:pPr defTabSz="889000">
              <a:lnSpc>
                <a:spcPct val="90000"/>
              </a:lnSpc>
              <a:spcAft>
                <a:spcPct val="35000"/>
              </a:spcAft>
              <a:defRPr/>
            </a:pPr>
            <a:endParaRPr lang="zh-CN" altLang="en-US" sz="2000" dirty="0"/>
          </a:p>
        </p:txBody>
      </p:sp>
      <p:sp>
        <p:nvSpPr>
          <p:cNvPr id="11" name="五边形 10"/>
          <p:cNvSpPr/>
          <p:nvPr/>
        </p:nvSpPr>
        <p:spPr bwMode="auto">
          <a:xfrm rot="10800000" flipV="1">
            <a:off x="3419871" y="4114799"/>
            <a:ext cx="5472113" cy="274320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zh-CN" altLang="en-US" sz="2800" dirty="0" smtClean="0">
                <a:solidFill>
                  <a:schemeClr val="tx1"/>
                </a:solidFill>
              </a:rPr>
              <a:t>物，物质无非是各种物的总和，而这个概念就是从这一总和中抽象出来的</a:t>
            </a:r>
            <a:endParaRPr lang="zh-CN" altLang="en-US" sz="2800" dirty="0">
              <a:solidFill>
                <a:schemeClr val="tx1"/>
              </a:solidFill>
            </a:endParaRPr>
          </a:p>
        </p:txBody>
      </p:sp>
      <p:sp>
        <p:nvSpPr>
          <p:cNvPr id="2" name="标题 1"/>
          <p:cNvSpPr>
            <a:spLocks noGrp="1"/>
          </p:cNvSpPr>
          <p:nvPr>
            <p:ph type="title"/>
          </p:nvPr>
        </p:nvSpPr>
        <p:spPr/>
        <p:txBody>
          <a:bodyPr/>
          <a:lstStyle/>
          <a:p>
            <a:r>
              <a:rPr lang="en-US" altLang="zh-CN" dirty="0" smtClean="0"/>
              <a:t>1,</a:t>
            </a:r>
            <a:r>
              <a:rPr lang="zh-CN" altLang="en-US" dirty="0" smtClean="0"/>
              <a:t>物质</a:t>
            </a:r>
            <a:r>
              <a:rPr lang="en-US" altLang="zh-CN" dirty="0" smtClean="0"/>
              <a:t/>
            </a:r>
            <a:br>
              <a:rPr lang="en-US" altLang="zh-CN" dirty="0" smtClean="0"/>
            </a:br>
            <a:r>
              <a:rPr lang="zh-CN" altLang="en-US" dirty="0" smtClean="0"/>
              <a:t>恩格斯、列宁</a:t>
            </a:r>
            <a:endParaRPr lang="zh-CN" altLang="en-US" dirty="0"/>
          </a:p>
        </p:txBody>
      </p:sp>
      <p:pic>
        <p:nvPicPr>
          <p:cNvPr id="4" name="Picture 4" descr="列宁"/>
          <p:cNvPicPr>
            <a:picLocks noGrp="1" noChangeAspect="1" noChangeArrowheads="1"/>
          </p:cNvPicPr>
          <p:nvPr>
            <p:ph idx="1"/>
          </p:nvPr>
        </p:nvPicPr>
        <p:blipFill>
          <a:blip r:embed="rId2" cstate="print"/>
          <a:srcRect/>
          <a:stretch>
            <a:fillRect/>
          </a:stretch>
        </p:blipFill>
        <p:spPr bwMode="auto">
          <a:xfrm>
            <a:off x="971600" y="1340768"/>
            <a:ext cx="2448272" cy="2376264"/>
          </a:xfrm>
          <a:prstGeom prst="rect">
            <a:avLst/>
          </a:prstGeom>
          <a:noFill/>
          <a:ln w="101600" cmpd="dbl">
            <a:solidFill>
              <a:srgbClr val="FF9900"/>
            </a:solidFill>
            <a:miter lim="800000"/>
            <a:headEnd/>
            <a:tailEnd/>
          </a:ln>
          <a:effectLst>
            <a:outerShdw dist="35921" dir="2700000" algn="ctr" rotWithShape="0">
              <a:srgbClr val="808080"/>
            </a:outerShdw>
          </a:effectLst>
        </p:spPr>
      </p:pic>
      <p:grpSp>
        <p:nvGrpSpPr>
          <p:cNvPr id="3" name="组合 6"/>
          <p:cNvGrpSpPr>
            <a:grpSpLocks/>
          </p:cNvGrpSpPr>
          <p:nvPr/>
        </p:nvGrpSpPr>
        <p:grpSpPr bwMode="auto">
          <a:xfrm>
            <a:off x="3671887" y="1189855"/>
            <a:ext cx="5472113" cy="2743200"/>
            <a:chOff x="1730476" y="3657213"/>
            <a:chExt cx="5472684" cy="1408073"/>
          </a:xfrm>
        </p:grpSpPr>
        <p:sp>
          <p:nvSpPr>
            <p:cNvPr id="6" name="五边形 5"/>
            <p:cNvSpPr/>
            <p:nvPr/>
          </p:nvSpPr>
          <p:spPr>
            <a:xfrm rot="10800000">
              <a:off x="1730476" y="3657213"/>
              <a:ext cx="5472684" cy="140807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五边形 4"/>
            <p:cNvSpPr/>
            <p:nvPr/>
          </p:nvSpPr>
          <p:spPr>
            <a:xfrm rot="21600000">
              <a:off x="2082938" y="3657213"/>
              <a:ext cx="5120222" cy="1408073"/>
            </a:xfrm>
            <a:prstGeom prst="rect">
              <a:avLst/>
            </a:prstGeom>
          </p:spPr>
          <p:style>
            <a:lnRef idx="0">
              <a:scrgbClr r="0" g="0" b="0"/>
            </a:lnRef>
            <a:fillRef idx="0">
              <a:scrgbClr r="0" g="0" b="0"/>
            </a:fillRef>
            <a:effectRef idx="0">
              <a:scrgbClr r="0" g="0" b="0"/>
            </a:effectRef>
            <a:fontRef idx="minor">
              <a:schemeClr val="lt1"/>
            </a:fontRef>
          </p:style>
          <p:txBody>
            <a:bodyPr lIns="620921" tIns="76200" rIns="142240" bIns="76200" spcCol="1270" anchor="ctr"/>
            <a:lstStyle/>
            <a:p>
              <a:pPr defTabSz="889000">
                <a:lnSpc>
                  <a:spcPct val="90000"/>
                </a:lnSpc>
                <a:spcAft>
                  <a:spcPct val="35000"/>
                </a:spcAft>
                <a:defRPr/>
              </a:pPr>
              <a:endParaRPr lang="zh-CN" altLang="en-US" sz="2000" dirty="0"/>
            </a:p>
          </p:txBody>
        </p:sp>
      </p:grpSp>
      <p:sp>
        <p:nvSpPr>
          <p:cNvPr id="8" name="矩形 7"/>
          <p:cNvSpPr/>
          <p:nvPr/>
        </p:nvSpPr>
        <p:spPr>
          <a:xfrm>
            <a:off x="4572000" y="1556792"/>
            <a:ext cx="4572000" cy="1938992"/>
          </a:xfrm>
          <a:prstGeom prst="rect">
            <a:avLst/>
          </a:prstGeom>
        </p:spPr>
        <p:txBody>
          <a:bodyPr>
            <a:spAutoFit/>
          </a:bodyPr>
          <a:lstStyle/>
          <a:p>
            <a:r>
              <a:rPr lang="zh-CN" altLang="en-US" b="1" dirty="0" smtClean="0">
                <a:latin typeface="华文新魏" pitchFamily="2" charset="-122"/>
                <a:ea typeface="华文新魏" pitchFamily="2" charset="-122"/>
              </a:rPr>
              <a:t>物质是标志客观实在的哲学范畴，这种客观实在是人通过感觉感知的，它不依赖于我们的感觉而存在，为我们的感觉所复写、摄影、反映。</a:t>
            </a:r>
            <a:r>
              <a:rPr lang="zh-CN" altLang="en-US" b="1" dirty="0" smtClean="0">
                <a:latin typeface="宋体" charset="-122"/>
                <a:ea typeface="华文新魏" pitchFamily="2" charset="-122"/>
              </a:rPr>
              <a:t>”</a:t>
            </a:r>
            <a:endParaRPr lang="zh-CN" altLang="en-US" dirty="0"/>
          </a:p>
        </p:txBody>
      </p:sp>
      <p:pic>
        <p:nvPicPr>
          <p:cNvPr id="9" name="Picture 3" descr="G:\哲学图片库\人物\恩格斯.jpg"/>
          <p:cNvPicPr>
            <a:picLocks noChangeAspect="1" noChangeArrowheads="1"/>
          </p:cNvPicPr>
          <p:nvPr/>
        </p:nvPicPr>
        <p:blipFill>
          <a:blip r:embed="rId3" cstate="print"/>
          <a:srcRect/>
          <a:stretch>
            <a:fillRect/>
          </a:stretch>
        </p:blipFill>
        <p:spPr bwMode="auto">
          <a:xfrm>
            <a:off x="749300" y="4149080"/>
            <a:ext cx="2670572" cy="2445559"/>
          </a:xfrm>
          <a:prstGeom prst="rect">
            <a:avLst/>
          </a:prstGeom>
          <a:noFill/>
          <a:ln w="38100">
            <a:solidFill>
              <a:srgbClr val="FF6600"/>
            </a:solidFill>
            <a:miter lim="800000"/>
            <a:headEnd/>
            <a:tailEnd/>
          </a:ln>
          <a:effectLst/>
        </p:spPr>
      </p:pic>
    </p:spTree>
    <p:extLst>
      <p:ext uri="{BB962C8B-B14F-4D97-AF65-F5344CB8AC3E}">
        <p14:creationId xmlns:p14="http://schemas.microsoft.com/office/powerpoint/2010/main" val="224024123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标题 1"/>
          <p:cNvSpPr>
            <a:spLocks noGrp="1"/>
          </p:cNvSpPr>
          <p:nvPr>
            <p:ph type="title"/>
          </p:nvPr>
        </p:nvSpPr>
        <p:spPr/>
        <p:txBody>
          <a:bodyPr/>
          <a:lstStyle/>
          <a:p>
            <a:pPr eaLnBrk="1" hangingPunct="1"/>
            <a:r>
              <a:rPr lang="zh-CN" altLang="en-US" dirty="0" smtClean="0"/>
              <a:t>        物质世界的共同特征：客观实在性</a:t>
            </a:r>
          </a:p>
        </p:txBody>
      </p:sp>
      <p:sp>
        <p:nvSpPr>
          <p:cNvPr id="3" name="内容占位符 2"/>
          <p:cNvSpPr>
            <a:spLocks noGrp="1"/>
          </p:cNvSpPr>
          <p:nvPr>
            <p:ph idx="1"/>
          </p:nvPr>
        </p:nvSpPr>
        <p:spPr/>
        <p:txBody>
          <a:bodyPr/>
          <a:lstStyle/>
          <a:p>
            <a:pPr>
              <a:defRPr/>
            </a:pPr>
            <a:r>
              <a:rPr lang="zh-CN" altLang="en-US" dirty="0" smtClean="0">
                <a:solidFill>
                  <a:schemeClr val="accent6"/>
                </a:solidFill>
                <a:latin typeface="+mj-ea"/>
                <a:ea typeface="+mj-ea"/>
              </a:rPr>
              <a:t>一，</a:t>
            </a:r>
            <a:r>
              <a:rPr lang="zh-CN" altLang="en-US" dirty="0" smtClean="0">
                <a:solidFill>
                  <a:schemeClr val="accent6"/>
                </a:solidFill>
                <a:latin typeface="+mj-ea"/>
              </a:rPr>
              <a:t>物质是一种</a:t>
            </a:r>
            <a:r>
              <a:rPr lang="zh-CN" altLang="en-US" dirty="0" smtClean="0">
                <a:solidFill>
                  <a:srgbClr val="FF0000"/>
                </a:solidFill>
                <a:latin typeface="+mj-ea"/>
              </a:rPr>
              <a:t>可感觉的</a:t>
            </a:r>
            <a:r>
              <a:rPr lang="zh-CN" altLang="en-US" dirty="0" smtClean="0">
                <a:solidFill>
                  <a:schemeClr val="accent6"/>
                </a:solidFill>
                <a:latin typeface="+mj-ea"/>
              </a:rPr>
              <a:t>存在（不是不可捉摸、不可认识的“自在之物”</a:t>
            </a:r>
            <a:r>
              <a:rPr lang="zh-CN" altLang="en-US" dirty="0" smtClean="0">
                <a:solidFill>
                  <a:schemeClr val="accent6"/>
                </a:solidFill>
                <a:latin typeface="+mj-ea"/>
                <a:ea typeface="+mj-ea"/>
              </a:rPr>
              <a:t> ）</a:t>
            </a:r>
            <a:endParaRPr lang="en-US" altLang="zh-CN" dirty="0" smtClean="0">
              <a:solidFill>
                <a:schemeClr val="accent6"/>
              </a:solidFill>
              <a:latin typeface="+mj-ea"/>
              <a:ea typeface="+mj-ea"/>
            </a:endParaRPr>
          </a:p>
          <a:p>
            <a:pPr>
              <a:defRPr/>
            </a:pPr>
            <a:r>
              <a:rPr lang="zh-CN" altLang="en-US" dirty="0" smtClean="0">
                <a:solidFill>
                  <a:schemeClr val="accent6"/>
                </a:solidFill>
                <a:latin typeface="+mj-ea"/>
                <a:ea typeface="+mj-ea"/>
              </a:rPr>
              <a:t>二，</a:t>
            </a:r>
            <a:r>
              <a:rPr lang="zh-CN" altLang="en-US" dirty="0">
                <a:solidFill>
                  <a:schemeClr val="accent6"/>
                </a:solidFill>
                <a:latin typeface="+mj-ea"/>
                <a:ea typeface="+mj-ea"/>
              </a:rPr>
              <a:t>物质是不依赖于人类的意识而存在并能为人类的意识所反映的</a:t>
            </a:r>
            <a:r>
              <a:rPr lang="zh-CN" altLang="en-US" dirty="0">
                <a:solidFill>
                  <a:srgbClr val="FF0000"/>
                </a:solidFill>
                <a:latin typeface="+mj-ea"/>
                <a:ea typeface="+mj-ea"/>
              </a:rPr>
              <a:t>客观</a:t>
            </a:r>
            <a:r>
              <a:rPr lang="zh-CN" altLang="en-US" dirty="0" smtClean="0">
                <a:solidFill>
                  <a:srgbClr val="FF0000"/>
                </a:solidFill>
                <a:latin typeface="+mj-ea"/>
                <a:ea typeface="+mj-ea"/>
              </a:rPr>
              <a:t>实在。</a:t>
            </a:r>
            <a:endParaRPr lang="en-US" altLang="zh-CN" dirty="0">
              <a:solidFill>
                <a:schemeClr val="accent6"/>
              </a:solidFill>
              <a:latin typeface="+mj-ea"/>
              <a:ea typeface="+mj-ea"/>
            </a:endParaRPr>
          </a:p>
          <a:p>
            <a:pPr>
              <a:defRPr/>
            </a:pPr>
            <a:r>
              <a:rPr lang="zh-CN" altLang="en-US" dirty="0">
                <a:solidFill>
                  <a:schemeClr val="accent6"/>
                </a:solidFill>
                <a:latin typeface="+mj-ea"/>
                <a:ea typeface="+mj-ea"/>
              </a:rPr>
              <a:t>三</a:t>
            </a:r>
            <a:r>
              <a:rPr lang="zh-CN" altLang="en-US" dirty="0" smtClean="0">
                <a:solidFill>
                  <a:schemeClr val="accent6"/>
                </a:solidFill>
                <a:latin typeface="+mj-ea"/>
                <a:ea typeface="+mj-ea"/>
              </a:rPr>
              <a:t>，物质</a:t>
            </a:r>
            <a:r>
              <a:rPr lang="zh-CN" altLang="en-US" dirty="0">
                <a:solidFill>
                  <a:schemeClr val="accent6"/>
                </a:solidFill>
                <a:latin typeface="+mj-ea"/>
                <a:ea typeface="+mj-ea"/>
              </a:rPr>
              <a:t>概念是</a:t>
            </a:r>
            <a:r>
              <a:rPr lang="zh-CN" altLang="en-US" dirty="0">
                <a:solidFill>
                  <a:srgbClr val="FF0000"/>
                </a:solidFill>
                <a:latin typeface="+mj-ea"/>
                <a:ea typeface="+mj-ea"/>
              </a:rPr>
              <a:t>对各种实物、具体物质形态的共同本质的高度</a:t>
            </a:r>
            <a:r>
              <a:rPr lang="zh-CN" altLang="en-US" dirty="0" smtClean="0">
                <a:solidFill>
                  <a:srgbClr val="FF0000"/>
                </a:solidFill>
                <a:latin typeface="+mj-ea"/>
                <a:ea typeface="+mj-ea"/>
              </a:rPr>
              <a:t>抽象</a:t>
            </a:r>
            <a:endParaRPr lang="en-US" altLang="zh-CN" dirty="0">
              <a:solidFill>
                <a:srgbClr val="FF0000"/>
              </a:solidFill>
              <a:latin typeface="+mj-ea"/>
              <a:ea typeface="+mj-ea"/>
            </a:endParaRPr>
          </a:p>
          <a:p>
            <a:pPr eaLnBrk="1" hangingPunct="1">
              <a:defRPr/>
            </a:pPr>
            <a:r>
              <a:rPr lang="zh-CN" altLang="en-US" dirty="0" smtClean="0">
                <a:solidFill>
                  <a:schemeClr val="accent6"/>
                </a:solidFill>
                <a:latin typeface="+mj-ea"/>
                <a:ea typeface="+mj-ea"/>
              </a:rPr>
              <a:t>四，这一物质概念是建立在</a:t>
            </a:r>
            <a:r>
              <a:rPr lang="zh-CN" altLang="en-US" dirty="0" smtClean="0">
                <a:solidFill>
                  <a:srgbClr val="FF0000"/>
                </a:solidFill>
                <a:latin typeface="+mj-ea"/>
                <a:ea typeface="+mj-ea"/>
              </a:rPr>
              <a:t>实践观点</a:t>
            </a:r>
            <a:r>
              <a:rPr lang="zh-CN" altLang="en-US" dirty="0" smtClean="0">
                <a:solidFill>
                  <a:schemeClr val="accent6"/>
                </a:solidFill>
                <a:latin typeface="+mj-ea"/>
                <a:ea typeface="+mj-ea"/>
              </a:rPr>
              <a:t>的基础之上的。</a:t>
            </a:r>
          </a:p>
        </p:txBody>
      </p:sp>
    </p:spTree>
    <p:extLst>
      <p:ext uri="{BB962C8B-B14F-4D97-AF65-F5344CB8AC3E}">
        <p14:creationId xmlns:p14="http://schemas.microsoft.com/office/powerpoint/2010/main" val="248675068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世界的物质统一性：意识 （</a:t>
            </a:r>
            <a:r>
              <a:rPr lang="en-US" altLang="zh-CN" dirty="0" smtClean="0"/>
              <a:t>p28</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意识的本质：人脑的机能和属性，是物质世界的主观映象（“观念的东西不外是移入人的头脑并在人的头脑中改造过的物质的东西而已”</a:t>
            </a:r>
            <a:r>
              <a:rPr lang="en-US" altLang="zh-CN" dirty="0" smtClean="0"/>
              <a:t>---</a:t>
            </a:r>
            <a:r>
              <a:rPr lang="zh-CN" altLang="en-US" dirty="0" smtClean="0"/>
              <a:t>马克思）</a:t>
            </a:r>
            <a:endParaRPr lang="en-US" altLang="zh-CN" dirty="0" smtClean="0"/>
          </a:p>
          <a:p>
            <a:endParaRPr lang="en-US" altLang="zh-CN" dirty="0" smtClean="0"/>
          </a:p>
          <a:p>
            <a:r>
              <a:rPr lang="zh-CN" altLang="en-US" dirty="0" smtClean="0"/>
              <a:t>意识的起源：自然界和社会历史长期发展的产物</a:t>
            </a:r>
            <a:endParaRPr lang="en-US" altLang="zh-CN" dirty="0" smtClean="0"/>
          </a:p>
          <a:p>
            <a:endParaRPr lang="en-US" altLang="zh-CN" dirty="0"/>
          </a:p>
          <a:p>
            <a:r>
              <a:rPr lang="zh-CN" altLang="en-US" dirty="0" smtClean="0"/>
              <a:t>问题：为什么说“意识是客观内容和主观形式的统一”？（</a:t>
            </a:r>
            <a:r>
              <a:rPr lang="en-US" altLang="zh-CN" dirty="0" smtClean="0"/>
              <a:t>p29</a:t>
            </a:r>
            <a:r>
              <a:rPr lang="zh-CN" altLang="en-US" dirty="0" smtClean="0"/>
              <a:t>，参见</a:t>
            </a:r>
            <a:r>
              <a:rPr lang="en-US" altLang="zh-CN" dirty="0" smtClean="0"/>
              <a:t>p74</a:t>
            </a:r>
            <a:r>
              <a:rPr lang="zh-CN" altLang="en-US" smtClean="0"/>
              <a:t>）</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752002709"/>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意识对物质的反作用</a:t>
            </a:r>
          </a:p>
        </p:txBody>
      </p:sp>
      <p:sp>
        <p:nvSpPr>
          <p:cNvPr id="3" name="内容占位符 2"/>
          <p:cNvSpPr>
            <a:spLocks noGrp="1"/>
          </p:cNvSpPr>
          <p:nvPr>
            <p:ph idx="1"/>
          </p:nvPr>
        </p:nvSpPr>
        <p:spPr/>
        <p:txBody>
          <a:bodyPr/>
          <a:lstStyle/>
          <a:p>
            <a:r>
              <a:rPr lang="en-US" altLang="zh-CN" dirty="0" smtClean="0"/>
              <a:t>1</a:t>
            </a:r>
            <a:r>
              <a:rPr lang="zh-CN" altLang="en-US" dirty="0" smtClean="0"/>
              <a:t>，意识活动的目的性和计划性</a:t>
            </a:r>
            <a:endParaRPr lang="en-US" altLang="zh-CN" dirty="0" smtClean="0"/>
          </a:p>
          <a:p>
            <a:r>
              <a:rPr lang="en-US" altLang="zh-CN" dirty="0" smtClean="0">
                <a:solidFill>
                  <a:srgbClr val="FF0000"/>
                </a:solidFill>
              </a:rPr>
              <a:t>2</a:t>
            </a:r>
            <a:r>
              <a:rPr lang="zh-CN" altLang="en-US" dirty="0" smtClean="0">
                <a:solidFill>
                  <a:srgbClr val="FF0000"/>
                </a:solidFill>
              </a:rPr>
              <a:t>，意识活动的创造性（在思维中构建一个现实中所没有的理想世界）</a:t>
            </a:r>
            <a:endParaRPr lang="en-US" altLang="zh-CN" dirty="0" smtClean="0">
              <a:solidFill>
                <a:srgbClr val="FF0000"/>
              </a:solidFill>
            </a:endParaRPr>
          </a:p>
          <a:p>
            <a:r>
              <a:rPr lang="en-US" altLang="zh-CN" dirty="0" smtClean="0"/>
              <a:t>3</a:t>
            </a:r>
            <a:r>
              <a:rPr lang="zh-CN" altLang="en-US" dirty="0" smtClean="0"/>
              <a:t>，意识具有指导实践改造客观世界的作用</a:t>
            </a:r>
            <a:endParaRPr lang="en-US" altLang="zh-CN" dirty="0" smtClean="0"/>
          </a:p>
          <a:p>
            <a:r>
              <a:rPr lang="en-US" altLang="zh-CN" dirty="0" smtClean="0"/>
              <a:t>4</a:t>
            </a:r>
            <a:r>
              <a:rPr lang="zh-CN" altLang="en-US" dirty="0" smtClean="0"/>
              <a:t>，意识具有指导、控制人的行为和生理活动的作用</a:t>
            </a:r>
            <a:endParaRPr lang="zh-CN" altLang="en-US" dirty="0"/>
          </a:p>
        </p:txBody>
      </p:sp>
    </p:spTree>
    <p:extLst>
      <p:ext uri="{BB962C8B-B14F-4D97-AF65-F5344CB8AC3E}">
        <p14:creationId xmlns:p14="http://schemas.microsoft.com/office/powerpoint/2010/main" val="3486679545"/>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pPr eaLnBrk="1" hangingPunct="1"/>
            <a:endParaRPr lang="zh-CN" altLang="en-US" dirty="0" smtClean="0"/>
          </a:p>
        </p:txBody>
      </p:sp>
      <p:sp>
        <p:nvSpPr>
          <p:cNvPr id="43011" name="内容占位符 2"/>
          <p:cNvSpPr>
            <a:spLocks noGrp="1"/>
          </p:cNvSpPr>
          <p:nvPr>
            <p:ph idx="1"/>
          </p:nvPr>
        </p:nvSpPr>
        <p:spPr/>
        <p:txBody>
          <a:bodyPr/>
          <a:lstStyle/>
          <a:p>
            <a:pPr eaLnBrk="1" hangingPunct="1"/>
            <a:r>
              <a:rPr lang="zh-CN" altLang="en-US" dirty="0" smtClean="0"/>
              <a:t>人的意识不仅能反映客观世界，而且能够创造客观世界（列宁，</a:t>
            </a:r>
            <a:r>
              <a:rPr lang="en-US" altLang="zh-CN" dirty="0" smtClean="0"/>
              <a:t>《</a:t>
            </a:r>
            <a:r>
              <a:rPr lang="zh-CN" altLang="en-US" dirty="0" smtClean="0"/>
              <a:t>哲学笔记</a:t>
            </a:r>
            <a:r>
              <a:rPr lang="en-US" altLang="zh-CN" dirty="0" smtClean="0"/>
              <a:t>》</a:t>
            </a:r>
            <a:r>
              <a:rPr lang="zh-CN" altLang="en-US" dirty="0" smtClean="0"/>
              <a:t>）</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solidFill>
                  <a:srgbClr val="FF0000"/>
                </a:solidFill>
              </a:rPr>
              <a:t>创造性从根本上把人的意识活动与动物的感觉和心理区别开来</a:t>
            </a:r>
            <a:endParaRPr lang="en-US" altLang="zh-CN" dirty="0" smtClean="0">
              <a:solidFill>
                <a:srgbClr val="FF0000"/>
              </a:solidFill>
            </a:endParaRPr>
          </a:p>
          <a:p>
            <a:pPr eaLnBrk="1" hangingPunct="1"/>
            <a:endParaRPr lang="en-US" altLang="zh-CN" dirty="0" smtClean="0"/>
          </a:p>
          <a:p>
            <a:pPr eaLnBrk="1" hangingPunct="1"/>
            <a:endParaRPr lang="en-US" altLang="zh-CN" dirty="0" smtClean="0"/>
          </a:p>
          <a:p>
            <a:pPr eaLnBrk="1" hangingPunct="1"/>
            <a:endParaRPr lang="zh-CN" altLang="en-US" dirty="0" smtClean="0"/>
          </a:p>
        </p:txBody>
      </p:sp>
    </p:spTree>
    <p:extLst>
      <p:ext uri="{BB962C8B-B14F-4D97-AF65-F5344CB8AC3E}">
        <p14:creationId xmlns:p14="http://schemas.microsoft.com/office/powerpoint/2010/main" val="1180196007"/>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主观能动性和客观规律性的统一（</a:t>
            </a:r>
            <a:r>
              <a:rPr lang="en-US" altLang="zh-CN" dirty="0" smtClean="0"/>
              <a:t>p30</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社会历史趋向（社会历史领域的客观规律）与主体选择（主观能动性）的关系？？？？：</a:t>
            </a:r>
            <a:r>
              <a:rPr lang="en-US" altLang="zh-CN" dirty="0" smtClean="0"/>
              <a:t>p30</a:t>
            </a:r>
            <a:r>
              <a:rPr lang="zh-CN" altLang="en-US" dirty="0" smtClean="0"/>
              <a:t>，</a:t>
            </a:r>
            <a:r>
              <a:rPr lang="en-US" altLang="zh-CN" dirty="0" smtClean="0"/>
              <a:t>p121</a:t>
            </a:r>
          </a:p>
        </p:txBody>
      </p:sp>
    </p:spTree>
    <p:extLst>
      <p:ext uri="{BB962C8B-B14F-4D97-AF65-F5344CB8AC3E}">
        <p14:creationId xmlns:p14="http://schemas.microsoft.com/office/powerpoint/2010/main" val="4109476354"/>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altLang="en-US" smtClean="0">
                <a:latin typeface="华文新魏" pitchFamily="2" charset="-122"/>
              </a:rPr>
              <a:t>            主观能动性与客观规律性的辩证统一</a:t>
            </a:r>
            <a:endParaRPr lang="zh-CN" altLang="en-US" smtClean="0"/>
          </a:p>
        </p:txBody>
      </p:sp>
      <p:sp>
        <p:nvSpPr>
          <p:cNvPr id="61443" name="内容占位符 2"/>
          <p:cNvSpPr>
            <a:spLocks noGrp="1"/>
          </p:cNvSpPr>
          <p:nvPr>
            <p:ph sz="half" idx="1"/>
          </p:nvPr>
        </p:nvSpPr>
        <p:spPr/>
        <p:txBody>
          <a:bodyPr/>
          <a:lstStyle/>
          <a:p>
            <a:endParaRPr lang="en-US" altLang="zh-CN" b="1" dirty="0" smtClean="0">
              <a:latin typeface="华文新魏" pitchFamily="2" charset="-122"/>
              <a:ea typeface="华文新魏" pitchFamily="2" charset="-122"/>
            </a:endParaRPr>
          </a:p>
          <a:p>
            <a:r>
              <a:rPr lang="zh-CN" altLang="en-US" b="1" dirty="0" smtClean="0">
                <a:latin typeface="华文新魏" pitchFamily="2" charset="-122"/>
                <a:ea typeface="华文新魏" pitchFamily="2" charset="-122"/>
              </a:rPr>
              <a:t>尊重客观规律，充分发挥主观能动性</a:t>
            </a:r>
            <a:endParaRPr lang="en-US" altLang="zh-CN" b="1" dirty="0" smtClean="0">
              <a:latin typeface="华文新魏" pitchFamily="2" charset="-122"/>
              <a:ea typeface="华文新魏" pitchFamily="2" charset="-122"/>
            </a:endParaRPr>
          </a:p>
          <a:p>
            <a:r>
              <a:rPr lang="en-US" altLang="zh-CN" b="1" dirty="0" smtClean="0">
                <a:latin typeface="华文新魏" pitchFamily="2" charset="-122"/>
                <a:ea typeface="华文新魏" pitchFamily="2" charset="-122"/>
              </a:rPr>
              <a:t>1</a:t>
            </a:r>
            <a:r>
              <a:rPr lang="zh-CN" altLang="en-US" b="1" dirty="0" smtClean="0">
                <a:latin typeface="华文新魏" pitchFamily="2" charset="-122"/>
                <a:ea typeface="华文新魏" pitchFamily="2" charset="-122"/>
              </a:rPr>
              <a:t>，努力认识和把握规律</a:t>
            </a:r>
            <a:endParaRPr lang="en-US" altLang="zh-CN" b="1" dirty="0" smtClean="0">
              <a:latin typeface="华文新魏" pitchFamily="2" charset="-122"/>
              <a:ea typeface="华文新魏" pitchFamily="2" charset="-122"/>
            </a:endParaRPr>
          </a:p>
          <a:p>
            <a:r>
              <a:rPr lang="en-US" altLang="zh-CN" b="1" dirty="0" smtClean="0">
                <a:latin typeface="华文新魏" pitchFamily="2" charset="-122"/>
                <a:ea typeface="华文新魏" pitchFamily="2" charset="-122"/>
              </a:rPr>
              <a:t>2</a:t>
            </a:r>
            <a:r>
              <a:rPr lang="zh-CN" altLang="en-US" b="1" dirty="0" smtClean="0">
                <a:latin typeface="华文新魏" pitchFamily="2" charset="-122"/>
                <a:ea typeface="华文新魏" pitchFamily="2" charset="-122"/>
              </a:rPr>
              <a:t>，通过实践发挥人的主观能动性</a:t>
            </a:r>
            <a:endParaRPr lang="en-US" altLang="zh-CN" b="1" dirty="0" smtClean="0">
              <a:latin typeface="华文新魏" pitchFamily="2" charset="-122"/>
              <a:ea typeface="华文新魏" pitchFamily="2" charset="-122"/>
            </a:endParaRPr>
          </a:p>
          <a:p>
            <a:r>
              <a:rPr lang="en-US" altLang="zh-CN" b="1" dirty="0" smtClean="0">
                <a:latin typeface="华文新魏" pitchFamily="2" charset="-122"/>
                <a:ea typeface="华文新魏" pitchFamily="2" charset="-122"/>
              </a:rPr>
              <a:t>3</a:t>
            </a:r>
            <a:r>
              <a:rPr lang="zh-CN" altLang="en-US" b="1" dirty="0" smtClean="0">
                <a:latin typeface="华文新魏" pitchFamily="2" charset="-122"/>
                <a:ea typeface="华文新魏" pitchFamily="2" charset="-122"/>
              </a:rPr>
              <a:t>，主观能动性的发挥，取决于一定的物质前提</a:t>
            </a:r>
            <a:endParaRPr lang="en-US" altLang="zh-CN" b="1" dirty="0" smtClean="0">
              <a:latin typeface="华文新魏" pitchFamily="2" charset="-122"/>
              <a:ea typeface="华文新魏" pitchFamily="2" charset="-122"/>
            </a:endParaRPr>
          </a:p>
          <a:p>
            <a:endParaRPr lang="en-US" altLang="zh-CN" b="1" dirty="0" smtClean="0">
              <a:latin typeface="华文新魏" pitchFamily="2" charset="-122"/>
              <a:ea typeface="华文新魏" pitchFamily="2" charset="-122"/>
            </a:endParaRPr>
          </a:p>
          <a:p>
            <a:endParaRPr lang="zh-CN" altLang="en-US" dirty="0" smtClean="0"/>
          </a:p>
        </p:txBody>
      </p:sp>
      <p:sp>
        <p:nvSpPr>
          <p:cNvPr id="5" name="内容占位符 4"/>
          <p:cNvSpPr>
            <a:spLocks noGrp="1"/>
          </p:cNvSpPr>
          <p:nvPr>
            <p:ph sz="half" idx="2"/>
          </p:nvPr>
        </p:nvSpPr>
        <p:spPr/>
        <p:txBody>
          <a:bodyPr/>
          <a:lstStyle/>
          <a:p>
            <a:r>
              <a:rPr lang="en-US" altLang="zh-CN" dirty="0" smtClean="0">
                <a:hlinkClick r:id="rId2" action="ppaction://hlinkfile"/>
              </a:rPr>
              <a:t>..\</a:t>
            </a:r>
            <a:r>
              <a:rPr lang="zh-CN" altLang="en-US" dirty="0" smtClean="0">
                <a:hlinkClick r:id="rId2" action="ppaction://hlinkfile"/>
              </a:rPr>
              <a:t>影像</a:t>
            </a:r>
            <a:r>
              <a:rPr lang="en-US" altLang="zh-CN" dirty="0" smtClean="0">
                <a:hlinkClick r:id="rId2" action="ppaction://hlinkfile"/>
              </a:rPr>
              <a:t>\</a:t>
            </a:r>
            <a:r>
              <a:rPr lang="zh-CN" altLang="en-US" dirty="0" smtClean="0">
                <a:hlinkClick r:id="rId2" action="ppaction://hlinkfile"/>
              </a:rPr>
              <a:t>教材提供</a:t>
            </a:r>
            <a:r>
              <a:rPr lang="en-US" altLang="zh-CN" dirty="0" smtClean="0">
                <a:hlinkClick r:id="rId2" action="ppaction://hlinkfile"/>
              </a:rPr>
              <a:t>\</a:t>
            </a:r>
            <a:r>
              <a:rPr lang="zh-CN" altLang="en-US" dirty="0" smtClean="0">
                <a:hlinkClick r:id="rId2" action="ppaction://hlinkfile"/>
              </a:rPr>
              <a:t>大跃进与人民公社</a:t>
            </a:r>
            <a:r>
              <a:rPr lang="en-US" altLang="zh-CN" smtClean="0">
                <a:hlinkClick r:id="rId2" action="ppaction://hlinkfile"/>
              </a:rPr>
              <a:t>.MPG</a:t>
            </a:r>
            <a:endParaRPr lang="zh-CN" altLang="en-US"/>
          </a:p>
        </p:txBody>
      </p:sp>
    </p:spTree>
    <p:extLst>
      <p:ext uri="{BB962C8B-B14F-4D97-AF65-F5344CB8AC3E}">
        <p14:creationId xmlns:p14="http://schemas.microsoft.com/office/powerpoint/2010/main" val="3436154998"/>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smtClean="0">
                <a:latin typeface="华文新魏" pitchFamily="2" charset="-122"/>
              </a:rPr>
              <a:t>            自然规律与社会规律的联系与区别</a:t>
            </a:r>
            <a:endParaRPr lang="zh-CN" altLang="en-US" smtClean="0"/>
          </a:p>
        </p:txBody>
      </p:sp>
      <p:grpSp>
        <p:nvGrpSpPr>
          <p:cNvPr id="2" name="Group 11"/>
          <p:cNvGrpSpPr>
            <a:grpSpLocks noGrp="1"/>
          </p:cNvGrpSpPr>
          <p:nvPr/>
        </p:nvGrpSpPr>
        <p:grpSpPr bwMode="auto">
          <a:xfrm>
            <a:off x="571500" y="1268413"/>
            <a:ext cx="1625600" cy="1093787"/>
            <a:chOff x="748" y="2024"/>
            <a:chExt cx="1225" cy="499"/>
          </a:xfrm>
        </p:grpSpPr>
        <p:sp>
          <p:nvSpPr>
            <p:cNvPr id="60425" name="AutoShape 12"/>
            <p:cNvSpPr>
              <a:spLocks noChangeArrowheads="1"/>
            </p:cNvSpPr>
            <p:nvPr/>
          </p:nvSpPr>
          <p:spPr bwMode="auto">
            <a:xfrm>
              <a:off x="748" y="2024"/>
              <a:ext cx="1225" cy="499"/>
            </a:xfrm>
            <a:prstGeom prst="roundRect">
              <a:avLst>
                <a:gd name="adj" fmla="val 16667"/>
              </a:avLst>
            </a:prstGeom>
            <a:solidFill>
              <a:srgbClr val="FFCC66"/>
            </a:solidFill>
            <a:ln w="9525">
              <a:solidFill>
                <a:schemeClr val="tx1"/>
              </a:solidFill>
              <a:round/>
              <a:headEnd/>
              <a:tailEnd/>
            </a:ln>
          </p:spPr>
          <p:txBody>
            <a:bodyPr wrap="none" anchor="ctr"/>
            <a:lstStyle/>
            <a:p>
              <a:endParaRPr lang="zh-CN" altLang="en-US"/>
            </a:p>
          </p:txBody>
        </p:sp>
        <p:sp>
          <p:nvSpPr>
            <p:cNvPr id="60426" name="Text Box 13"/>
            <p:cNvSpPr txBox="1">
              <a:spLocks noChangeArrowheads="1"/>
            </p:cNvSpPr>
            <p:nvPr/>
          </p:nvSpPr>
          <p:spPr bwMode="auto">
            <a:xfrm>
              <a:off x="748" y="2069"/>
              <a:ext cx="1225" cy="251"/>
            </a:xfrm>
            <a:prstGeom prst="rect">
              <a:avLst/>
            </a:prstGeom>
            <a:noFill/>
            <a:ln w="9525">
              <a:noFill/>
              <a:miter lim="800000"/>
              <a:headEnd/>
              <a:tailEnd/>
            </a:ln>
          </p:spPr>
          <p:txBody>
            <a:bodyPr>
              <a:spAutoFit/>
            </a:bodyPr>
            <a:lstStyle/>
            <a:p>
              <a:pPr>
                <a:spcBef>
                  <a:spcPct val="50000"/>
                </a:spcBef>
              </a:pPr>
              <a:r>
                <a:rPr lang="zh-CN" altLang="en-US" sz="3200" b="1">
                  <a:solidFill>
                    <a:srgbClr val="000066"/>
                  </a:solidFill>
                  <a:latin typeface="Viner Hand ITC" pitchFamily="66" charset="0"/>
                </a:rPr>
                <a:t>联系</a:t>
              </a:r>
            </a:p>
          </p:txBody>
        </p:sp>
      </p:grpSp>
      <p:sp>
        <p:nvSpPr>
          <p:cNvPr id="60420" name="矩形 11"/>
          <p:cNvSpPr>
            <a:spLocks noChangeArrowheads="1"/>
          </p:cNvSpPr>
          <p:nvPr/>
        </p:nvSpPr>
        <p:spPr bwMode="auto">
          <a:xfrm>
            <a:off x="2819400" y="1411288"/>
            <a:ext cx="4572000" cy="1384300"/>
          </a:xfrm>
          <a:prstGeom prst="rect">
            <a:avLst/>
          </a:prstGeom>
          <a:noFill/>
          <a:ln w="9525">
            <a:noFill/>
            <a:miter lim="800000"/>
            <a:headEnd/>
            <a:tailEnd/>
          </a:ln>
        </p:spPr>
        <p:txBody>
          <a:bodyPr>
            <a:spAutoFit/>
          </a:bodyPr>
          <a:lstStyle/>
          <a:p>
            <a:r>
              <a:rPr lang="zh-CN" altLang="en-US" b="1">
                <a:ea typeface="华文新魏" pitchFamily="2" charset="-122"/>
              </a:rPr>
              <a:t>      </a:t>
            </a:r>
            <a:r>
              <a:rPr lang="zh-CN" altLang="en-US" sz="2800" b="1">
                <a:ea typeface="华文新魏" pitchFamily="2" charset="-122"/>
              </a:rPr>
              <a:t>自然规律和社会规律都具有不以人的意志为转移的客观性。</a:t>
            </a:r>
            <a:endParaRPr lang="zh-CN" altLang="en-US" sz="2800"/>
          </a:p>
        </p:txBody>
      </p:sp>
      <p:grpSp>
        <p:nvGrpSpPr>
          <p:cNvPr id="3" name="Group 17"/>
          <p:cNvGrpSpPr>
            <a:grpSpLocks/>
          </p:cNvGrpSpPr>
          <p:nvPr/>
        </p:nvGrpSpPr>
        <p:grpSpPr bwMode="auto">
          <a:xfrm>
            <a:off x="468313" y="3933825"/>
            <a:ext cx="1728787" cy="1150938"/>
            <a:chOff x="748" y="2024"/>
            <a:chExt cx="1225" cy="499"/>
          </a:xfrm>
        </p:grpSpPr>
        <p:sp>
          <p:nvSpPr>
            <p:cNvPr id="60423" name="AutoShape 18"/>
            <p:cNvSpPr>
              <a:spLocks noChangeArrowheads="1"/>
            </p:cNvSpPr>
            <p:nvPr/>
          </p:nvSpPr>
          <p:spPr bwMode="auto">
            <a:xfrm>
              <a:off x="748" y="2024"/>
              <a:ext cx="1225" cy="499"/>
            </a:xfrm>
            <a:prstGeom prst="roundRect">
              <a:avLst>
                <a:gd name="adj" fmla="val 16667"/>
              </a:avLst>
            </a:prstGeom>
            <a:solidFill>
              <a:srgbClr val="FFCC66"/>
            </a:solidFill>
            <a:ln w="9525">
              <a:solidFill>
                <a:schemeClr val="tx1"/>
              </a:solidFill>
              <a:round/>
              <a:headEnd/>
              <a:tailEnd/>
            </a:ln>
          </p:spPr>
          <p:txBody>
            <a:bodyPr wrap="none" anchor="ctr"/>
            <a:lstStyle/>
            <a:p>
              <a:endParaRPr lang="zh-CN" altLang="en-US"/>
            </a:p>
          </p:txBody>
        </p:sp>
        <p:sp>
          <p:nvSpPr>
            <p:cNvPr id="60424" name="Text Box 19"/>
            <p:cNvSpPr txBox="1">
              <a:spLocks noChangeArrowheads="1"/>
            </p:cNvSpPr>
            <p:nvPr/>
          </p:nvSpPr>
          <p:spPr bwMode="auto">
            <a:xfrm>
              <a:off x="748" y="2069"/>
              <a:ext cx="1225" cy="278"/>
            </a:xfrm>
            <a:prstGeom prst="rect">
              <a:avLst/>
            </a:prstGeom>
            <a:noFill/>
            <a:ln w="9525">
              <a:noFill/>
              <a:miter lim="800000"/>
              <a:headEnd/>
              <a:tailEnd/>
            </a:ln>
          </p:spPr>
          <p:txBody>
            <a:bodyPr>
              <a:spAutoFit/>
            </a:bodyPr>
            <a:lstStyle/>
            <a:p>
              <a:pPr>
                <a:spcBef>
                  <a:spcPct val="50000"/>
                </a:spcBef>
              </a:pPr>
              <a:r>
                <a:rPr lang="zh-CN" altLang="en-US" sz="3600" b="1">
                  <a:solidFill>
                    <a:srgbClr val="000066"/>
                  </a:solidFill>
                  <a:latin typeface="Viner Hand ITC" pitchFamily="66" charset="0"/>
                </a:rPr>
                <a:t>区别</a:t>
              </a:r>
            </a:p>
          </p:txBody>
        </p:sp>
      </p:grpSp>
      <p:sp>
        <p:nvSpPr>
          <p:cNvPr id="60422" name="矩形 15"/>
          <p:cNvSpPr>
            <a:spLocks noChangeArrowheads="1"/>
          </p:cNvSpPr>
          <p:nvPr/>
        </p:nvSpPr>
        <p:spPr bwMode="auto">
          <a:xfrm>
            <a:off x="2971800" y="3657600"/>
            <a:ext cx="4572000" cy="2246313"/>
          </a:xfrm>
          <a:prstGeom prst="rect">
            <a:avLst/>
          </a:prstGeom>
          <a:noFill/>
          <a:ln w="9525">
            <a:noFill/>
            <a:miter lim="800000"/>
            <a:headEnd/>
            <a:tailEnd/>
          </a:ln>
        </p:spPr>
        <p:txBody>
          <a:bodyPr>
            <a:spAutoFit/>
          </a:bodyPr>
          <a:lstStyle/>
          <a:p>
            <a:r>
              <a:rPr lang="zh-CN" altLang="en-US" sz="2800" b="1">
                <a:latin typeface="Verdana" pitchFamily="34" charset="0"/>
                <a:ea typeface="华文新魏" pitchFamily="2" charset="-122"/>
              </a:rPr>
              <a:t>      自然规律是作为一种盲目的无意识的力量起作用，社会规律则是通过 抱有一定目的和意图的人的有意识的活动实现的。</a:t>
            </a:r>
            <a:endParaRPr lang="zh-CN" altLang="en-US" sz="2800"/>
          </a:p>
        </p:txBody>
      </p:sp>
    </p:spTree>
    <p:extLst>
      <p:ext uri="{BB962C8B-B14F-4D97-AF65-F5344CB8AC3E}">
        <p14:creationId xmlns:p14="http://schemas.microsoft.com/office/powerpoint/2010/main" val="23903322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heckerboard(across)">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5" name="Rectangle 3"/>
          <p:cNvSpPr>
            <a:spLocks noGrp="1" noChangeArrowheads="1"/>
          </p:cNvSpPr>
          <p:nvPr>
            <p:ph idx="4294967295"/>
          </p:nvPr>
        </p:nvSpPr>
        <p:spPr>
          <a:xfrm>
            <a:off x="611188" y="1268760"/>
            <a:ext cx="8229600" cy="5110162"/>
          </a:xfrm>
        </p:spPr>
        <p:txBody>
          <a:bodyPr>
            <a:normAutofit/>
          </a:bodyPr>
          <a:lstStyle/>
          <a:p>
            <a:pPr>
              <a:lnSpc>
                <a:spcPct val="140000"/>
              </a:lnSpc>
              <a:buFont typeface="Wingdings" pitchFamily="2" charset="2"/>
              <a:buNone/>
              <a:defRPr/>
            </a:pPr>
            <a:r>
              <a:rPr lang="zh-CN" altLang="en-US" b="1" dirty="0" smtClean="0">
                <a:latin typeface="华文新魏" pitchFamily="2" charset="-122"/>
                <a:ea typeface="华文新魏" pitchFamily="2" charset="-122"/>
              </a:rPr>
              <a:t>     </a:t>
            </a:r>
            <a:r>
              <a:rPr lang="zh-CN" altLang="en-US" b="1" dirty="0" smtClean="0">
                <a:solidFill>
                  <a:srgbClr val="FF0000"/>
                </a:solidFill>
                <a:latin typeface="华文新魏" pitchFamily="2" charset="-122"/>
                <a:ea typeface="华文新魏" pitchFamily="2" charset="-122"/>
              </a:rPr>
              <a:t>社会</a:t>
            </a:r>
            <a:r>
              <a:rPr lang="zh-CN" altLang="en-US" b="1" dirty="0">
                <a:solidFill>
                  <a:srgbClr val="FF0000"/>
                </a:solidFill>
                <a:latin typeface="华文新魏" pitchFamily="2" charset="-122"/>
                <a:ea typeface="华文新魏" pitchFamily="2" charset="-122"/>
              </a:rPr>
              <a:t>历史</a:t>
            </a:r>
            <a:r>
              <a:rPr lang="zh-CN" altLang="en-US" b="1" dirty="0" smtClean="0">
                <a:solidFill>
                  <a:srgbClr val="FF0000"/>
                </a:solidFill>
                <a:latin typeface="华文新魏" pitchFamily="2" charset="-122"/>
                <a:ea typeface="华文新魏" pitchFamily="2" charset="-122"/>
              </a:rPr>
              <a:t>趋向</a:t>
            </a:r>
            <a:r>
              <a:rPr lang="zh-CN" altLang="en-US" b="1" dirty="0" smtClean="0">
                <a:latin typeface="华文新魏" pitchFamily="2" charset="-122"/>
                <a:ea typeface="华文新魏" pitchFamily="2" charset="-122"/>
              </a:rPr>
              <a:t>讲</a:t>
            </a:r>
            <a:r>
              <a:rPr lang="zh-CN" altLang="en-US" b="1" dirty="0">
                <a:latin typeface="华文新魏" pitchFamily="2" charset="-122"/>
                <a:ea typeface="华文新魏" pitchFamily="2" charset="-122"/>
              </a:rPr>
              <a:t>的是社会历史规律的决定作用。</a:t>
            </a:r>
          </a:p>
          <a:p>
            <a:pPr>
              <a:lnSpc>
                <a:spcPct val="140000"/>
              </a:lnSpc>
              <a:buClr>
                <a:srgbClr val="FF0000"/>
              </a:buClr>
              <a:buSzTx/>
              <a:buNone/>
              <a:defRPr/>
            </a:pPr>
            <a:r>
              <a:rPr lang="zh-CN" altLang="en-US" b="1" dirty="0" smtClean="0">
                <a:solidFill>
                  <a:srgbClr val="FF0000"/>
                </a:solidFill>
                <a:latin typeface="华文新魏" pitchFamily="2" charset="-122"/>
                <a:ea typeface="华文新魏" pitchFamily="2" charset="-122"/>
              </a:rPr>
              <a:t>    主体</a:t>
            </a:r>
            <a:r>
              <a:rPr lang="zh-CN" altLang="en-US" b="1" dirty="0">
                <a:solidFill>
                  <a:srgbClr val="FF0000"/>
                </a:solidFill>
                <a:latin typeface="华文新魏" pitchFamily="2" charset="-122"/>
                <a:ea typeface="华文新魏" pitchFamily="2" charset="-122"/>
              </a:rPr>
              <a:t>选择</a:t>
            </a:r>
            <a:r>
              <a:rPr lang="zh-CN" altLang="en-US" b="1" dirty="0">
                <a:latin typeface="华文新魏" pitchFamily="2" charset="-122"/>
                <a:ea typeface="华文新魏" pitchFamily="2" charset="-122"/>
              </a:rPr>
              <a:t>讲的是历史主体在社会发展中的能动性和选择性</a:t>
            </a:r>
            <a:r>
              <a:rPr lang="zh-CN" altLang="en-US" b="1" dirty="0" smtClean="0">
                <a:latin typeface="华文新魏" pitchFamily="2" charset="-122"/>
                <a:ea typeface="华文新魏" pitchFamily="2" charset="-122"/>
              </a:rPr>
              <a:t>。是</a:t>
            </a:r>
            <a:r>
              <a:rPr lang="zh-CN" altLang="en-US" b="1" dirty="0">
                <a:latin typeface="华文新魏" pitchFamily="2" charset="-122"/>
                <a:ea typeface="华文新魏" pitchFamily="2" charset="-122"/>
              </a:rPr>
              <a:t>在既定的历史条件下对社会生活未来发展的多种可能的方向、目标、方式的选择</a:t>
            </a:r>
            <a:r>
              <a:rPr lang="zh-CN" altLang="en-US" b="1" dirty="0" smtClean="0">
                <a:latin typeface="华文新魏" pitchFamily="2" charset="-122"/>
                <a:ea typeface="华文新魏" pitchFamily="2" charset="-122"/>
              </a:rPr>
              <a:t>。</a:t>
            </a:r>
            <a:endParaRPr lang="en-US" altLang="zh-CN" b="1" dirty="0" smtClean="0">
              <a:latin typeface="华文新魏" pitchFamily="2" charset="-122"/>
              <a:ea typeface="华文新魏" pitchFamily="2" charset="-122"/>
            </a:endParaRPr>
          </a:p>
          <a:p>
            <a:pPr>
              <a:lnSpc>
                <a:spcPct val="140000"/>
              </a:lnSpc>
              <a:buClr>
                <a:srgbClr val="FF0000"/>
              </a:buClr>
              <a:buSzTx/>
              <a:buNone/>
              <a:defRPr/>
            </a:pPr>
            <a:endParaRPr lang="en-US" altLang="zh-CN" b="1" dirty="0">
              <a:latin typeface="华文新魏" pitchFamily="2" charset="-122"/>
              <a:ea typeface="华文新魏" pitchFamily="2" charset="-122"/>
            </a:endParaRPr>
          </a:p>
          <a:p>
            <a:pPr>
              <a:lnSpc>
                <a:spcPct val="140000"/>
              </a:lnSpc>
              <a:buClr>
                <a:srgbClr val="FF0000"/>
              </a:buClr>
              <a:buSzTx/>
              <a:buNone/>
              <a:defRPr/>
            </a:pPr>
            <a:endParaRPr lang="zh-CN" altLang="en-US" b="1" dirty="0">
              <a:latin typeface="华文新魏" pitchFamily="2" charset="-122"/>
              <a:ea typeface="华文新魏" pitchFamily="2" charset="-122"/>
            </a:endParaRPr>
          </a:p>
        </p:txBody>
      </p:sp>
      <p:sp>
        <p:nvSpPr>
          <p:cNvPr id="4" name="矩形 3"/>
          <p:cNvSpPr/>
          <p:nvPr/>
        </p:nvSpPr>
        <p:spPr>
          <a:xfrm>
            <a:off x="2555776" y="260648"/>
            <a:ext cx="5544616" cy="1248034"/>
          </a:xfrm>
          <a:prstGeom prst="rect">
            <a:avLst/>
          </a:prstGeom>
        </p:spPr>
        <p:txBody>
          <a:bodyPr wrap="square">
            <a:spAutoFit/>
          </a:bodyPr>
          <a:lstStyle/>
          <a:p>
            <a:pPr>
              <a:lnSpc>
                <a:spcPct val="140000"/>
              </a:lnSpc>
              <a:buFont typeface="Wingdings" pitchFamily="2" charset="2"/>
              <a:buNone/>
              <a:defRPr/>
            </a:pPr>
            <a:r>
              <a:rPr lang="zh-CN" altLang="en-US" sz="2800" b="1" dirty="0" smtClean="0">
                <a:latin typeface="华文新魏" pitchFamily="2" charset="-122"/>
                <a:ea typeface="华文新魏" pitchFamily="2" charset="-122"/>
              </a:rPr>
              <a:t>社会历史趋向与主体选择的关系（</a:t>
            </a:r>
            <a:r>
              <a:rPr lang="en-US" altLang="zh-CN" sz="2800" b="1" dirty="0" smtClean="0">
                <a:latin typeface="华文新魏" pitchFamily="2" charset="-122"/>
                <a:ea typeface="华文新魏" pitchFamily="2" charset="-122"/>
              </a:rPr>
              <a:t>P31</a:t>
            </a:r>
            <a:r>
              <a:rPr lang="zh-CN" altLang="en-US" sz="2800" b="1" dirty="0" smtClean="0">
                <a:latin typeface="华文新魏" pitchFamily="2" charset="-122"/>
                <a:ea typeface="华文新魏" pitchFamily="2" charset="-122"/>
              </a:rPr>
              <a:t>，</a:t>
            </a:r>
            <a:r>
              <a:rPr lang="en-US" altLang="zh-CN" sz="2800" b="1" dirty="0" smtClean="0">
                <a:latin typeface="华文新魏" pitchFamily="2" charset="-122"/>
                <a:ea typeface="华文新魏" pitchFamily="2" charset="-122"/>
              </a:rPr>
              <a:t>p121</a:t>
            </a:r>
            <a:r>
              <a:rPr lang="zh-CN" altLang="en-US" sz="2800" b="1" dirty="0" smtClean="0">
                <a:latin typeface="华文新魏" pitchFamily="2" charset="-122"/>
                <a:ea typeface="华文新魏" pitchFamily="2" charset="-122"/>
              </a:rPr>
              <a:t>）</a:t>
            </a:r>
            <a:endParaRPr lang="zh-CN" altLang="en-US" sz="2800" b="1" dirty="0">
              <a:latin typeface="华文新魏" pitchFamily="2" charset="-122"/>
              <a:ea typeface="华文新魏" pitchFamily="2" charset="-122"/>
            </a:endParaRPr>
          </a:p>
        </p:txBody>
      </p:sp>
    </p:spTree>
    <p:extLst>
      <p:ext uri="{BB962C8B-B14F-4D97-AF65-F5344CB8AC3E}">
        <p14:creationId xmlns:p14="http://schemas.microsoft.com/office/powerpoint/2010/main" val="2570205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07555">
                                            <p:txEl>
                                              <p:pRg st="0" end="0"/>
                                            </p:txEl>
                                          </p:spTgt>
                                        </p:tgtEl>
                                        <p:attrNameLst>
                                          <p:attrName>style.visibility</p:attrName>
                                        </p:attrNameLst>
                                      </p:cBhvr>
                                      <p:to>
                                        <p:strVal val="visible"/>
                                      </p:to>
                                    </p:set>
                                    <p:animEffect transition="in" filter="dissolve">
                                      <p:cBhvr>
                                        <p:cTn id="7" dur="500"/>
                                        <p:tgtEl>
                                          <p:spTgt spid="407555">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07555">
                                            <p:txEl>
                                              <p:pRg st="1" end="1"/>
                                            </p:txEl>
                                          </p:spTgt>
                                        </p:tgtEl>
                                        <p:attrNameLst>
                                          <p:attrName>style.visibility</p:attrName>
                                        </p:attrNameLst>
                                      </p:cBhvr>
                                      <p:to>
                                        <p:strVal val="visible"/>
                                      </p:to>
                                    </p:set>
                                    <p:animEffect transition="in" filter="dissolve">
                                      <p:cBhvr>
                                        <p:cTn id="11" dur="500"/>
                                        <p:tgtEl>
                                          <p:spTgt spid="4075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教学要点</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，哲学基本问题；唯物主义</a:t>
            </a:r>
            <a:r>
              <a:rPr lang="en-US" altLang="zh-CN" dirty="0" smtClean="0"/>
              <a:t>/</a:t>
            </a:r>
            <a:r>
              <a:rPr lang="zh-CN" altLang="en-US" dirty="0" smtClean="0"/>
              <a:t>唯心主义基本派别</a:t>
            </a:r>
            <a:endParaRPr lang="en-US" altLang="zh-CN" dirty="0" smtClean="0"/>
          </a:p>
          <a:p>
            <a:r>
              <a:rPr lang="en-US" altLang="zh-CN" dirty="0" smtClean="0"/>
              <a:t>2</a:t>
            </a:r>
            <a:r>
              <a:rPr lang="zh-CN" altLang="en-US" dirty="0" smtClean="0"/>
              <a:t>，物质概念；意识的本质；</a:t>
            </a:r>
            <a:r>
              <a:rPr lang="zh-CN" altLang="en-US" dirty="0"/>
              <a:t>意识的能动作用</a:t>
            </a:r>
            <a:endParaRPr lang="en-US" altLang="zh-CN" dirty="0"/>
          </a:p>
          <a:p>
            <a:r>
              <a:rPr lang="en-US" altLang="zh-CN" dirty="0" smtClean="0"/>
              <a:t>3</a:t>
            </a:r>
            <a:r>
              <a:rPr lang="zh-CN" altLang="en-US" dirty="0" smtClean="0"/>
              <a:t>，主观能动性</a:t>
            </a:r>
            <a:r>
              <a:rPr lang="zh-CN" altLang="en-US" dirty="0"/>
              <a:t>与客观规律性、社会历史趋向（规律）与主体选择（主观能动性）的</a:t>
            </a:r>
            <a:r>
              <a:rPr lang="zh-CN" altLang="en-US" dirty="0" smtClean="0"/>
              <a:t>关系</a:t>
            </a:r>
            <a:endParaRPr lang="en-US" altLang="zh-CN" dirty="0" smtClean="0"/>
          </a:p>
          <a:p>
            <a:r>
              <a:rPr lang="en-US" altLang="zh-CN" dirty="0" smtClean="0"/>
              <a:t>4</a:t>
            </a:r>
            <a:r>
              <a:rPr lang="zh-CN" altLang="en-US" dirty="0" smtClean="0"/>
              <a:t>，</a:t>
            </a:r>
            <a:r>
              <a:rPr lang="zh-CN" altLang="en-US" dirty="0"/>
              <a:t>世界的物质统一性；旧唯物主义的根本缺陷</a:t>
            </a:r>
            <a:endParaRPr lang="en-US" altLang="zh-CN" dirty="0"/>
          </a:p>
          <a:p>
            <a:r>
              <a:rPr lang="en-US" altLang="zh-CN" dirty="0" smtClean="0"/>
              <a:t>5</a:t>
            </a:r>
            <a:r>
              <a:rPr lang="zh-CN" altLang="en-US" dirty="0" smtClean="0"/>
              <a:t>，实践概念；社会生活本质上是实践的。</a:t>
            </a:r>
            <a:endParaRPr lang="en-US" altLang="zh-CN" dirty="0" smtClean="0"/>
          </a:p>
          <a:p>
            <a:endParaRPr lang="zh-CN" altLang="en-US" dirty="0"/>
          </a:p>
        </p:txBody>
      </p:sp>
    </p:spTree>
    <p:extLst>
      <p:ext uri="{BB962C8B-B14F-4D97-AF65-F5344CB8AC3E}">
        <p14:creationId xmlns:p14="http://schemas.microsoft.com/office/powerpoint/2010/main" val="415787051"/>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物质</a:t>
            </a:r>
            <a:r>
              <a:rPr lang="zh-CN" altLang="en-US" dirty="0"/>
              <a:t>的存在</a:t>
            </a:r>
            <a:r>
              <a:rPr lang="zh-CN" altLang="en-US" dirty="0" smtClean="0"/>
              <a:t>形式（</a:t>
            </a:r>
            <a:r>
              <a:rPr lang="en-US" altLang="zh-CN" dirty="0" smtClean="0"/>
              <a:t>p25-26</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物质的根本属性是运动</a:t>
            </a:r>
            <a:endParaRPr lang="en-US" altLang="zh-CN" dirty="0" smtClean="0"/>
          </a:p>
          <a:p>
            <a:r>
              <a:rPr lang="zh-CN" altLang="en-US" dirty="0" smtClean="0"/>
              <a:t>时间和空间是物质运动的存在形式</a:t>
            </a:r>
            <a:endParaRPr lang="zh-CN" altLang="en-US" dirty="0"/>
          </a:p>
        </p:txBody>
      </p:sp>
    </p:spTree>
    <p:extLst>
      <p:ext uri="{BB962C8B-B14F-4D97-AF65-F5344CB8AC3E}">
        <p14:creationId xmlns:p14="http://schemas.microsoft.com/office/powerpoint/2010/main" val="1910606517"/>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a:t>
            </a:r>
            <a:r>
              <a:rPr lang="zh-CN" altLang="en-US" dirty="0" smtClean="0"/>
              <a:t>类社会的物质性（</a:t>
            </a:r>
            <a:r>
              <a:rPr lang="en-US" altLang="zh-CN" dirty="0" smtClean="0"/>
              <a:t>p33</a:t>
            </a:r>
            <a:r>
              <a:rPr lang="zh-CN" altLang="en-US" dirty="0" smtClean="0"/>
              <a:t>）</a:t>
            </a:r>
            <a:r>
              <a:rPr lang="en-US" altLang="zh-CN" dirty="0"/>
              <a:t/>
            </a:r>
            <a:br>
              <a:rPr lang="en-US" altLang="zh-CN" dirty="0"/>
            </a:br>
            <a:endParaRPr lang="zh-CN" altLang="en-US" dirty="0"/>
          </a:p>
        </p:txBody>
      </p:sp>
      <p:sp>
        <p:nvSpPr>
          <p:cNvPr id="3" name="内容占位符 2"/>
          <p:cNvSpPr>
            <a:spLocks noGrp="1"/>
          </p:cNvSpPr>
          <p:nvPr>
            <p:ph idx="1"/>
          </p:nvPr>
        </p:nvSpPr>
        <p:spPr/>
        <p:txBody>
          <a:bodyPr/>
          <a:lstStyle/>
          <a:p>
            <a:r>
              <a:rPr lang="zh-CN" altLang="en-US" dirty="0" smtClean="0"/>
              <a:t>为什么说马克思之前的唯物主义都是“半截子”唯物主义？？？？？（</a:t>
            </a:r>
            <a:r>
              <a:rPr lang="en-US" altLang="zh-CN" dirty="0" smtClean="0"/>
              <a:t>P33)</a:t>
            </a:r>
          </a:p>
          <a:p>
            <a:endParaRPr lang="en-US" altLang="zh-CN" dirty="0"/>
          </a:p>
          <a:p>
            <a:r>
              <a:rPr lang="zh-CN" altLang="en-US" dirty="0" smtClean="0"/>
              <a:t>历史唯物主义：物质资料生产方式是人类社会存在和发展的基础，正确解决了社会存在与社会意识的关系问题，从而使社会历史现象得到了唯物主义的解释</a:t>
            </a:r>
            <a:endParaRPr lang="zh-CN" altLang="en-US" dirty="0"/>
          </a:p>
        </p:txBody>
      </p:sp>
    </p:spTree>
    <p:extLst>
      <p:ext uri="{BB962C8B-B14F-4D97-AF65-F5344CB8AC3E}">
        <p14:creationId xmlns:p14="http://schemas.microsoft.com/office/powerpoint/2010/main" val="1645950378"/>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，实践：社会生活的本质</a:t>
            </a:r>
            <a:endParaRPr lang="zh-CN" altLang="en-US" dirty="0"/>
          </a:p>
        </p:txBody>
      </p:sp>
      <p:pic>
        <p:nvPicPr>
          <p:cNvPr id="4" name="内容占位符 3" descr="马克思墓碑2.jpg"/>
          <p:cNvPicPr>
            <a:picLocks noGrp="1" noChangeAspect="1"/>
          </p:cNvPicPr>
          <p:nvPr>
            <p:ph idx="1"/>
          </p:nvPr>
        </p:nvPicPr>
        <p:blipFill>
          <a:blip r:embed="rId2" cstate="print"/>
          <a:stretch>
            <a:fillRect/>
          </a:stretch>
        </p:blipFill>
        <p:spPr>
          <a:xfrm>
            <a:off x="15302" y="1746548"/>
            <a:ext cx="5980450" cy="5065712"/>
          </a:xfrm>
          <a:prstGeom prst="rect">
            <a:avLst/>
          </a:prstGeom>
        </p:spPr>
      </p:pic>
      <p:pic>
        <p:nvPicPr>
          <p:cNvPr id="5" name="图片 4" descr="马克思墓碑.jpg"/>
          <p:cNvPicPr>
            <a:picLocks noChangeAspect="1"/>
          </p:cNvPicPr>
          <p:nvPr/>
        </p:nvPicPr>
        <p:blipFill>
          <a:blip r:embed="rId3" cstate="print"/>
          <a:stretch>
            <a:fillRect/>
          </a:stretch>
        </p:blipFill>
        <p:spPr>
          <a:xfrm>
            <a:off x="6156176" y="1988840"/>
            <a:ext cx="2987824" cy="4581128"/>
          </a:xfrm>
          <a:prstGeom prst="rect">
            <a:avLst/>
          </a:prstGeom>
        </p:spPr>
      </p:pic>
    </p:spTree>
    <p:extLst>
      <p:ext uri="{BB962C8B-B14F-4D97-AF65-F5344CB8AC3E}">
        <p14:creationId xmlns:p14="http://schemas.microsoft.com/office/powerpoint/2010/main" val="1396865345"/>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zh-CN" altLang="en-US" dirty="0" smtClean="0"/>
              <a:t>     马克思以“实践”来解释物质性</a:t>
            </a:r>
          </a:p>
        </p:txBody>
      </p:sp>
      <p:sp>
        <p:nvSpPr>
          <p:cNvPr id="5" name="内容占位符 4"/>
          <p:cNvSpPr>
            <a:spLocks noGrp="1"/>
          </p:cNvSpPr>
          <p:nvPr>
            <p:ph idx="1"/>
          </p:nvPr>
        </p:nvSpPr>
        <p:spPr>
          <a:xfrm>
            <a:off x="431800" y="1268413"/>
            <a:ext cx="3420120" cy="1296491"/>
          </a:xfrm>
        </p:spPr>
        <p:txBody>
          <a:bodyPr/>
          <a:lstStyle/>
          <a:p>
            <a:r>
              <a:rPr lang="zh-CN" altLang="en-US" dirty="0" smtClean="0"/>
              <a:t>恩格斯、列宁的物质概念对否定自然主义物质观是一种重要的历史贡献，但并没有完全克服抽象同一的理解物质问题这一旧唯物主义的弊病</a:t>
            </a:r>
            <a:endParaRPr lang="en-US" altLang="zh-CN" dirty="0" smtClean="0"/>
          </a:p>
          <a:p>
            <a:endParaRPr lang="en-US" altLang="zh-CN" dirty="0" smtClean="0"/>
          </a:p>
          <a:p>
            <a:endParaRPr lang="zh-CN" altLang="en-US" dirty="0"/>
          </a:p>
        </p:txBody>
      </p:sp>
      <p:sp>
        <p:nvSpPr>
          <p:cNvPr id="4" name="椭圆 3"/>
          <p:cNvSpPr/>
          <p:nvPr/>
        </p:nvSpPr>
        <p:spPr bwMode="auto">
          <a:xfrm>
            <a:off x="3923928" y="868363"/>
            <a:ext cx="5184576" cy="393873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rtlCol="0" anchor="ctr"/>
          <a:lstStyle/>
          <a:p>
            <a:r>
              <a:rPr lang="zh-CN" altLang="en-US" dirty="0" smtClean="0">
                <a:solidFill>
                  <a:schemeClr val="accent6"/>
                </a:solidFill>
              </a:rPr>
              <a:t>表征人的实践活动及其过程，以及它赖以展开的一切物质条件、物质因素的本质的、具体同一的哲学范畴。往往是指社会生活、社会实践活动、社会物质资料生活条件、物质生活资料的生产、物质资料生产方式、精神生活资料的生产和人自身的生产等。</a:t>
            </a:r>
            <a:endParaRPr lang="en-US" altLang="zh-CN" dirty="0" smtClean="0">
              <a:solidFill>
                <a:schemeClr val="accent6"/>
              </a:solidFill>
            </a:endParaRPr>
          </a:p>
        </p:txBody>
      </p:sp>
      <p:pic>
        <p:nvPicPr>
          <p:cNvPr id="6" name="图片 5" descr="马克思.jpg"/>
          <p:cNvPicPr>
            <a:picLocks noChangeAspect="1"/>
          </p:cNvPicPr>
          <p:nvPr/>
        </p:nvPicPr>
        <p:blipFill>
          <a:blip r:embed="rId2" cstate="print"/>
          <a:stretch>
            <a:fillRect/>
          </a:stretch>
        </p:blipFill>
        <p:spPr>
          <a:xfrm>
            <a:off x="7308304" y="4476750"/>
            <a:ext cx="1485900" cy="2095500"/>
          </a:xfrm>
          <a:prstGeom prst="rect">
            <a:avLst/>
          </a:prstGeom>
        </p:spPr>
      </p:pic>
    </p:spTree>
    <p:extLst>
      <p:ext uri="{BB962C8B-B14F-4D97-AF65-F5344CB8AC3E}">
        <p14:creationId xmlns:p14="http://schemas.microsoft.com/office/powerpoint/2010/main" val="3953987213"/>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p59</a:t>
            </a:r>
            <a:r>
              <a:rPr lang="zh-CN" altLang="en-US" dirty="0" smtClean="0"/>
              <a:t>、</a:t>
            </a:r>
            <a:r>
              <a:rPr lang="en-US" altLang="zh-CN" dirty="0" smtClean="0"/>
              <a:t>p61</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实践是指人们</a:t>
            </a:r>
            <a:r>
              <a:rPr lang="zh-CN" altLang="en-US" dirty="0" smtClean="0">
                <a:solidFill>
                  <a:schemeClr val="accent6"/>
                </a:solidFill>
              </a:rPr>
              <a:t>有目的地</a:t>
            </a:r>
            <a:r>
              <a:rPr lang="zh-CN" altLang="en-US" dirty="0" smtClean="0"/>
              <a:t>使用工具等物质手段改造现实世界的</a:t>
            </a:r>
            <a:r>
              <a:rPr lang="zh-CN" altLang="en-US" dirty="0" smtClean="0">
                <a:solidFill>
                  <a:schemeClr val="accent6"/>
                </a:solidFill>
              </a:rPr>
              <a:t>对象化</a:t>
            </a:r>
            <a:r>
              <a:rPr lang="zh-CN" altLang="en-US" dirty="0" smtClean="0"/>
              <a:t>活动，包括：</a:t>
            </a:r>
            <a:endParaRPr lang="en-US" altLang="zh-CN" dirty="0" smtClean="0"/>
          </a:p>
          <a:p>
            <a:r>
              <a:rPr lang="zh-CN" altLang="en-US" dirty="0" smtClean="0">
                <a:solidFill>
                  <a:srgbClr val="FF0000"/>
                </a:solidFill>
              </a:rPr>
              <a:t>物质生产实践活动：最基本的实践活动，也是人类最基本的存在方式  </a:t>
            </a:r>
            <a:r>
              <a:rPr lang="en-US" altLang="zh-CN" dirty="0" smtClean="0">
                <a:solidFill>
                  <a:srgbClr val="FF0000"/>
                </a:solidFill>
              </a:rPr>
              <a:t>p139</a:t>
            </a:r>
          </a:p>
          <a:p>
            <a:r>
              <a:rPr lang="zh-CN" altLang="en-US" dirty="0" smtClean="0">
                <a:solidFill>
                  <a:schemeClr val="accent6"/>
                </a:solidFill>
              </a:rPr>
              <a:t>社会道德实践与政治实践（西方哲学中“实践”就是指道德行为</a:t>
            </a:r>
            <a:r>
              <a:rPr lang="en-US" altLang="zh-CN" dirty="0" smtClean="0">
                <a:solidFill>
                  <a:schemeClr val="accent6"/>
                </a:solidFill>
              </a:rPr>
              <a:t>)</a:t>
            </a:r>
          </a:p>
          <a:p>
            <a:r>
              <a:rPr lang="zh-CN" altLang="en-US" dirty="0" smtClean="0"/>
              <a:t>科学文化实践</a:t>
            </a:r>
            <a:endParaRPr lang="zh-CN" altLang="en-US" dirty="0"/>
          </a:p>
        </p:txBody>
      </p:sp>
    </p:spTree>
    <p:extLst>
      <p:ext uri="{BB962C8B-B14F-4D97-AF65-F5344CB8AC3E}">
        <p14:creationId xmlns:p14="http://schemas.microsoft.com/office/powerpoint/2010/main" val="340863624"/>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实践的特征（</a:t>
            </a:r>
            <a:r>
              <a:rPr lang="en-US" altLang="zh-CN" dirty="0" smtClean="0"/>
              <a:t>p60)</a:t>
            </a:r>
            <a:endParaRPr lang="zh-CN" altLang="en-US" dirty="0"/>
          </a:p>
        </p:txBody>
      </p:sp>
      <p:sp>
        <p:nvSpPr>
          <p:cNvPr id="3" name="内容占位符 2"/>
          <p:cNvSpPr>
            <a:spLocks noGrp="1"/>
          </p:cNvSpPr>
          <p:nvPr>
            <p:ph idx="1"/>
          </p:nvPr>
        </p:nvSpPr>
        <p:spPr/>
        <p:txBody>
          <a:bodyPr/>
          <a:lstStyle/>
          <a:p>
            <a:r>
              <a:rPr lang="zh-CN" altLang="en-US" dirty="0" smtClean="0"/>
              <a:t>物质性</a:t>
            </a:r>
            <a:endParaRPr lang="en-US" altLang="zh-CN" dirty="0" smtClean="0"/>
          </a:p>
          <a:p>
            <a:r>
              <a:rPr lang="zh-CN" altLang="en-US" dirty="0" smtClean="0"/>
              <a:t>历史性</a:t>
            </a:r>
            <a:endParaRPr lang="en-US" altLang="zh-CN" dirty="0" smtClean="0"/>
          </a:p>
          <a:p>
            <a:r>
              <a:rPr lang="zh-CN" altLang="en-US" dirty="0" smtClean="0"/>
              <a:t>能动性</a:t>
            </a:r>
            <a:endParaRPr lang="en-US" altLang="zh-CN" dirty="0" smtClean="0"/>
          </a:p>
          <a:p>
            <a:r>
              <a:rPr lang="en-US" altLang="zh-CN" dirty="0" smtClean="0"/>
              <a:t>…….</a:t>
            </a:r>
            <a:endParaRPr lang="zh-CN" altLang="en-US" dirty="0"/>
          </a:p>
        </p:txBody>
      </p:sp>
    </p:spTree>
    <p:extLst>
      <p:ext uri="{BB962C8B-B14F-4D97-AF65-F5344CB8AC3E}">
        <p14:creationId xmlns:p14="http://schemas.microsoft.com/office/powerpoint/2010/main" val="1864280481"/>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7239000" cy="914400"/>
          </a:xfrm>
        </p:spPr>
        <p:txBody>
          <a:bodyPr/>
          <a:lstStyle/>
          <a:p>
            <a:r>
              <a:rPr lang="en-US" altLang="zh-CN" dirty="0" smtClean="0"/>
              <a:t/>
            </a:r>
            <a:br>
              <a:rPr lang="en-US" altLang="zh-CN" dirty="0" smtClean="0"/>
            </a:br>
            <a:r>
              <a:rPr lang="zh-CN" altLang="en-US" dirty="0" smtClean="0"/>
              <a:t>实践：社会生活的本质</a:t>
            </a:r>
            <a:endParaRPr lang="zh-CN" altLang="en-US" dirty="0"/>
          </a:p>
        </p:txBody>
      </p:sp>
      <p:sp>
        <p:nvSpPr>
          <p:cNvPr id="3" name="内容占位符 2"/>
          <p:cNvSpPr>
            <a:spLocks noGrp="1"/>
          </p:cNvSpPr>
          <p:nvPr>
            <p:ph idx="1"/>
          </p:nvPr>
        </p:nvSpPr>
        <p:spPr>
          <a:xfrm>
            <a:off x="304800" y="1772816"/>
            <a:ext cx="8382000" cy="4551784"/>
          </a:xfrm>
        </p:spPr>
        <p:txBody>
          <a:bodyPr/>
          <a:lstStyle/>
          <a:p>
            <a:r>
              <a:rPr lang="en-US" altLang="zh-CN" dirty="0" smtClean="0"/>
              <a:t>1</a:t>
            </a:r>
            <a:r>
              <a:rPr lang="zh-CN" altLang="en-US" dirty="0" smtClean="0"/>
              <a:t>，实践是人所独有的活动，只有在实践基础上，</a:t>
            </a:r>
            <a:r>
              <a:rPr lang="zh-CN" altLang="en-US" dirty="0" smtClean="0">
                <a:solidFill>
                  <a:srgbClr val="FF0000"/>
                </a:solidFill>
              </a:rPr>
              <a:t>人类的本质力量才能得到充分的体现和确证</a:t>
            </a:r>
            <a:r>
              <a:rPr lang="zh-CN" altLang="en-US" dirty="0" smtClean="0"/>
              <a:t>。</a:t>
            </a:r>
            <a:endParaRPr lang="en-US" altLang="zh-CN" dirty="0" smtClean="0"/>
          </a:p>
          <a:p>
            <a:r>
              <a:rPr lang="en-US" altLang="zh-CN" dirty="0" smtClean="0"/>
              <a:t>2</a:t>
            </a:r>
            <a:r>
              <a:rPr lang="zh-CN" altLang="en-US" dirty="0" smtClean="0"/>
              <a:t>，实践集中体现了人的本质的社会性。</a:t>
            </a:r>
            <a:r>
              <a:rPr lang="zh-CN" altLang="en-US" dirty="0" smtClean="0">
                <a:solidFill>
                  <a:srgbClr val="FF0000"/>
                </a:solidFill>
              </a:rPr>
              <a:t>实践创造出了人之为人的一切特征</a:t>
            </a:r>
            <a:r>
              <a:rPr lang="zh-CN" altLang="en-US" dirty="0" smtClean="0"/>
              <a:t>，决定着人的本质的社会性</a:t>
            </a:r>
            <a:endParaRPr lang="en-US" altLang="zh-CN" dirty="0" smtClean="0"/>
          </a:p>
          <a:p>
            <a:r>
              <a:rPr lang="en-US" altLang="zh-CN" dirty="0" smtClean="0"/>
              <a:t>3</a:t>
            </a:r>
            <a:r>
              <a:rPr lang="zh-CN" altLang="en-US" dirty="0" smtClean="0"/>
              <a:t>，实践塑造了人和人类社会</a:t>
            </a:r>
            <a:endParaRPr lang="en-US" altLang="zh-CN" dirty="0" smtClean="0"/>
          </a:p>
          <a:p>
            <a:r>
              <a:rPr lang="en-US" altLang="zh-CN" dirty="0" smtClean="0"/>
              <a:t> </a:t>
            </a:r>
            <a:r>
              <a:rPr lang="zh-CN" altLang="en-US" dirty="0" smtClean="0"/>
              <a:t>人类的自然行为、“天性”无不受到自身实践活动的影响与塑造。</a:t>
            </a:r>
          </a:p>
          <a:p>
            <a:endParaRPr lang="en-US" altLang="zh-CN" dirty="0" smtClean="0"/>
          </a:p>
          <a:p>
            <a:endParaRPr lang="en-US" altLang="zh-CN" dirty="0" smtClean="0"/>
          </a:p>
        </p:txBody>
      </p:sp>
    </p:spTree>
    <p:extLst>
      <p:ext uri="{BB962C8B-B14F-4D97-AF65-F5344CB8AC3E}">
        <p14:creationId xmlns:p14="http://schemas.microsoft.com/office/powerpoint/2010/main" val="10408540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3">
                                            <p:txEl>
                                              <p:pRg st="0" end="0"/>
                                            </p:txEl>
                                          </p:spTgt>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21600000">
                                      <p:cBhvr>
                                        <p:cTn id="10" dur="2000" fill="hold"/>
                                        <p:tgtEl>
                                          <p:spTgt spid="3">
                                            <p:txEl>
                                              <p:pRg st="1" end="1"/>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1600000">
                                      <p:cBhvr>
                                        <p:cTn id="14" dur="2000" fill="hold"/>
                                        <p:tgtEl>
                                          <p:spTgt spid="3">
                                            <p:txEl>
                                              <p:pRg st="2" end="2"/>
                                            </p:txEl>
                                          </p:spTgt>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21600000">
                                      <p:cBhvr>
                                        <p:cTn id="18" dur="2000" fill="hold"/>
                                        <p:tgtEl>
                                          <p:spTgt spid="3">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2"/>
          <p:cNvSpPr>
            <a:spLocks noGrp="1"/>
          </p:cNvSpPr>
          <p:nvPr>
            <p:ph idx="1"/>
          </p:nvPr>
        </p:nvSpPr>
        <p:spPr>
          <a:xfrm>
            <a:off x="431800" y="868363"/>
            <a:ext cx="8229600" cy="5465762"/>
          </a:xfrm>
        </p:spPr>
        <p:txBody>
          <a:bodyPr/>
          <a:lstStyle/>
          <a:p>
            <a:pPr eaLnBrk="1" hangingPunct="1">
              <a:lnSpc>
                <a:spcPct val="90000"/>
              </a:lnSpc>
              <a:defRPr/>
            </a:pPr>
            <a:r>
              <a:rPr lang="zh-CN" altLang="en-US" dirty="0" smtClean="0">
                <a:solidFill>
                  <a:schemeClr val="accent6"/>
                </a:solidFill>
                <a:latin typeface="+mj-ea"/>
                <a:ea typeface="+mj-ea"/>
              </a:rPr>
              <a:t>越是低等动物，其行为越是刻板化，模式化，是受本能控制的</a:t>
            </a:r>
            <a:r>
              <a:rPr lang="en-US" altLang="zh-CN" dirty="0" smtClean="0">
                <a:solidFill>
                  <a:schemeClr val="accent6"/>
                </a:solidFill>
                <a:latin typeface="+mj-ea"/>
                <a:ea typeface="+mj-ea"/>
              </a:rPr>
              <a:t>S(stimulus)---R(response</a:t>
            </a:r>
            <a:r>
              <a:rPr lang="zh-CN" altLang="en-US" dirty="0" smtClean="0">
                <a:solidFill>
                  <a:schemeClr val="accent6"/>
                </a:solidFill>
                <a:latin typeface="+mj-ea"/>
                <a:ea typeface="+mj-ea"/>
              </a:rPr>
              <a:t>）行为</a:t>
            </a:r>
          </a:p>
          <a:p>
            <a:pPr eaLnBrk="1" hangingPunct="1">
              <a:lnSpc>
                <a:spcPct val="90000"/>
              </a:lnSpc>
              <a:defRPr/>
            </a:pPr>
            <a:r>
              <a:rPr lang="en-US" altLang="zh-CN" dirty="0" err="1" smtClean="0">
                <a:solidFill>
                  <a:schemeClr val="accent6"/>
                </a:solidFill>
                <a:latin typeface="+mj-ea"/>
                <a:ea typeface="+mj-ea"/>
              </a:rPr>
              <a:t>Konrard</a:t>
            </a:r>
            <a:r>
              <a:rPr lang="en-US" altLang="zh-CN" dirty="0" smtClean="0">
                <a:solidFill>
                  <a:schemeClr val="accent6"/>
                </a:solidFill>
                <a:latin typeface="+mj-ea"/>
                <a:ea typeface="+mj-ea"/>
              </a:rPr>
              <a:t> </a:t>
            </a:r>
            <a:r>
              <a:rPr lang="en-US" altLang="zh-CN" dirty="0" err="1" smtClean="0">
                <a:solidFill>
                  <a:schemeClr val="accent6"/>
                </a:solidFill>
                <a:latin typeface="+mj-ea"/>
                <a:ea typeface="+mj-ea"/>
              </a:rPr>
              <a:t>lorenz</a:t>
            </a:r>
            <a:r>
              <a:rPr lang="en-US" altLang="zh-CN" dirty="0" smtClean="0">
                <a:solidFill>
                  <a:schemeClr val="accent6"/>
                </a:solidFill>
                <a:latin typeface="+mj-ea"/>
                <a:ea typeface="+mj-ea"/>
              </a:rPr>
              <a:t> </a:t>
            </a:r>
            <a:r>
              <a:rPr lang="zh-CN" altLang="en-US" dirty="0" smtClean="0">
                <a:solidFill>
                  <a:schemeClr val="accent6"/>
                </a:solidFill>
                <a:latin typeface="+mj-ea"/>
                <a:ea typeface="+mj-ea"/>
              </a:rPr>
              <a:t>（</a:t>
            </a:r>
            <a:r>
              <a:rPr lang="en-US" altLang="zh-CN" dirty="0" smtClean="0">
                <a:solidFill>
                  <a:schemeClr val="accent6"/>
                </a:solidFill>
                <a:latin typeface="+mj-ea"/>
                <a:ea typeface="+mj-ea"/>
              </a:rPr>
              <a:t>1903-1989</a:t>
            </a:r>
            <a:r>
              <a:rPr lang="zh-CN" altLang="en-US" dirty="0" smtClean="0">
                <a:solidFill>
                  <a:schemeClr val="accent6"/>
                </a:solidFill>
                <a:latin typeface="+mj-ea"/>
                <a:ea typeface="+mj-ea"/>
              </a:rPr>
              <a:t>年）</a:t>
            </a:r>
          </a:p>
          <a:p>
            <a:pPr eaLnBrk="1" hangingPunct="1">
              <a:lnSpc>
                <a:spcPct val="90000"/>
              </a:lnSpc>
              <a:defRPr/>
            </a:pPr>
            <a:r>
              <a:rPr lang="en-US" altLang="zh-CN" dirty="0" smtClean="0">
                <a:solidFill>
                  <a:schemeClr val="accent6"/>
                </a:solidFill>
                <a:latin typeface="+mj-ea"/>
                <a:ea typeface="+mj-ea"/>
              </a:rPr>
              <a:t>Imprinting </a:t>
            </a:r>
            <a:r>
              <a:rPr lang="zh-CN" altLang="en-US" dirty="0" smtClean="0">
                <a:solidFill>
                  <a:schemeClr val="accent6"/>
                </a:solidFill>
                <a:latin typeface="+mj-ea"/>
                <a:ea typeface="+mj-ea"/>
              </a:rPr>
              <a:t>印刻</a:t>
            </a:r>
          </a:p>
          <a:p>
            <a:pPr eaLnBrk="1" hangingPunct="1">
              <a:lnSpc>
                <a:spcPct val="90000"/>
              </a:lnSpc>
              <a:defRPr/>
            </a:pPr>
            <a:r>
              <a:rPr lang="zh-CN" altLang="en-US" dirty="0" smtClean="0">
                <a:solidFill>
                  <a:schemeClr val="accent6"/>
                </a:solidFill>
                <a:latin typeface="+mj-ea"/>
                <a:ea typeface="+mj-ea"/>
              </a:rPr>
              <a:t>灰雁“伉俪情深”</a:t>
            </a:r>
          </a:p>
          <a:p>
            <a:pPr eaLnBrk="1" hangingPunct="1">
              <a:lnSpc>
                <a:spcPct val="90000"/>
              </a:lnSpc>
              <a:defRPr/>
            </a:pPr>
            <a:r>
              <a:rPr lang="zh-CN" altLang="en-US" dirty="0" smtClean="0">
                <a:solidFill>
                  <a:schemeClr val="accent6"/>
                </a:solidFill>
                <a:latin typeface="+mj-ea"/>
                <a:ea typeface="+mj-ea"/>
              </a:rPr>
              <a:t>红河鲑鱼逆流溯源</a:t>
            </a:r>
          </a:p>
          <a:p>
            <a:pPr eaLnBrk="1" hangingPunct="1">
              <a:lnSpc>
                <a:spcPct val="90000"/>
              </a:lnSpc>
              <a:defRPr/>
            </a:pPr>
            <a:r>
              <a:rPr lang="zh-CN" altLang="en-US" dirty="0" smtClean="0">
                <a:solidFill>
                  <a:schemeClr val="accent6"/>
                </a:solidFill>
                <a:latin typeface="+mj-ea"/>
                <a:ea typeface="+mj-ea"/>
              </a:rPr>
              <a:t>螳螂的婚礼谋杀</a:t>
            </a:r>
          </a:p>
        </p:txBody>
      </p:sp>
      <p:pic>
        <p:nvPicPr>
          <p:cNvPr id="5" name="图片 4" descr="lorenz.jpg"/>
          <p:cNvPicPr>
            <a:picLocks noChangeAspect="1"/>
          </p:cNvPicPr>
          <p:nvPr/>
        </p:nvPicPr>
        <p:blipFill>
          <a:blip r:embed="rId2" cstate="print"/>
          <a:stretch>
            <a:fillRect/>
          </a:stretch>
        </p:blipFill>
        <p:spPr>
          <a:xfrm>
            <a:off x="3851920" y="2420888"/>
            <a:ext cx="5292080" cy="4104456"/>
          </a:xfrm>
          <a:prstGeom prst="rect">
            <a:avLst/>
          </a:prstGeom>
        </p:spPr>
      </p:pic>
    </p:spTree>
    <p:extLst>
      <p:ext uri="{BB962C8B-B14F-4D97-AF65-F5344CB8AC3E}">
        <p14:creationId xmlns:p14="http://schemas.microsoft.com/office/powerpoint/2010/main" val="4140413412"/>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          人不仅是自然存在物，</a:t>
            </a:r>
            <a:r>
              <a:rPr lang="en-US" altLang="zh-CN" dirty="0" smtClean="0"/>
              <a:t/>
            </a:r>
            <a:br>
              <a:rPr lang="en-US" altLang="zh-CN" dirty="0" smtClean="0"/>
            </a:br>
            <a:r>
              <a:rPr lang="zh-CN" altLang="en-US" dirty="0" smtClean="0"/>
              <a:t>更是社会存在物（</a:t>
            </a:r>
            <a:r>
              <a:rPr lang="en-US" altLang="zh-CN" dirty="0" smtClean="0"/>
              <a:t>p27</a:t>
            </a:r>
            <a:r>
              <a:rPr lang="zh-CN" altLang="en-US" dirty="0" smtClean="0"/>
              <a:t>）</a:t>
            </a:r>
            <a:endParaRPr lang="zh-CN" altLang="en-US" dirty="0"/>
          </a:p>
        </p:txBody>
      </p:sp>
      <p:sp>
        <p:nvSpPr>
          <p:cNvPr id="3" name="内容占位符 2"/>
          <p:cNvSpPr>
            <a:spLocks noGrp="1"/>
          </p:cNvSpPr>
          <p:nvPr>
            <p:ph sz="half" idx="1"/>
          </p:nvPr>
        </p:nvSpPr>
        <p:spPr/>
        <p:txBody>
          <a:bodyPr/>
          <a:lstStyle/>
          <a:p>
            <a:pPr>
              <a:buNone/>
            </a:pPr>
            <a:r>
              <a:rPr lang="zh-CN" altLang="en-US" dirty="0" smtClean="0"/>
              <a:t>     实践使人不仅生活在自然世界之中，也生活在“文化世界”和“意义世界”之中</a:t>
            </a:r>
            <a:r>
              <a:rPr lang="en-US" altLang="zh-CN" dirty="0" smtClean="0"/>
              <a:t>    </a:t>
            </a:r>
          </a:p>
          <a:p>
            <a:pPr>
              <a:buNone/>
            </a:pPr>
            <a:endParaRPr lang="en-US" altLang="zh-CN" dirty="0" smtClean="0"/>
          </a:p>
          <a:p>
            <a:pPr>
              <a:buNone/>
            </a:pPr>
            <a:r>
              <a:rPr lang="en-US" altLang="zh-CN" dirty="0" smtClean="0"/>
              <a:t> </a:t>
            </a:r>
            <a:r>
              <a:rPr lang="zh-CN" altLang="en-US" dirty="0" smtClean="0">
                <a:latin typeface="Gungsuh" pitchFamily="18" charset="-127"/>
                <a:ea typeface="Gungsuh" pitchFamily="18" charset="-127"/>
              </a:rPr>
              <a:t>“女人并不是生就的，而宁可说是逐渐形成的。</a:t>
            </a:r>
            <a:r>
              <a:rPr lang="en-US" altLang="zh-CN" dirty="0" smtClean="0">
                <a:latin typeface="Gungsuh" pitchFamily="18" charset="-127"/>
                <a:ea typeface="Gungsuh" pitchFamily="18" charset="-127"/>
              </a:rPr>
              <a:t>……</a:t>
            </a:r>
            <a:r>
              <a:rPr lang="zh-CN" altLang="en-US" dirty="0" smtClean="0">
                <a:latin typeface="Gungsuh" pitchFamily="18" charset="-127"/>
                <a:ea typeface="Gungsuh" pitchFamily="18" charset="-127"/>
              </a:rPr>
              <a:t>只有另一个人的干预，才能把一个人树为他者。”</a:t>
            </a:r>
            <a:r>
              <a:rPr lang="en-US" altLang="zh-CN" dirty="0" smtClean="0">
                <a:latin typeface="Gungsuh" pitchFamily="18" charset="-127"/>
                <a:ea typeface="Gungsuh" pitchFamily="18" charset="-127"/>
              </a:rPr>
              <a:t>  </a:t>
            </a:r>
          </a:p>
          <a:p>
            <a:pPr>
              <a:buNone/>
            </a:pPr>
            <a:endParaRPr lang="en-US" altLang="zh-CN" dirty="0" smtClean="0"/>
          </a:p>
        </p:txBody>
      </p:sp>
      <p:pic>
        <p:nvPicPr>
          <p:cNvPr id="7" name="内容占位符 6" descr="第二性.jpg"/>
          <p:cNvPicPr>
            <a:picLocks noGrp="1" noChangeAspect="1"/>
          </p:cNvPicPr>
          <p:nvPr>
            <p:ph sz="half" idx="2"/>
          </p:nvPr>
        </p:nvPicPr>
        <p:blipFill>
          <a:blip r:embed="rId2" cstate="print"/>
          <a:stretch>
            <a:fillRect/>
          </a:stretch>
        </p:blipFill>
        <p:spPr>
          <a:xfrm>
            <a:off x="4919758" y="1268413"/>
            <a:ext cx="3444684" cy="5065712"/>
          </a:xfrm>
        </p:spPr>
      </p:pic>
    </p:spTree>
    <p:extLst>
      <p:ext uri="{BB962C8B-B14F-4D97-AF65-F5344CB8AC3E}">
        <p14:creationId xmlns:p14="http://schemas.microsoft.com/office/powerpoint/2010/main" val="1871001735"/>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3,</a:t>
            </a:r>
            <a:r>
              <a:rPr lang="zh-CN" altLang="en-US" dirty="0" smtClean="0"/>
              <a:t>马克思主义对旧唯物主义</a:t>
            </a:r>
            <a:r>
              <a:rPr lang="en-US" altLang="zh-CN" dirty="0" smtClean="0"/>
              <a:t/>
            </a:r>
            <a:br>
              <a:rPr lang="en-US" altLang="zh-CN" dirty="0" smtClean="0"/>
            </a:br>
            <a:r>
              <a:rPr lang="zh-CN" altLang="en-US" dirty="0" smtClean="0"/>
              <a:t>和唯心主义的超越</a:t>
            </a:r>
            <a:endParaRPr lang="zh-CN" altLang="en-US" dirty="0"/>
          </a:p>
        </p:txBody>
      </p:sp>
      <p:sp>
        <p:nvSpPr>
          <p:cNvPr id="3" name="内容占位符 2"/>
          <p:cNvSpPr>
            <a:spLocks noGrp="1"/>
          </p:cNvSpPr>
          <p:nvPr>
            <p:ph idx="1"/>
          </p:nvPr>
        </p:nvSpPr>
        <p:spPr/>
        <p:txBody>
          <a:bodyPr/>
          <a:lstStyle/>
          <a:p>
            <a:r>
              <a:rPr lang="zh-CN" altLang="en-US" dirty="0"/>
              <a:t>旧唯物主义与</a:t>
            </a:r>
            <a:r>
              <a:rPr lang="zh-CN" altLang="en-US" dirty="0" smtClean="0"/>
              <a:t>唯心主义各</a:t>
            </a:r>
            <a:r>
              <a:rPr lang="zh-CN" altLang="en-US" dirty="0"/>
              <a:t>有其理论的所见与所限</a:t>
            </a:r>
          </a:p>
          <a:p>
            <a:r>
              <a:rPr lang="zh-CN" altLang="en-US" dirty="0" smtClean="0"/>
              <a:t>旧唯物主义：坚持了唯物主义的认识路线，但抹杀了主体的能动性</a:t>
            </a:r>
            <a:endParaRPr lang="en-US" altLang="zh-CN" dirty="0" smtClean="0"/>
          </a:p>
          <a:p>
            <a:endParaRPr lang="en-US" altLang="zh-CN" dirty="0" smtClean="0"/>
          </a:p>
          <a:p>
            <a:endParaRPr lang="en-US" altLang="zh-CN" dirty="0" smtClean="0"/>
          </a:p>
          <a:p>
            <a:r>
              <a:rPr lang="zh-CN" altLang="en-US" dirty="0" smtClean="0"/>
              <a:t>唯心主义：高度肯定了主体意识的能动性，但否定了意识活动的物质基础</a:t>
            </a:r>
          </a:p>
          <a:p>
            <a:endParaRPr lang="zh-CN" altLang="en-US" dirty="0"/>
          </a:p>
        </p:txBody>
      </p:sp>
    </p:spTree>
    <p:extLst>
      <p:ext uri="{BB962C8B-B14F-4D97-AF65-F5344CB8AC3E}">
        <p14:creationId xmlns:p14="http://schemas.microsoft.com/office/powerpoint/2010/main" val="306823837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3"/>
          <p:cNvSpPr>
            <a:spLocks noGrp="1"/>
          </p:cNvSpPr>
          <p:nvPr>
            <p:ph type="title"/>
          </p:nvPr>
        </p:nvSpPr>
        <p:spPr>
          <a:xfrm>
            <a:off x="179388" y="17463"/>
            <a:ext cx="8591550" cy="6840537"/>
          </a:xfrm>
        </p:spPr>
        <p:txBody>
          <a:bodyPr/>
          <a:lstStyle/>
          <a:p>
            <a:pPr algn="l"/>
            <a:r>
              <a:rPr lang="en-US" altLang="zh-CN" sz="4000" b="1" dirty="0" smtClean="0"/>
              <a:t>           </a:t>
            </a:r>
            <a:r>
              <a:rPr lang="zh-CN" altLang="en-US" sz="4000" b="1" dirty="0" smtClean="0"/>
              <a:t>一</a:t>
            </a:r>
            <a:r>
              <a:rPr lang="zh-CN" altLang="zh-CN" sz="4000" b="1" dirty="0" smtClean="0"/>
              <a:t>、</a:t>
            </a:r>
            <a:r>
              <a:rPr lang="zh-CN" altLang="en-US" sz="4000" b="1" dirty="0" smtClean="0"/>
              <a:t>世界统一于什么？</a:t>
            </a:r>
            <a:r>
              <a:rPr lang="en-US" altLang="zh-CN" sz="4000" dirty="0" smtClean="0"/>
              <a:t/>
            </a:r>
            <a:br>
              <a:rPr lang="en-US" altLang="zh-CN" sz="4000" dirty="0" smtClean="0"/>
            </a:br>
            <a:r>
              <a:rPr lang="en-US" altLang="zh-CN" sz="4000" dirty="0" smtClean="0"/>
              <a:t/>
            </a:r>
            <a:br>
              <a:rPr lang="en-US" altLang="zh-CN" sz="4000" dirty="0" smtClean="0"/>
            </a:br>
            <a:r>
              <a:rPr lang="en-US" altLang="zh-CN" sz="4000" dirty="0"/>
              <a:t/>
            </a:r>
            <a:br>
              <a:rPr lang="en-US" altLang="zh-CN" sz="4000" dirty="0"/>
            </a:br>
            <a:r>
              <a:rPr lang="zh-CN" altLang="en-US" sz="4000" dirty="0" smtClean="0"/>
              <a:t>（一）</a:t>
            </a:r>
            <a:r>
              <a:rPr lang="zh-CN" altLang="en-US" sz="4000" dirty="0"/>
              <a:t>、本体论与哲学基本问题</a:t>
            </a:r>
            <a:r>
              <a:rPr lang="en-US" altLang="zh-CN" sz="4000" dirty="0"/>
              <a:t/>
            </a:r>
            <a:br>
              <a:rPr lang="en-US" altLang="zh-CN" sz="4000" dirty="0"/>
            </a:br>
            <a:r>
              <a:rPr lang="en-US" altLang="zh-CN" sz="4000" dirty="0"/>
              <a:t>1</a:t>
            </a:r>
            <a:r>
              <a:rPr lang="zh-CN" altLang="en-US" sz="4000" dirty="0"/>
              <a:t>，西方</a:t>
            </a:r>
            <a:r>
              <a:rPr lang="zh-CN" altLang="en-US" sz="4000" dirty="0" smtClean="0"/>
              <a:t>哲学的本体论传统</a:t>
            </a:r>
            <a:r>
              <a:rPr lang="zh-CN" altLang="zh-CN" sz="4000" dirty="0" smtClean="0"/>
              <a:t/>
            </a:r>
            <a:br>
              <a:rPr lang="zh-CN" altLang="zh-CN" sz="4000" dirty="0" smtClean="0"/>
            </a:br>
            <a:r>
              <a:rPr lang="en-US" altLang="zh-CN" sz="4000" dirty="0" smtClean="0"/>
              <a:t>2</a:t>
            </a:r>
            <a:r>
              <a:rPr lang="zh-CN" altLang="en-US" sz="4000" dirty="0" smtClean="0"/>
              <a:t>，唯物主义与唯心主义</a:t>
            </a:r>
            <a:r>
              <a:rPr lang="en-US" altLang="zh-CN" sz="4000" dirty="0" smtClean="0"/>
              <a:t/>
            </a:r>
            <a:br>
              <a:rPr lang="en-US" altLang="zh-CN" sz="4000" dirty="0" smtClean="0"/>
            </a:br>
            <a:r>
              <a:rPr lang="en-US" altLang="zh-CN" sz="4000" dirty="0" smtClean="0"/>
              <a:t>3</a:t>
            </a:r>
            <a:r>
              <a:rPr lang="zh-CN" altLang="en-US" sz="4000" dirty="0" smtClean="0"/>
              <a:t>，唯心主义的认识论根源</a:t>
            </a:r>
            <a:r>
              <a:rPr lang="en-US" altLang="zh-CN" sz="4000" dirty="0" smtClean="0"/>
              <a:t/>
            </a:r>
            <a:br>
              <a:rPr lang="en-US" altLang="zh-CN" sz="4000" dirty="0" smtClean="0"/>
            </a:br>
            <a:r>
              <a:rPr lang="zh-CN" altLang="zh-CN" sz="4000" dirty="0" smtClean="0"/>
              <a:t/>
            </a:r>
            <a:br>
              <a:rPr lang="zh-CN" altLang="zh-CN" sz="4000" dirty="0" smtClean="0"/>
            </a:br>
            <a:endParaRPr lang="zh-CN" altLang="zh-CN" sz="3600" dirty="0" smtClean="0"/>
          </a:p>
        </p:txBody>
      </p:sp>
    </p:spTree>
    <p:extLst>
      <p:ext uri="{BB962C8B-B14F-4D97-AF65-F5344CB8AC3E}">
        <p14:creationId xmlns:p14="http://schemas.microsoft.com/office/powerpoint/2010/main" val="362641204"/>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马克思对旧唯物主义的批评：物本主义</a:t>
            </a:r>
            <a:endParaRPr lang="zh-CN" altLang="en-US" dirty="0"/>
          </a:p>
        </p:txBody>
      </p:sp>
      <p:sp>
        <p:nvSpPr>
          <p:cNvPr id="3" name="内容占位符 2"/>
          <p:cNvSpPr>
            <a:spLocks noGrp="1"/>
          </p:cNvSpPr>
          <p:nvPr>
            <p:ph idx="1"/>
          </p:nvPr>
        </p:nvSpPr>
        <p:spPr/>
        <p:txBody>
          <a:bodyPr/>
          <a:lstStyle/>
          <a:p>
            <a:r>
              <a:rPr lang="zh-CN" altLang="en-US" dirty="0" smtClean="0"/>
              <a:t>一，</a:t>
            </a:r>
            <a:r>
              <a:rPr lang="zh-CN" altLang="en-US" dirty="0" smtClean="0">
                <a:solidFill>
                  <a:srgbClr val="FF0000"/>
                </a:solidFill>
              </a:rPr>
              <a:t>“不人道的”、“敌视人的唯物主义”</a:t>
            </a:r>
            <a:endParaRPr lang="en-US" altLang="zh-CN" dirty="0" smtClean="0">
              <a:solidFill>
                <a:srgbClr val="FF0000"/>
              </a:solidFill>
            </a:endParaRPr>
          </a:p>
          <a:p>
            <a:pPr>
              <a:buNone/>
            </a:pPr>
            <a:r>
              <a:rPr lang="en-US" altLang="zh-CN" dirty="0" smtClean="0"/>
              <a:t>     </a:t>
            </a:r>
            <a:r>
              <a:rPr lang="zh-CN" altLang="en-US" dirty="0" smtClean="0"/>
              <a:t>天道：人法自然，人按自然规律办事</a:t>
            </a:r>
            <a:endParaRPr lang="en-US" altLang="zh-CN" dirty="0" smtClean="0"/>
          </a:p>
          <a:p>
            <a:pPr>
              <a:buNone/>
            </a:pPr>
            <a:r>
              <a:rPr lang="en-US" altLang="zh-CN" dirty="0" smtClean="0"/>
              <a:t>      </a:t>
            </a:r>
            <a:r>
              <a:rPr lang="zh-CN" altLang="en-US" dirty="0" smtClean="0"/>
              <a:t>人道：人超越于自然，人异于自然</a:t>
            </a:r>
            <a:endParaRPr lang="en-US" altLang="zh-CN" dirty="0" smtClean="0"/>
          </a:p>
          <a:p>
            <a:pPr>
              <a:buNone/>
            </a:pPr>
            <a:r>
              <a:rPr lang="zh-CN" altLang="en-US" dirty="0" smtClean="0"/>
              <a:t>    二，只能引出人的被动性，受制性，</a:t>
            </a:r>
            <a:r>
              <a:rPr lang="zh-CN" altLang="en-US" dirty="0" smtClean="0">
                <a:solidFill>
                  <a:srgbClr val="FF0000"/>
                </a:solidFill>
              </a:rPr>
              <a:t>不能引出人          的能动性，自由性</a:t>
            </a:r>
            <a:endParaRPr lang="en-US" altLang="zh-CN" dirty="0" smtClean="0">
              <a:solidFill>
                <a:srgbClr val="FF0000"/>
              </a:solidFill>
            </a:endParaRPr>
          </a:p>
          <a:p>
            <a:pPr>
              <a:buNone/>
            </a:pPr>
            <a:r>
              <a:rPr lang="zh-CN" altLang="en-US" dirty="0" smtClean="0"/>
              <a:t>   三，抽象的唯物主义，“物质抽象的唯灵论”</a:t>
            </a:r>
            <a:endParaRPr lang="en-US" altLang="zh-CN" dirty="0" smtClean="0"/>
          </a:p>
          <a:p>
            <a:pPr>
              <a:buNone/>
            </a:pPr>
            <a:r>
              <a:rPr lang="en-US" altLang="zh-CN" dirty="0" smtClean="0"/>
              <a:t>    </a:t>
            </a:r>
            <a:r>
              <a:rPr lang="zh-CN" altLang="en-US" dirty="0" smtClean="0"/>
              <a:t>形式逻辑的抽象同一性</a:t>
            </a:r>
            <a:endParaRPr lang="zh-CN" altLang="en-US" dirty="0"/>
          </a:p>
        </p:txBody>
      </p:sp>
    </p:spTree>
    <p:extLst>
      <p:ext uri="{BB962C8B-B14F-4D97-AF65-F5344CB8AC3E}">
        <p14:creationId xmlns:p14="http://schemas.microsoft.com/office/powerpoint/2010/main" val="1995797888"/>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a:t>
            </a:r>
            <a:endParaRPr lang="zh-CN" altLang="en-US" dirty="0"/>
          </a:p>
        </p:txBody>
      </p:sp>
      <p:sp>
        <p:nvSpPr>
          <p:cNvPr id="3" name="内容占位符 2"/>
          <p:cNvSpPr>
            <a:spLocks noGrp="1"/>
          </p:cNvSpPr>
          <p:nvPr>
            <p:ph idx="1"/>
          </p:nvPr>
        </p:nvSpPr>
        <p:spPr/>
        <p:txBody>
          <a:bodyPr/>
          <a:lstStyle/>
          <a:p>
            <a:r>
              <a:rPr lang="zh-CN" altLang="en-US" dirty="0" smtClean="0"/>
              <a:t>从前的一切唯物主义 </a:t>
            </a:r>
            <a:r>
              <a:rPr lang="en-US" altLang="zh-CN" dirty="0" smtClean="0"/>
              <a:t>---</a:t>
            </a:r>
            <a:r>
              <a:rPr lang="zh-CN" altLang="en-US" dirty="0" smtClean="0"/>
              <a:t>包括费尔巴哈的唯物主义</a:t>
            </a:r>
            <a:r>
              <a:rPr lang="en-US" altLang="zh-CN" dirty="0" smtClean="0"/>
              <a:t>---</a:t>
            </a:r>
            <a:r>
              <a:rPr lang="zh-CN" altLang="en-US" dirty="0" smtClean="0"/>
              <a:t>的主要缺点是 对事物 、现实、 感性， 只是从</a:t>
            </a:r>
            <a:r>
              <a:rPr lang="zh-CN" altLang="en-US" b="1" dirty="0" smtClean="0">
                <a:solidFill>
                  <a:schemeClr val="accent6"/>
                </a:solidFill>
              </a:rPr>
              <a:t>客体</a:t>
            </a:r>
            <a:r>
              <a:rPr lang="zh-CN" altLang="en-US" dirty="0" smtClean="0">
                <a:solidFill>
                  <a:schemeClr val="accent6"/>
                </a:solidFill>
              </a:rPr>
              <a:t>的或者直观的形式去理解 ，而</a:t>
            </a:r>
            <a:r>
              <a:rPr lang="zh-CN" altLang="en-US" dirty="0" smtClean="0">
                <a:solidFill>
                  <a:srgbClr val="FF0000"/>
                </a:solidFill>
              </a:rPr>
              <a:t>不是把它们当作人的感性活动 ，当作实践去理解 ，不是从主观方面去理解 </a:t>
            </a:r>
            <a:r>
              <a:rPr lang="zh-CN" altLang="en-US" dirty="0" smtClean="0">
                <a:solidFill>
                  <a:schemeClr val="accent6"/>
                </a:solidFill>
              </a:rPr>
              <a:t>。</a:t>
            </a:r>
            <a:r>
              <a:rPr lang="zh-CN" altLang="en-US" b="1" dirty="0" smtClean="0">
                <a:solidFill>
                  <a:schemeClr val="accent6"/>
                </a:solidFill>
              </a:rPr>
              <a:t>所以 结果竟是这样， 和唯物主义相反 ，唯心主义却发展了能动的方面 </a:t>
            </a:r>
            <a:r>
              <a:rPr lang="zh-CN" altLang="en-US" dirty="0" smtClean="0">
                <a:solidFill>
                  <a:schemeClr val="accent6"/>
                </a:solidFill>
              </a:rPr>
              <a:t>，但只是抽象地发展了， 因为唯心主义当然是不知道真正现实的、 感性的活动本身的。（马克思</a:t>
            </a:r>
            <a:r>
              <a:rPr lang="en-US" altLang="zh-CN" dirty="0" smtClean="0">
                <a:solidFill>
                  <a:schemeClr val="accent6"/>
                </a:solidFill>
              </a:rPr>
              <a:t>,</a:t>
            </a:r>
            <a:r>
              <a:rPr lang="zh-CN" altLang="en-US" dirty="0" smtClean="0">
                <a:solidFill>
                  <a:schemeClr val="accent6"/>
                </a:solidFill>
              </a:rPr>
              <a:t>关于费尔巴哈的提纲</a:t>
            </a:r>
            <a:r>
              <a:rPr lang="zh-CN" altLang="en-US" dirty="0" smtClean="0"/>
              <a:t>）</a:t>
            </a:r>
          </a:p>
          <a:p>
            <a:endParaRPr lang="zh-CN" altLang="en-US" dirty="0"/>
          </a:p>
        </p:txBody>
      </p:sp>
    </p:spTree>
    <p:extLst>
      <p:ext uri="{BB962C8B-B14F-4D97-AF65-F5344CB8AC3E}">
        <p14:creationId xmlns:p14="http://schemas.microsoft.com/office/powerpoint/2010/main" val="296573908"/>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马克思：实践转向</a:t>
            </a:r>
            <a:endParaRPr lang="zh-CN" altLang="en-US" dirty="0"/>
          </a:p>
        </p:txBody>
      </p:sp>
      <p:graphicFrame>
        <p:nvGraphicFramePr>
          <p:cNvPr id="4" name="内容占位符 3"/>
          <p:cNvGraphicFramePr>
            <a:graphicFrameLocks noGrp="1"/>
          </p:cNvGraphicFramePr>
          <p:nvPr>
            <p:ph idx="1"/>
          </p:nvPr>
        </p:nvGraphicFramePr>
        <p:xfrm>
          <a:off x="431800" y="1268413"/>
          <a:ext cx="8229600" cy="5065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9" name="直接箭头连接符 8"/>
          <p:cNvCxnSpPr/>
          <p:nvPr/>
        </p:nvCxnSpPr>
        <p:spPr bwMode="auto">
          <a:xfrm>
            <a:off x="3707904" y="4869160"/>
            <a:ext cx="1656184" cy="1588"/>
          </a:xfrm>
          <a:prstGeom prst="straightConnector1">
            <a:avLst/>
          </a:prstGeom>
          <a:solidFill>
            <a:srgbClr val="DDDDDD"/>
          </a:solidFill>
          <a:ln w="28575" cap="flat" cmpd="sng" algn="ctr">
            <a:solidFill>
              <a:srgbClr val="922706"/>
            </a:solidFill>
            <a:prstDash val="solid"/>
            <a:round/>
            <a:headEnd type="none" w="med" len="med"/>
            <a:tailEnd type="arrow"/>
          </a:ln>
          <a:effectLst/>
        </p:spPr>
      </p:cxnSp>
      <p:cxnSp>
        <p:nvCxnSpPr>
          <p:cNvPr id="11" name="直接箭头连接符 10"/>
          <p:cNvCxnSpPr/>
          <p:nvPr/>
        </p:nvCxnSpPr>
        <p:spPr bwMode="auto">
          <a:xfrm rot="10800000" flipV="1">
            <a:off x="3707904" y="2708920"/>
            <a:ext cx="1656184" cy="72008"/>
          </a:xfrm>
          <a:prstGeom prst="straightConnector1">
            <a:avLst/>
          </a:prstGeom>
          <a:solidFill>
            <a:srgbClr val="DDDDDD"/>
          </a:solidFill>
          <a:ln w="28575" cap="flat" cmpd="sng" algn="ctr">
            <a:solidFill>
              <a:srgbClr val="922706"/>
            </a:solidFill>
            <a:prstDash val="solid"/>
            <a:round/>
            <a:headEnd type="none" w="med" len="med"/>
            <a:tailEnd type="arrow"/>
          </a:ln>
          <a:effectLst/>
        </p:spPr>
      </p:cxnSp>
    </p:spTree>
    <p:extLst>
      <p:ext uri="{BB962C8B-B14F-4D97-AF65-F5344CB8AC3E}">
        <p14:creationId xmlns:p14="http://schemas.microsoft.com/office/powerpoint/2010/main" val="1165979302"/>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马克思主义的“实践”转向</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以实践作为思考人和现实世界关系的</a:t>
            </a:r>
            <a:r>
              <a:rPr lang="zh-CN" altLang="en-US" b="1" dirty="0" smtClean="0">
                <a:solidFill>
                  <a:srgbClr val="C00000"/>
                </a:solidFill>
              </a:rPr>
              <a:t>基点，</a:t>
            </a:r>
            <a:r>
              <a:rPr lang="zh-CN" altLang="en-US" dirty="0" smtClean="0">
                <a:solidFill>
                  <a:schemeClr val="accent6"/>
                </a:solidFill>
              </a:rPr>
              <a:t>把以往哲学</a:t>
            </a:r>
            <a:r>
              <a:rPr lang="zh-CN" altLang="en-US" b="1" dirty="0" smtClean="0">
                <a:solidFill>
                  <a:srgbClr val="C00000"/>
                </a:solidFill>
              </a:rPr>
              <a:t>抽象</a:t>
            </a:r>
            <a:r>
              <a:rPr lang="zh-CN" altLang="en-US" dirty="0" smtClean="0">
                <a:solidFill>
                  <a:schemeClr val="accent6"/>
                </a:solidFill>
              </a:rPr>
              <a:t>的谈论的物质实体与精神实体的关系，转变为人类实践活动与它所生成发展的人类世界（属人世界）的关系</a:t>
            </a:r>
            <a:endParaRPr lang="en-US" altLang="zh-CN" dirty="0" smtClean="0">
              <a:solidFill>
                <a:schemeClr val="accent6"/>
              </a:solidFill>
            </a:endParaRPr>
          </a:p>
          <a:p>
            <a:endParaRPr lang="zh-CN" altLang="en-US" dirty="0">
              <a:solidFill>
                <a:schemeClr val="accent6"/>
              </a:solidFill>
            </a:endParaRPr>
          </a:p>
        </p:txBody>
      </p:sp>
      <p:pic>
        <p:nvPicPr>
          <p:cNvPr id="5" name="Picture 3" descr="D:\My Documents\My Pictures\My Pictures\ff44fcfddf97992c08244daf.gif"/>
          <p:cNvPicPr>
            <a:picLocks noChangeAspect="1" noChangeArrowheads="1" noCrop="1"/>
          </p:cNvPicPr>
          <p:nvPr/>
        </p:nvPicPr>
        <p:blipFill>
          <a:blip r:embed="rId2" cstate="print"/>
          <a:srcRect/>
          <a:stretch>
            <a:fillRect/>
          </a:stretch>
        </p:blipFill>
        <p:spPr bwMode="auto">
          <a:xfrm>
            <a:off x="755576" y="4941168"/>
            <a:ext cx="1219200" cy="1219200"/>
          </a:xfrm>
          <a:prstGeom prst="rect">
            <a:avLst/>
          </a:prstGeom>
          <a:noFill/>
        </p:spPr>
      </p:pic>
    </p:spTree>
    <p:extLst>
      <p:ext uri="{BB962C8B-B14F-4D97-AF65-F5344CB8AC3E}">
        <p14:creationId xmlns:p14="http://schemas.microsoft.com/office/powerpoint/2010/main" val="3171645450"/>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马克思的实践转向</a:t>
            </a:r>
            <a:endParaRPr lang="zh-CN" altLang="en-US" dirty="0"/>
          </a:p>
        </p:txBody>
      </p:sp>
      <p:sp>
        <p:nvSpPr>
          <p:cNvPr id="3" name="内容占位符 2"/>
          <p:cNvSpPr>
            <a:spLocks noGrp="1"/>
          </p:cNvSpPr>
          <p:nvPr>
            <p:ph idx="1"/>
          </p:nvPr>
        </p:nvSpPr>
        <p:spPr/>
        <p:txBody>
          <a:bodyPr/>
          <a:lstStyle/>
          <a:p>
            <a:r>
              <a:rPr lang="zh-CN" altLang="en-US" dirty="0" smtClean="0"/>
              <a:t>凸显了人在他自己活动世界中的主体性和人的自觉能动性（自主性、自为性、目的性和创造性）</a:t>
            </a:r>
            <a:endParaRPr lang="en-US" altLang="zh-CN" dirty="0" smtClean="0"/>
          </a:p>
          <a:p>
            <a:r>
              <a:rPr lang="zh-CN" altLang="en-US" dirty="0" smtClean="0"/>
              <a:t>凸显了人的解放、人的自由。</a:t>
            </a:r>
            <a:endParaRPr lang="en-US" altLang="zh-CN" dirty="0" smtClean="0"/>
          </a:p>
          <a:p>
            <a:pPr>
              <a:buNone/>
            </a:pPr>
            <a:r>
              <a:rPr lang="en-US" altLang="zh-CN" dirty="0" smtClean="0"/>
              <a:t>             -----</a:t>
            </a:r>
            <a:r>
              <a:rPr lang="zh-CN" altLang="en-US" dirty="0" smtClean="0">
                <a:solidFill>
                  <a:srgbClr val="FF0000"/>
                </a:solidFill>
              </a:rPr>
              <a:t>人的自由和人的解放，是人对自然性、规律性的超越，是对人的实践的自由自觉的能动性的不懈追求</a:t>
            </a:r>
            <a:endParaRPr lang="en-US" altLang="zh-CN" dirty="0" smtClean="0">
              <a:solidFill>
                <a:srgbClr val="FF0000"/>
              </a:solidFill>
            </a:endParaRPr>
          </a:p>
          <a:p>
            <a:endParaRPr lang="zh-CN" altLang="en-US" dirty="0"/>
          </a:p>
        </p:txBody>
      </p:sp>
    </p:spTree>
    <p:extLst>
      <p:ext uri="{BB962C8B-B14F-4D97-AF65-F5344CB8AC3E}">
        <p14:creationId xmlns:p14="http://schemas.microsoft.com/office/powerpoint/2010/main" val="3135828794"/>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8479ad1fefa473cee1fe0b04.jpg"/>
          <p:cNvPicPr>
            <a:picLocks noChangeAspect="1"/>
          </p:cNvPicPr>
          <p:nvPr/>
        </p:nvPicPr>
        <p:blipFill>
          <a:blip r:embed="rId2" cstate="print"/>
          <a:stretch>
            <a:fillRect/>
          </a:stretch>
        </p:blipFill>
        <p:spPr>
          <a:xfrm>
            <a:off x="0" y="868363"/>
            <a:ext cx="9144000" cy="5584973"/>
          </a:xfrm>
          <a:prstGeom prst="rect">
            <a:avLst/>
          </a:prstGeom>
        </p:spPr>
      </p:pic>
      <p:sp>
        <p:nvSpPr>
          <p:cNvPr id="2" name="标题 1"/>
          <p:cNvSpPr>
            <a:spLocks noGrp="1"/>
          </p:cNvSpPr>
          <p:nvPr>
            <p:ph type="title"/>
          </p:nvPr>
        </p:nvSpPr>
        <p:spPr/>
        <p:txBody>
          <a:bodyPr/>
          <a:lstStyle/>
          <a:p>
            <a:r>
              <a:rPr lang="zh-CN" altLang="en-US" dirty="0" smtClean="0"/>
              <a:t>马克思、恩格斯的哲学革命</a:t>
            </a:r>
            <a:endParaRPr lang="zh-CN" altLang="en-US" dirty="0"/>
          </a:p>
        </p:txBody>
      </p:sp>
      <p:sp>
        <p:nvSpPr>
          <p:cNvPr id="3" name="内容占位符 2"/>
          <p:cNvSpPr>
            <a:spLocks noGrp="1"/>
          </p:cNvSpPr>
          <p:nvPr>
            <p:ph idx="1"/>
          </p:nvPr>
        </p:nvSpPr>
        <p:spPr>
          <a:xfrm>
            <a:off x="179512" y="1196752"/>
            <a:ext cx="6500858" cy="3517909"/>
          </a:xfrm>
        </p:spPr>
        <p:txBody>
          <a:bodyPr/>
          <a:lstStyle/>
          <a:p>
            <a:r>
              <a:rPr lang="zh-CN" altLang="en-US" dirty="0" smtClean="0">
                <a:solidFill>
                  <a:srgbClr val="92D050"/>
                </a:solidFill>
              </a:rPr>
              <a:t>以“实践”为核心观点，第一次科学的解决了思维与存在的关系这一哲学基本问题，科学的解决了人与世界的关系问题，使唯物主义突破了自然界的领域而深入到人类社会之中。</a:t>
            </a:r>
            <a:endParaRPr lang="zh-CN" altLang="en-US" dirty="0">
              <a:solidFill>
                <a:srgbClr val="92D050"/>
              </a:solidFill>
            </a:endParaRPr>
          </a:p>
        </p:txBody>
      </p:sp>
    </p:spTree>
    <p:extLst>
      <p:ext uri="{BB962C8B-B14F-4D97-AF65-F5344CB8AC3E}">
        <p14:creationId xmlns:p14="http://schemas.microsoft.com/office/powerpoint/2010/main" val="2917110264"/>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0" name="Rectangle 2"/>
          <p:cNvSpPr>
            <a:spLocks noGrp="1" noChangeArrowheads="1"/>
          </p:cNvSpPr>
          <p:nvPr>
            <p:ph type="ctrTitle"/>
          </p:nvPr>
        </p:nvSpPr>
        <p:spPr>
          <a:xfrm>
            <a:off x="685800" y="2209800"/>
            <a:ext cx="7772400" cy="1470025"/>
          </a:xfrm>
        </p:spPr>
        <p:txBody>
          <a:bodyPr/>
          <a:lstStyle/>
          <a:p>
            <a:r>
              <a:rPr lang="en-US" altLang="zh-CN" sz="6000" dirty="0" smtClean="0"/>
              <a:t>End</a:t>
            </a:r>
            <a:br>
              <a:rPr lang="en-US" altLang="zh-CN" sz="6000" dirty="0" smtClean="0"/>
            </a:br>
            <a:r>
              <a:rPr lang="en-US" altLang="zh-CN" sz="6000" dirty="0" smtClean="0"/>
              <a:t>thanks</a:t>
            </a:r>
            <a:endParaRPr lang="zh-CN" altLang="en-US" sz="6000"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，本体论（</a:t>
            </a:r>
            <a:r>
              <a:rPr lang="en-US" altLang="zh-CN" dirty="0" smtClean="0"/>
              <a:t>ontology</a:t>
            </a:r>
            <a:r>
              <a:rPr lang="zh-CN" altLang="en-US" dirty="0" smtClean="0"/>
              <a:t>）</a:t>
            </a:r>
            <a:endParaRPr lang="zh-CN" altLang="en-US" dirty="0"/>
          </a:p>
        </p:txBody>
      </p:sp>
      <p:sp>
        <p:nvSpPr>
          <p:cNvPr id="3" name="内容占位符 2"/>
          <p:cNvSpPr>
            <a:spLocks noGrp="1"/>
          </p:cNvSpPr>
          <p:nvPr>
            <p:ph idx="1"/>
          </p:nvPr>
        </p:nvSpPr>
        <p:spPr>
          <a:blipFill dpi="0" rotWithShape="1">
            <a:blip r:embed="rId2" cstate="print"/>
            <a:srcRect/>
            <a:stretch>
              <a:fillRect/>
            </a:stretch>
          </a:blipFill>
        </p:spPr>
        <p:txBody>
          <a:bodyPr/>
          <a:lstStyle/>
          <a:p>
            <a:r>
              <a:rPr lang="zh-CN" altLang="en-US" dirty="0" smtClean="0"/>
              <a:t>德国哲学家戈特列尼乌斯在</a:t>
            </a:r>
            <a:r>
              <a:rPr lang="en-US" altLang="zh-CN" dirty="0" smtClean="0"/>
              <a:t>1613</a:t>
            </a:r>
            <a:r>
              <a:rPr lang="zh-CN" altLang="en-US" dirty="0" smtClean="0"/>
              <a:t>年</a:t>
            </a:r>
            <a:endParaRPr lang="en-US" altLang="zh-CN" dirty="0" smtClean="0"/>
          </a:p>
          <a:p>
            <a:pPr>
              <a:buNone/>
            </a:pPr>
            <a:r>
              <a:rPr lang="zh-CN" altLang="en-US" dirty="0" smtClean="0"/>
              <a:t>    首先使用“本体论”这个术语</a:t>
            </a:r>
            <a:endParaRPr lang="en-US" altLang="zh-CN" dirty="0" smtClean="0"/>
          </a:p>
          <a:p>
            <a:r>
              <a:rPr lang="zh-CN" altLang="en-US" b="1" dirty="0" smtClean="0">
                <a:solidFill>
                  <a:srgbClr val="C00000"/>
                </a:solidFill>
              </a:rPr>
              <a:t>关于一般存在或存在本身的</a:t>
            </a:r>
            <a:endParaRPr lang="en-US" altLang="zh-CN" b="1" dirty="0" smtClean="0">
              <a:solidFill>
                <a:srgbClr val="C00000"/>
              </a:solidFill>
            </a:endParaRPr>
          </a:p>
          <a:p>
            <a:pPr>
              <a:buNone/>
            </a:pPr>
            <a:r>
              <a:rPr lang="zh-CN" altLang="en-US" b="1" dirty="0" smtClean="0">
                <a:solidFill>
                  <a:srgbClr val="C00000"/>
                </a:solidFill>
              </a:rPr>
              <a:t>     哲学学说，最早形成于古希腊</a:t>
            </a:r>
            <a:endParaRPr lang="en-US" altLang="zh-CN" b="1" dirty="0" smtClean="0">
              <a:solidFill>
                <a:srgbClr val="C00000"/>
              </a:solidFill>
            </a:endParaRPr>
          </a:p>
          <a:p>
            <a:pPr>
              <a:buNone/>
            </a:pP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p:txBody>
          <a:bodyPr/>
          <a:lstStyle/>
          <a:p>
            <a:r>
              <a:rPr lang="en-US" altLang="zh-CN" smtClean="0"/>
              <a:t>Being</a:t>
            </a:r>
            <a:endParaRPr lang="zh-CN" altLang="en-US" smtClean="0"/>
          </a:p>
        </p:txBody>
      </p:sp>
      <p:sp>
        <p:nvSpPr>
          <p:cNvPr id="119811" name="内容占位符 2"/>
          <p:cNvSpPr>
            <a:spLocks noGrp="1"/>
          </p:cNvSpPr>
          <p:nvPr>
            <p:ph idx="1"/>
          </p:nvPr>
        </p:nvSpPr>
        <p:spPr/>
        <p:txBody>
          <a:bodyPr/>
          <a:lstStyle/>
          <a:p>
            <a:endParaRPr lang="en-US" altLang="zh-CN" smtClean="0"/>
          </a:p>
          <a:p>
            <a:r>
              <a:rPr lang="en-US" altLang="zh-CN" smtClean="0"/>
              <a:t>n. </a:t>
            </a:r>
            <a:r>
              <a:rPr lang="zh-CN" altLang="en-US" smtClean="0"/>
              <a:t>存在；生命；本质；品格</a:t>
            </a:r>
          </a:p>
          <a:p>
            <a:r>
              <a:rPr lang="en-US" altLang="zh-CN" smtClean="0"/>
              <a:t>adj. </a:t>
            </a:r>
            <a:r>
              <a:rPr lang="zh-CN" altLang="en-US" smtClean="0"/>
              <a:t>存在的；现有的</a:t>
            </a:r>
            <a:endParaRPr lang="en-US" altLang="zh-CN" smtClean="0"/>
          </a:p>
          <a:p>
            <a:endParaRPr lang="en-US" altLang="zh-CN" smtClean="0"/>
          </a:p>
          <a:p>
            <a:r>
              <a:rPr lang="zh-CN" altLang="en-US" smtClean="0"/>
              <a:t>存在</a:t>
            </a:r>
            <a:endParaRPr lang="en-US" altLang="zh-CN" smtClean="0"/>
          </a:p>
          <a:p>
            <a:r>
              <a:rPr lang="zh-CN" altLang="en-US" smtClean="0"/>
              <a:t>生命</a:t>
            </a:r>
            <a:endParaRPr lang="en-US" altLang="zh-CN" smtClean="0"/>
          </a:p>
          <a:p>
            <a:r>
              <a:rPr lang="zh-CN" altLang="en-US" smtClean="0"/>
              <a:t>此在</a:t>
            </a:r>
            <a:endParaRPr lang="en-US" altLang="zh-CN" smtClean="0"/>
          </a:p>
          <a:p>
            <a:r>
              <a:rPr lang="zh-CN" altLang="en-US" smtClean="0"/>
              <a:t>人</a:t>
            </a:r>
            <a:endParaRPr lang="en-US" altLang="zh-CN" smtClean="0"/>
          </a:p>
          <a:p>
            <a:endParaRPr lang="zh-CN" altLang="en-US" smtClean="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p:cNvSpPr>
            <a:spLocks noGrp="1"/>
          </p:cNvSpPr>
          <p:nvPr>
            <p:ph type="title"/>
          </p:nvPr>
        </p:nvSpPr>
        <p:spPr/>
        <p:txBody>
          <a:bodyPr/>
          <a:lstStyle/>
          <a:p>
            <a:r>
              <a:rPr lang="en-US" altLang="zh-CN" smtClean="0"/>
              <a:t>Ontology</a:t>
            </a:r>
            <a:r>
              <a:rPr lang="zh-CN" altLang="en-US" smtClean="0"/>
              <a:t>“本体论”</a:t>
            </a:r>
          </a:p>
        </p:txBody>
      </p:sp>
      <p:sp>
        <p:nvSpPr>
          <p:cNvPr id="120835" name="内容占位符 2"/>
          <p:cNvSpPr>
            <a:spLocks noGrp="1"/>
          </p:cNvSpPr>
          <p:nvPr>
            <p:ph idx="1"/>
          </p:nvPr>
        </p:nvSpPr>
        <p:spPr/>
        <p:txBody>
          <a:bodyPr/>
          <a:lstStyle/>
          <a:p>
            <a:r>
              <a:rPr lang="zh-CN" altLang="en-US" smtClean="0"/>
              <a:t>说一样东西“有”，也有好多意义，但是全都与一个起点相关；某些东西，我们说它“有”，是因为他们“是”实体；另一些东西则是因为它们“是”实体的影响；另一些东西则是因为它们“是”趋向实体的过程，或者“是”实体的破坏、缺乏或性质，或者“是”造成或产生实体或与实体有关者的能力，或者“是”对某一与实体有关者或对实体本身的否定。因为这个缘故，我们甚至对“非有”也说它是“非有”。</a:t>
            </a:r>
            <a:endParaRPr lang="en-US" altLang="zh-CN" smtClean="0"/>
          </a:p>
          <a:p>
            <a:r>
              <a:rPr lang="en-US" altLang="zh-CN" smtClean="0"/>
              <a:t>                                                      ----</a:t>
            </a:r>
            <a:r>
              <a:rPr lang="zh-CN" altLang="en-US" smtClean="0"/>
              <a:t>亚里斯多德</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“本体”：“存在”本身</a:t>
            </a:r>
            <a:endParaRPr lang="zh-CN" altLang="en-US" dirty="0"/>
          </a:p>
        </p:txBody>
      </p:sp>
      <p:sp>
        <p:nvSpPr>
          <p:cNvPr id="3" name="内容占位符 2"/>
          <p:cNvSpPr>
            <a:spLocks noGrp="1"/>
          </p:cNvSpPr>
          <p:nvPr>
            <p:ph idx="1"/>
          </p:nvPr>
        </p:nvSpPr>
        <p:spPr/>
        <p:txBody>
          <a:bodyPr/>
          <a:lstStyle/>
          <a:p>
            <a:r>
              <a:rPr lang="zh-CN" altLang="en-US" dirty="0" smtClean="0"/>
              <a:t>人类的思维不仅仅将事物把握为各种具有规定性的“在者”， 而且还舍掉事物的各种各样的规定性， 寻求一切“在者”的“在”。</a:t>
            </a:r>
            <a:endParaRPr lang="en-US" altLang="zh-CN" dirty="0" smtClean="0"/>
          </a:p>
          <a:p>
            <a:endParaRPr lang="en-US" altLang="zh-CN" dirty="0" smtClean="0"/>
          </a:p>
          <a:p>
            <a:r>
              <a:rPr lang="zh-CN" altLang="en-US" dirty="0" smtClean="0"/>
              <a:t>哲学所寻求的“在”，就是所谓的“本体”</a:t>
            </a:r>
            <a:endParaRPr lang="en-US" altLang="zh-CN" dirty="0" smtClean="0"/>
          </a:p>
          <a:p>
            <a:endParaRPr lang="en-US" altLang="zh-CN" dirty="0" smtClean="0"/>
          </a:p>
          <a:p>
            <a:endParaRPr lang="zh-CN" altLang="en-US" dirty="0" smtClean="0"/>
          </a:p>
          <a:p>
            <a:endParaRPr lang="zh-CN" altLang="en-US" dirty="0"/>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15_39_40">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纸张">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bodyPr/>
      <a:lstStyle>
        <a:defPPr>
          <a:defRPr dirty="0" smtClean="0"/>
        </a:defPPr>
      </a:lstStyle>
      <a: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a: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15_39_40</Template>
  <TotalTime>10815</TotalTime>
  <Words>2989</Words>
  <Application>Microsoft Office PowerPoint</Application>
  <PresentationFormat>全屏显示(4:3)</PresentationFormat>
  <Paragraphs>253</Paragraphs>
  <Slides>56</Slides>
  <Notes>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56</vt:i4>
      </vt:variant>
    </vt:vector>
  </HeadingPairs>
  <TitlesOfParts>
    <vt:vector size="72" baseType="lpstr">
      <vt:lpstr>Gungsuh</vt:lpstr>
      <vt:lpstr>方正大黑简体</vt:lpstr>
      <vt:lpstr>方正琥珀简体</vt:lpstr>
      <vt:lpstr>方正姚体</vt:lpstr>
      <vt:lpstr>仿宋_GB2312</vt:lpstr>
      <vt:lpstr>黑体</vt:lpstr>
      <vt:lpstr>华文新魏</vt:lpstr>
      <vt:lpstr>隶书</vt:lpstr>
      <vt:lpstr>宋体</vt:lpstr>
      <vt:lpstr>Arial</vt:lpstr>
      <vt:lpstr>Constantia</vt:lpstr>
      <vt:lpstr>Tahoma</vt:lpstr>
      <vt:lpstr>Verdana</vt:lpstr>
      <vt:lpstr>Viner Hand ITC</vt:lpstr>
      <vt:lpstr>Wingdings</vt:lpstr>
      <vt:lpstr>15_39_40</vt:lpstr>
      <vt:lpstr>马克思主义原理概论</vt:lpstr>
      <vt:lpstr>世界的物质性及其发展规律 第一节（p22-34）</vt:lpstr>
      <vt:lpstr> 世界的物质性及其发展规律 </vt:lpstr>
      <vt:lpstr>教学要点</vt:lpstr>
      <vt:lpstr>           一、世界统一于什么？   （一）、本体论与哲学基本问题 1，西方哲学的本体论传统 2，唯物主义与唯心主义 3，唯心主义的认识论根源  </vt:lpstr>
      <vt:lpstr>1，本体论（ontology）</vt:lpstr>
      <vt:lpstr>Being</vt:lpstr>
      <vt:lpstr>Ontology“本体论”</vt:lpstr>
      <vt:lpstr>“本体”：“存在”本身</vt:lpstr>
      <vt:lpstr>本体：超验存在</vt:lpstr>
      <vt:lpstr>本体论的三重内涵</vt:lpstr>
      <vt:lpstr>哲学本体论的终极关怀</vt:lpstr>
      <vt:lpstr>马克思主义哲学与“本体论”</vt:lpstr>
      <vt:lpstr>        哲学的基本问题</vt:lpstr>
      <vt:lpstr>对哲学基本问题的一般理解</vt:lpstr>
      <vt:lpstr>对哲学基本问题的一般理解</vt:lpstr>
      <vt:lpstr>对哲学基本问题的一般理解</vt:lpstr>
      <vt:lpstr>2，唯物主义与唯心主义</vt:lpstr>
      <vt:lpstr>近代机械唯物论</vt:lpstr>
      <vt:lpstr>唯心主义（p74）</vt:lpstr>
      <vt:lpstr>何为“第一性”？</vt:lpstr>
      <vt:lpstr>PowerPoint 演示文稿</vt:lpstr>
      <vt:lpstr> </vt:lpstr>
      <vt:lpstr>认识过程中 主体对客体的“逻辑先在性”</vt:lpstr>
      <vt:lpstr>         （实践与认识的）主体与客体（p59）  </vt:lpstr>
      <vt:lpstr>主客体关系</vt:lpstr>
      <vt:lpstr>3，列宁：唯心主义的认识论根源</vt:lpstr>
      <vt:lpstr>PowerPoint 演示文稿</vt:lpstr>
      <vt:lpstr>            反对对两大基本派别的简单化理解</vt:lpstr>
      <vt:lpstr>                 （二）、世界的物质统一性   1，世界的物质性 2，实践：社会生活的本质 3，马克思主义对唯心主义与旧唯物主义的超越 </vt:lpstr>
      <vt:lpstr>1,物质 恩格斯、列宁</vt:lpstr>
      <vt:lpstr>        物质世界的共同特征：客观实在性</vt:lpstr>
      <vt:lpstr>      世界的物质统一性：意识 （p28）</vt:lpstr>
      <vt:lpstr>意识对物质的反作用</vt:lpstr>
      <vt:lpstr>PowerPoint 演示文稿</vt:lpstr>
      <vt:lpstr>        主观能动性和客观规律性的统一（p30）</vt:lpstr>
      <vt:lpstr>            主观能动性与客观规律性的辩证统一</vt:lpstr>
      <vt:lpstr>            自然规律与社会规律的联系与区别</vt:lpstr>
      <vt:lpstr>PowerPoint 演示文稿</vt:lpstr>
      <vt:lpstr>     物质的存在形式（p25-26）</vt:lpstr>
      <vt:lpstr>人类社会的物质性（p33） </vt:lpstr>
      <vt:lpstr>2，实践：社会生活的本质</vt:lpstr>
      <vt:lpstr>     马克思以“实践”来解释物质性</vt:lpstr>
      <vt:lpstr>实践（p59、p61）</vt:lpstr>
      <vt:lpstr>实践的特征（p60)</vt:lpstr>
      <vt:lpstr> 实践：社会生活的本质</vt:lpstr>
      <vt:lpstr>PowerPoint 演示文稿</vt:lpstr>
      <vt:lpstr>          人不仅是自然存在物， 更是社会存在物（p27）</vt:lpstr>
      <vt:lpstr>              3,马克思主义对旧唯物主义 和唯心主义的超越</vt:lpstr>
      <vt:lpstr>               马克思对旧唯物主义的批评：物本主义</vt:lpstr>
      <vt:lpstr>        </vt:lpstr>
      <vt:lpstr>马克思：实践转向</vt:lpstr>
      <vt:lpstr>马克思主义的“实践”转向</vt:lpstr>
      <vt:lpstr>马克思的实践转向</vt:lpstr>
      <vt:lpstr>马克思、恩格斯的哲学革命</vt:lpstr>
      <vt:lpstr>End thanks</vt:lpstr>
    </vt:vector>
  </TitlesOfParts>
  <Company>Workgroup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马克思主义原理概论</dc:title>
  <dc:creator>User</dc:creator>
  <cp:lastModifiedBy>liuliping</cp:lastModifiedBy>
  <cp:revision>952</cp:revision>
  <cp:lastPrinted>1601-01-01T00:00:00Z</cp:lastPrinted>
  <dcterms:created xsi:type="dcterms:W3CDTF">2010-08-04T03:10:37Z</dcterms:created>
  <dcterms:modified xsi:type="dcterms:W3CDTF">2016-09-25T14:07:57Z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