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2"/>
  </p:notesMasterIdLst>
  <p:handoutMasterIdLst>
    <p:handoutMasterId r:id="rId73"/>
  </p:handoutMasterIdLst>
  <p:sldIdLst>
    <p:sldId id="975" r:id="rId2"/>
    <p:sldId id="1256" r:id="rId3"/>
    <p:sldId id="1255" r:id="rId4"/>
    <p:sldId id="1260" r:id="rId5"/>
    <p:sldId id="1186" r:id="rId6"/>
    <p:sldId id="1187" r:id="rId7"/>
    <p:sldId id="1211" r:id="rId8"/>
    <p:sldId id="1189" r:id="rId9"/>
    <p:sldId id="1212" r:id="rId10"/>
    <p:sldId id="1213" r:id="rId11"/>
    <p:sldId id="1190" r:id="rId12"/>
    <p:sldId id="1214" r:id="rId13"/>
    <p:sldId id="1215" r:id="rId14"/>
    <p:sldId id="1185" r:id="rId15"/>
    <p:sldId id="1205" r:id="rId16"/>
    <p:sldId id="983" r:id="rId17"/>
    <p:sldId id="1130" r:id="rId18"/>
    <p:sldId id="1207" r:id="rId19"/>
    <p:sldId id="1129" r:id="rId20"/>
    <p:sldId id="1239" r:id="rId21"/>
    <p:sldId id="1258" r:id="rId22"/>
    <p:sldId id="995" r:id="rId23"/>
    <p:sldId id="1240" r:id="rId24"/>
    <p:sldId id="997" r:id="rId25"/>
    <p:sldId id="1004" r:id="rId26"/>
    <p:sldId id="1005" r:id="rId27"/>
    <p:sldId id="1241" r:id="rId28"/>
    <p:sldId id="1007" r:id="rId29"/>
    <p:sldId id="1242" r:id="rId30"/>
    <p:sldId id="1009" r:id="rId31"/>
    <p:sldId id="1011" r:id="rId32"/>
    <p:sldId id="1012" r:id="rId33"/>
    <p:sldId id="1018" r:id="rId34"/>
    <p:sldId id="1021" r:id="rId35"/>
    <p:sldId id="1020" r:id="rId36"/>
    <p:sldId id="1043" r:id="rId37"/>
    <p:sldId id="1044" r:id="rId38"/>
    <p:sldId id="1259" r:id="rId39"/>
    <p:sldId id="1045" r:id="rId40"/>
    <p:sldId id="1048" r:id="rId41"/>
    <p:sldId id="1049" r:id="rId42"/>
    <p:sldId id="1055" r:id="rId43"/>
    <p:sldId id="1147" r:id="rId44"/>
    <p:sldId id="1148" r:id="rId45"/>
    <p:sldId id="1057" r:id="rId46"/>
    <p:sldId id="1060" r:id="rId47"/>
    <p:sldId id="1151" r:id="rId48"/>
    <p:sldId id="1257" r:id="rId49"/>
    <p:sldId id="1064" r:id="rId50"/>
    <p:sldId id="1106" r:id="rId51"/>
    <p:sldId id="1019" r:id="rId52"/>
    <p:sldId id="1013" r:id="rId53"/>
    <p:sldId id="1014" r:id="rId54"/>
    <p:sldId id="1023" r:id="rId55"/>
    <p:sldId id="1025" r:id="rId56"/>
    <p:sldId id="1026" r:id="rId57"/>
    <p:sldId id="1031" r:id="rId58"/>
    <p:sldId id="1033" r:id="rId59"/>
    <p:sldId id="1076" r:id="rId60"/>
    <p:sldId id="1078" r:id="rId61"/>
    <p:sldId id="1079" r:id="rId62"/>
    <p:sldId id="1080" r:id="rId63"/>
    <p:sldId id="1081" r:id="rId64"/>
    <p:sldId id="1082" r:id="rId65"/>
    <p:sldId id="1084" r:id="rId66"/>
    <p:sldId id="1086" r:id="rId67"/>
    <p:sldId id="1087" r:id="rId68"/>
    <p:sldId id="876" r:id="rId69"/>
    <p:sldId id="1254" r:id="rId70"/>
    <p:sldId id="1261" r:id="rId71"/>
  </p:sldIdLst>
  <p:sldSz cx="9144000" cy="6858000" type="screen4x3"/>
  <p:notesSz cx="9144000" cy="6858000"/>
  <p:defaultTextStyle>
    <a:defPPr>
      <a:defRPr lang="zh-CN"/>
    </a:defPPr>
    <a:lvl1pPr algn="ctr" rtl="0" fontAlgn="base">
      <a:spcBef>
        <a:spcPct val="0"/>
      </a:spcBef>
      <a:spcAft>
        <a:spcPct val="0"/>
      </a:spcAft>
      <a:defRPr sz="2400" kern="1200">
        <a:solidFill>
          <a:schemeClr val="tx1"/>
        </a:solidFill>
        <a:latin typeface="Arial" pitchFamily="34" charset="0"/>
        <a:ea typeface="黑体" pitchFamily="2" charset="-122"/>
        <a:cs typeface="+mn-cs"/>
      </a:defRPr>
    </a:lvl1pPr>
    <a:lvl2pPr marL="457200" algn="ctr" rtl="0" fontAlgn="base">
      <a:spcBef>
        <a:spcPct val="0"/>
      </a:spcBef>
      <a:spcAft>
        <a:spcPct val="0"/>
      </a:spcAft>
      <a:defRPr sz="2400" kern="1200">
        <a:solidFill>
          <a:schemeClr val="tx1"/>
        </a:solidFill>
        <a:latin typeface="Arial" pitchFamily="34" charset="0"/>
        <a:ea typeface="黑体" pitchFamily="2" charset="-122"/>
        <a:cs typeface="+mn-cs"/>
      </a:defRPr>
    </a:lvl2pPr>
    <a:lvl3pPr marL="914400" algn="ctr" rtl="0" fontAlgn="base">
      <a:spcBef>
        <a:spcPct val="0"/>
      </a:spcBef>
      <a:spcAft>
        <a:spcPct val="0"/>
      </a:spcAft>
      <a:defRPr sz="2400" kern="1200">
        <a:solidFill>
          <a:schemeClr val="tx1"/>
        </a:solidFill>
        <a:latin typeface="Arial" pitchFamily="34" charset="0"/>
        <a:ea typeface="黑体" pitchFamily="2" charset="-122"/>
        <a:cs typeface="+mn-cs"/>
      </a:defRPr>
    </a:lvl3pPr>
    <a:lvl4pPr marL="1371600" algn="ctr" rtl="0" fontAlgn="base">
      <a:spcBef>
        <a:spcPct val="0"/>
      </a:spcBef>
      <a:spcAft>
        <a:spcPct val="0"/>
      </a:spcAft>
      <a:defRPr sz="2400" kern="1200">
        <a:solidFill>
          <a:schemeClr val="tx1"/>
        </a:solidFill>
        <a:latin typeface="Arial" pitchFamily="34" charset="0"/>
        <a:ea typeface="黑体" pitchFamily="2" charset="-122"/>
        <a:cs typeface="+mn-cs"/>
      </a:defRPr>
    </a:lvl4pPr>
    <a:lvl5pPr marL="1828800" algn="ctr" rtl="0" fontAlgn="base">
      <a:spcBef>
        <a:spcPct val="0"/>
      </a:spcBef>
      <a:spcAft>
        <a:spcPct val="0"/>
      </a:spcAft>
      <a:defRPr sz="2400" kern="1200">
        <a:solidFill>
          <a:schemeClr val="tx1"/>
        </a:solidFill>
        <a:latin typeface="Arial" pitchFamily="34" charset="0"/>
        <a:ea typeface="黑体" pitchFamily="2" charset="-122"/>
        <a:cs typeface="+mn-cs"/>
      </a:defRPr>
    </a:lvl5pPr>
    <a:lvl6pPr marL="2286000" algn="l" defTabSz="914400" rtl="0" eaLnBrk="1" latinLnBrk="0" hangingPunct="1">
      <a:defRPr sz="2400" kern="1200">
        <a:solidFill>
          <a:schemeClr val="tx1"/>
        </a:solidFill>
        <a:latin typeface="Arial" pitchFamily="34" charset="0"/>
        <a:ea typeface="黑体" pitchFamily="2" charset="-122"/>
        <a:cs typeface="+mn-cs"/>
      </a:defRPr>
    </a:lvl6pPr>
    <a:lvl7pPr marL="2743200" algn="l" defTabSz="914400" rtl="0" eaLnBrk="1" latinLnBrk="0" hangingPunct="1">
      <a:defRPr sz="2400" kern="1200">
        <a:solidFill>
          <a:schemeClr val="tx1"/>
        </a:solidFill>
        <a:latin typeface="Arial" pitchFamily="34" charset="0"/>
        <a:ea typeface="黑体" pitchFamily="2" charset="-122"/>
        <a:cs typeface="+mn-cs"/>
      </a:defRPr>
    </a:lvl7pPr>
    <a:lvl8pPr marL="3200400" algn="l" defTabSz="914400" rtl="0" eaLnBrk="1" latinLnBrk="0" hangingPunct="1">
      <a:defRPr sz="2400" kern="1200">
        <a:solidFill>
          <a:schemeClr val="tx1"/>
        </a:solidFill>
        <a:latin typeface="Arial" pitchFamily="34" charset="0"/>
        <a:ea typeface="黑体" pitchFamily="2" charset="-122"/>
        <a:cs typeface="+mn-cs"/>
      </a:defRPr>
    </a:lvl8pPr>
    <a:lvl9pPr marL="3657600" algn="l" defTabSz="914400" rtl="0" eaLnBrk="1" latinLnBrk="0" hangingPunct="1">
      <a:defRPr sz="2400" kern="1200">
        <a:solidFill>
          <a:schemeClr val="tx1"/>
        </a:solidFill>
        <a:latin typeface="Arial" pitchFamily="34" charset="0"/>
        <a:ea typeface="黑体" pitchFamily="2" charset="-122"/>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052E"/>
    <a:srgbClr val="FF3300"/>
    <a:srgbClr val="00FF00"/>
    <a:srgbClr val="FFFF00"/>
    <a:srgbClr val="12357C"/>
    <a:srgbClr val="DDDDDD"/>
    <a:srgbClr val="132584"/>
    <a:srgbClr val="133984"/>
    <a:srgbClr val="922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82" autoAdjust="0"/>
    <p:restoredTop sz="97233" autoAdjust="0"/>
  </p:normalViewPr>
  <p:slideViewPr>
    <p:cSldViewPr snapToObjects="1">
      <p:cViewPr varScale="1">
        <p:scale>
          <a:sx n="65" d="100"/>
          <a:sy n="65" d="100"/>
        </p:scale>
        <p:origin x="1234" y="53"/>
      </p:cViewPr>
      <p:guideLst>
        <p:guide orient="horz" pos="2352"/>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6174"/>
    </p:cViewPr>
  </p:sorterViewPr>
  <p:notesViewPr>
    <p:cSldViewPr snapToObjects="1">
      <p:cViewPr varScale="1">
        <p:scale>
          <a:sx n="53" d="100"/>
          <a:sy n="53" d="100"/>
        </p:scale>
        <p:origin x="-1842" y="-10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fld id="{3AA1901D-BB31-4637-A027-B35F1D932A9A}" type="slidenum">
              <a:rPr lang="en-US" altLang="zh-CN"/>
              <a:pPr/>
              <a:t>‹#›</a:t>
            </a:fld>
            <a:endParaRPr lang="en-US" altLang="zh-CN"/>
          </a:p>
        </p:txBody>
      </p:sp>
    </p:spTree>
    <p:extLst>
      <p:ext uri="{BB962C8B-B14F-4D97-AF65-F5344CB8AC3E}">
        <p14:creationId xmlns:p14="http://schemas.microsoft.com/office/powerpoint/2010/main" val="3932804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endParaRPr lang="en-US" altLang="zh-CN"/>
          </a:p>
        </p:txBody>
      </p:sp>
      <p:sp>
        <p:nvSpPr>
          <p:cNvPr id="5124"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fld id="{C4B3E57C-2AD4-4DCE-9602-250A25271A02}" type="slidenum">
              <a:rPr lang="en-US" altLang="zh-CN"/>
              <a:pPr/>
              <a:t>‹#›</a:t>
            </a:fld>
            <a:endParaRPr lang="en-US" altLang="zh-CN"/>
          </a:p>
        </p:txBody>
      </p:sp>
    </p:spTree>
    <p:extLst>
      <p:ext uri="{BB962C8B-B14F-4D97-AF65-F5344CB8AC3E}">
        <p14:creationId xmlns:p14="http://schemas.microsoft.com/office/powerpoint/2010/main" val="24335059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FBFE11-EE52-4A6C-B0B0-2C33A65BDB2A}" type="slidenum">
              <a:rPr lang="en-US" altLang="zh-CN"/>
              <a:pPr/>
              <a:t>1</a:t>
            </a:fld>
            <a:endParaRPr lang="en-US" altLang="zh-CN"/>
          </a:p>
        </p:txBody>
      </p:sp>
      <p:sp>
        <p:nvSpPr>
          <p:cNvPr id="1837058" name="Rectangle 2"/>
          <p:cNvSpPr>
            <a:spLocks noGrp="1" noRot="1" noChangeAspect="1" noChangeArrowheads="1" noTextEdit="1"/>
          </p:cNvSpPr>
          <p:nvPr>
            <p:ph type="sldImg"/>
          </p:nvPr>
        </p:nvSpPr>
        <p:spPr>
          <a:ln/>
        </p:spPr>
      </p:sp>
      <p:sp>
        <p:nvSpPr>
          <p:cNvPr id="1837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79465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B3E57C-2AD4-4DCE-9602-250A25271A02}" type="slidenum">
              <a:rPr lang="en-US" altLang="zh-CN" smtClean="0"/>
              <a:pPr/>
              <a:t>27</a:t>
            </a:fld>
            <a:endParaRPr lang="en-US" altLang="zh-CN"/>
          </a:p>
        </p:txBody>
      </p:sp>
    </p:spTree>
    <p:extLst>
      <p:ext uri="{BB962C8B-B14F-4D97-AF65-F5344CB8AC3E}">
        <p14:creationId xmlns:p14="http://schemas.microsoft.com/office/powerpoint/2010/main" val="73963955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57370" name="Picture 26" descr="ppt底板白-英文大写40"/>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57353" name="Rectangle 9"/>
          <p:cNvSpPr>
            <a:spLocks noGrp="1" noChangeArrowheads="1"/>
          </p:cNvSpPr>
          <p:nvPr>
            <p:ph type="ctrTitle" hasCustomPrompt="1"/>
          </p:nvPr>
        </p:nvSpPr>
        <p:spPr>
          <a:xfrm>
            <a:off x="228600" y="1524000"/>
            <a:ext cx="7772400" cy="1470025"/>
          </a:xfrm>
          <a:ln/>
        </p:spPr>
        <p:txBody>
          <a:bodyPr tIns="45720" anchor="ctr"/>
          <a:lstStyle>
            <a:lvl1pPr>
              <a:defRPr sz="4400"/>
            </a:lvl1pPr>
          </a:lstStyle>
          <a:p>
            <a:r>
              <a:rPr lang="zh-CN" altLang="en-US" sz="6000" dirty="0" smtClean="0">
                <a:latin typeface="华文新魏" pitchFamily="2" charset="-122"/>
              </a:rPr>
              <a:t>马克思主义原理概论</a:t>
            </a:r>
            <a:endParaRPr lang="zh-CN" altLang="en-US" dirty="0"/>
          </a:p>
        </p:txBody>
      </p:sp>
      <p:sp>
        <p:nvSpPr>
          <p:cNvPr id="57354" name="Rectangle 10"/>
          <p:cNvSpPr>
            <a:spLocks noGrp="1" noChangeArrowheads="1"/>
          </p:cNvSpPr>
          <p:nvPr>
            <p:ph type="subTitle" idx="1" hasCustomPrompt="1"/>
          </p:nvPr>
        </p:nvSpPr>
        <p:spPr>
          <a:xfrm>
            <a:off x="488950" y="3429000"/>
            <a:ext cx="6400800" cy="2065338"/>
          </a:xfrm>
        </p:spPr>
        <p:txBody>
          <a:bodyPr anchor="ctr" anchorCtr="1"/>
          <a:lstStyle>
            <a:lvl1pPr marL="0" indent="0" algn="ctr">
              <a:buFontTx/>
              <a:buNone/>
              <a:defRPr sz="2400" baseline="0">
                <a:solidFill>
                  <a:srgbClr val="16388A"/>
                </a:solidFill>
              </a:defRPr>
            </a:lvl1pPr>
          </a:lstStyle>
          <a:p>
            <a:pPr eaLnBrk="1" hangingPunct="1"/>
            <a:r>
              <a:rPr lang="zh-CN" altLang="en-US" sz="2400" b="0" dirty="0" smtClean="0">
                <a:solidFill>
                  <a:srgbClr val="16388A"/>
                </a:solidFill>
                <a:ea typeface="+mn-ea"/>
              </a:rPr>
              <a:t>      </a:t>
            </a:r>
            <a:r>
              <a:rPr lang="zh-CN" altLang="en-US" sz="3200" b="1" dirty="0" smtClean="0">
                <a:solidFill>
                  <a:srgbClr val="660066"/>
                </a:solidFill>
                <a:ea typeface="华文新魏" pitchFamily="2" charset="-122"/>
              </a:rPr>
              <a:t>上海交通大学马克思主义学院</a:t>
            </a:r>
            <a:endParaRPr lang="en-US" altLang="zh-CN" sz="3200" b="1" dirty="0" smtClean="0">
              <a:solidFill>
                <a:srgbClr val="660066"/>
              </a:solidFill>
              <a:ea typeface="华文新魏" pitchFamily="2" charset="-122"/>
            </a:endParaRPr>
          </a:p>
          <a:p>
            <a:pPr eaLnBrk="1" hangingPunct="1"/>
            <a:r>
              <a:rPr lang="zh-CN" altLang="en-US" sz="3200" b="1" dirty="0" smtClean="0">
                <a:solidFill>
                  <a:srgbClr val="660066"/>
                </a:solidFill>
                <a:ea typeface="华文新魏" pitchFamily="2" charset="-122"/>
              </a:rPr>
              <a:t>刘立萍</a:t>
            </a:r>
            <a:endParaRPr lang="en-US" altLang="zh-CN" sz="3200" b="1" dirty="0" smtClean="0">
              <a:solidFill>
                <a:srgbClr val="660066"/>
              </a:solidFill>
              <a:ea typeface="华文新魏" pitchFamily="2" charset="-122"/>
            </a:endParaRPr>
          </a:p>
          <a:p>
            <a:pPr eaLnBrk="1" hangingPunct="1"/>
            <a:r>
              <a:rPr lang="en-US" altLang="zh-CN" sz="3200" b="1" dirty="0" smtClean="0">
                <a:solidFill>
                  <a:srgbClr val="660066"/>
                </a:solidFill>
                <a:ea typeface="华文新魏" pitchFamily="2" charset="-122"/>
              </a:rPr>
              <a:t>memory307@hotmail.com</a:t>
            </a:r>
            <a:endParaRPr lang="zh-CN" altLang="zh-CN" sz="3200" b="1" dirty="0" smtClean="0">
              <a:solidFill>
                <a:srgbClr val="133984"/>
              </a:solidFill>
              <a:ea typeface="华文新魏" pitchFamily="2" charset="-122"/>
            </a:endParaRPr>
          </a:p>
          <a:p>
            <a:endParaRPr lang="zh-CN" altLang="en-US" dirty="0"/>
          </a:p>
        </p:txBody>
      </p:sp>
      <p:pic>
        <p:nvPicPr>
          <p:cNvPr id="57359" name="Picture 15" descr="10"/>
          <p:cNvPicPr>
            <a:picLocks noChangeAspect="1" noChangeArrowheads="1"/>
          </p:cNvPicPr>
          <p:nvPr/>
        </p:nvPicPr>
        <p:blipFill>
          <a:blip r:embed="rId3" cstate="print"/>
          <a:srcRect/>
          <a:stretch>
            <a:fillRect/>
          </a:stretch>
        </p:blipFill>
        <p:spPr bwMode="auto">
          <a:xfrm>
            <a:off x="6229350" y="3979863"/>
            <a:ext cx="2914650" cy="2878137"/>
          </a:xfrm>
          <a:prstGeom prst="rect">
            <a:avLst/>
          </a:prstGeom>
          <a:noFill/>
        </p:spPr>
      </p:pic>
      <p:pic>
        <p:nvPicPr>
          <p:cNvPr id="57365" name="Picture 21" descr="图片5"/>
          <p:cNvPicPr>
            <a:picLocks noChangeAspect="1" noChangeArrowheads="1"/>
          </p:cNvPicPr>
          <p:nvPr userDrawn="1"/>
        </p:nvPicPr>
        <p:blipFill>
          <a:blip r:embed="rId4" cstate="print"/>
          <a:srcRect/>
          <a:stretch>
            <a:fillRect/>
          </a:stretch>
        </p:blipFill>
        <p:spPr bwMode="auto">
          <a:xfrm>
            <a:off x="8388350" y="179388"/>
            <a:ext cx="755650" cy="506412"/>
          </a:xfrm>
          <a:prstGeom prst="rect">
            <a:avLst/>
          </a:prstGeom>
          <a:noFill/>
        </p:spPr>
      </p:pic>
      <p:pic>
        <p:nvPicPr>
          <p:cNvPr id="57366" name="Picture 22" descr="图片2"/>
          <p:cNvPicPr>
            <a:picLocks noChangeAspect="1" noChangeArrowheads="1"/>
          </p:cNvPicPr>
          <p:nvPr userDrawn="1"/>
        </p:nvPicPr>
        <p:blipFill>
          <a:blip r:embed="rId5" cstate="print"/>
          <a:srcRect/>
          <a:stretch>
            <a:fillRect/>
          </a:stretch>
        </p:blipFill>
        <p:spPr bwMode="auto">
          <a:xfrm>
            <a:off x="6134100" y="179388"/>
            <a:ext cx="755650" cy="506412"/>
          </a:xfrm>
          <a:prstGeom prst="rect">
            <a:avLst/>
          </a:prstGeom>
          <a:noFill/>
        </p:spPr>
      </p:pic>
      <p:pic>
        <p:nvPicPr>
          <p:cNvPr id="57367" name="Picture 23" descr="图片1"/>
          <p:cNvPicPr>
            <a:picLocks noChangeAspect="1" noChangeArrowheads="1"/>
          </p:cNvPicPr>
          <p:nvPr userDrawn="1"/>
        </p:nvPicPr>
        <p:blipFill>
          <a:blip r:embed="rId6" cstate="print"/>
          <a:srcRect/>
          <a:stretch>
            <a:fillRect/>
          </a:stretch>
        </p:blipFill>
        <p:spPr bwMode="auto">
          <a:xfrm>
            <a:off x="5391150" y="179388"/>
            <a:ext cx="755650" cy="506412"/>
          </a:xfrm>
          <a:prstGeom prst="rect">
            <a:avLst/>
          </a:prstGeom>
          <a:noFill/>
        </p:spPr>
      </p:pic>
      <p:pic>
        <p:nvPicPr>
          <p:cNvPr id="57368" name="Picture 24" descr="图片3"/>
          <p:cNvPicPr>
            <a:picLocks noChangeAspect="1" noChangeArrowheads="1"/>
          </p:cNvPicPr>
          <p:nvPr userDrawn="1"/>
        </p:nvPicPr>
        <p:blipFill>
          <a:blip r:embed="rId7" cstate="print"/>
          <a:srcRect/>
          <a:stretch>
            <a:fillRect/>
          </a:stretch>
        </p:blipFill>
        <p:spPr bwMode="auto">
          <a:xfrm>
            <a:off x="6889750" y="179388"/>
            <a:ext cx="755650" cy="506412"/>
          </a:xfrm>
          <a:prstGeom prst="rect">
            <a:avLst/>
          </a:prstGeom>
          <a:noFill/>
        </p:spPr>
      </p:pic>
      <p:pic>
        <p:nvPicPr>
          <p:cNvPr id="57369" name="Picture 25" descr="图片4"/>
          <p:cNvPicPr>
            <a:picLocks noChangeAspect="1" noChangeArrowheads="1"/>
          </p:cNvPicPr>
          <p:nvPr userDrawn="1"/>
        </p:nvPicPr>
        <p:blipFill>
          <a:blip r:embed="rId8" cstate="print"/>
          <a:srcRect/>
          <a:stretch>
            <a:fillRect/>
          </a:stretch>
        </p:blipFill>
        <p:spPr bwMode="auto">
          <a:xfrm>
            <a:off x="7645400" y="179388"/>
            <a:ext cx="755650" cy="506412"/>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6331" name="Picture 11" descr="ppt底板白-英文大写40"/>
          <p:cNvPicPr>
            <a:picLocks noChangeAspect="1" noChangeArrowheads="1"/>
          </p:cNvPicPr>
          <p:nvPr userDrawn="1"/>
        </p:nvPicPr>
        <p:blipFill>
          <a:blip r:embed="rId13" cstate="print"/>
          <a:srcRect/>
          <a:stretch>
            <a:fillRect/>
          </a:stretch>
        </p:blipFill>
        <p:spPr bwMode="auto">
          <a:xfrm>
            <a:off x="0" y="0"/>
            <a:ext cx="9144000" cy="6858000"/>
          </a:xfrm>
          <a:prstGeom prst="rect">
            <a:avLst/>
          </a:prstGeom>
          <a:noFill/>
        </p:spPr>
      </p:pic>
      <p:sp>
        <p:nvSpPr>
          <p:cNvPr id="56322" name="Rectangle 2"/>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endParaRPr lang="zh-CN" altLang="en-US"/>
          </a:p>
        </p:txBody>
      </p:sp>
      <p:sp>
        <p:nvSpPr>
          <p:cNvPr id="56323" name="Rectangle 3"/>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w="19050" algn="ctr">
            <a:noFill/>
            <a:miter lim="800000"/>
            <a:headEnd/>
            <a:tailEnd/>
          </a:ln>
          <a:effectLst/>
        </p:spPr>
        <p:txBody>
          <a:bodyPr wrap="none" anchor="ctr"/>
          <a:lstStyle/>
          <a:p>
            <a:endParaRPr lang="zh-CN" altLang="en-US"/>
          </a:p>
        </p:txBody>
      </p:sp>
      <p:sp>
        <p:nvSpPr>
          <p:cNvPr id="56324" name="Rectangle 4"/>
          <p:cNvSpPr>
            <a:spLocks noGrp="1" noChangeArrowheads="1"/>
          </p:cNvSpPr>
          <p:nvPr>
            <p:ph type="title"/>
          </p:nvPr>
        </p:nvSpPr>
        <p:spPr bwMode="auto">
          <a:xfrm>
            <a:off x="0" y="179388"/>
            <a:ext cx="9144000" cy="688975"/>
          </a:xfrm>
          <a:prstGeom prst="rect">
            <a:avLst/>
          </a:prstGeom>
          <a:noFill/>
          <a:ln w="9525" algn="ctr">
            <a:noFill/>
            <a:miter lim="800000"/>
            <a:headEnd/>
            <a:tailEnd/>
          </a:ln>
          <a:effec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56325" name="Rectangle 5"/>
          <p:cNvSpPr>
            <a:spLocks noGrp="1" noChangeArrowheads="1"/>
          </p:cNvSpPr>
          <p:nvPr>
            <p:ph type="body" idx="1"/>
          </p:nvPr>
        </p:nvSpPr>
        <p:spPr bwMode="auto">
          <a:xfrm>
            <a:off x="431800" y="1268413"/>
            <a:ext cx="8229600" cy="5065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fontAlgn="base">
        <a:spcBef>
          <a:spcPct val="0"/>
        </a:spcBef>
        <a:spcAft>
          <a:spcPct val="0"/>
        </a:spcAft>
        <a:defRPr sz="2800" b="1">
          <a:solidFill>
            <a:srgbClr val="133984"/>
          </a:solidFill>
          <a:latin typeface="+mj-lt"/>
          <a:ea typeface="+mj-ea"/>
          <a:cs typeface="+mj-cs"/>
        </a:defRPr>
      </a:lvl1pPr>
      <a:lvl2pPr algn="ctr" rtl="0" fontAlgn="base">
        <a:spcBef>
          <a:spcPct val="0"/>
        </a:spcBef>
        <a:spcAft>
          <a:spcPct val="0"/>
        </a:spcAft>
        <a:defRPr sz="2800" b="1">
          <a:solidFill>
            <a:srgbClr val="133984"/>
          </a:solidFill>
          <a:latin typeface="Arial" pitchFamily="34" charset="0"/>
          <a:ea typeface="华文新魏" pitchFamily="2" charset="-122"/>
        </a:defRPr>
      </a:lvl2pPr>
      <a:lvl3pPr algn="ctr" rtl="0" fontAlgn="base">
        <a:spcBef>
          <a:spcPct val="0"/>
        </a:spcBef>
        <a:spcAft>
          <a:spcPct val="0"/>
        </a:spcAft>
        <a:defRPr sz="2800" b="1">
          <a:solidFill>
            <a:srgbClr val="133984"/>
          </a:solidFill>
          <a:latin typeface="Arial" pitchFamily="34" charset="0"/>
          <a:ea typeface="华文新魏" pitchFamily="2" charset="-122"/>
        </a:defRPr>
      </a:lvl3pPr>
      <a:lvl4pPr algn="ctr" rtl="0" fontAlgn="base">
        <a:spcBef>
          <a:spcPct val="0"/>
        </a:spcBef>
        <a:spcAft>
          <a:spcPct val="0"/>
        </a:spcAft>
        <a:defRPr sz="2800" b="1">
          <a:solidFill>
            <a:srgbClr val="133984"/>
          </a:solidFill>
          <a:latin typeface="Arial" pitchFamily="34" charset="0"/>
          <a:ea typeface="华文新魏" pitchFamily="2" charset="-122"/>
        </a:defRPr>
      </a:lvl4pPr>
      <a:lvl5pPr algn="ctr" rtl="0" fontAlgn="base">
        <a:spcBef>
          <a:spcPct val="0"/>
        </a:spcBef>
        <a:spcAft>
          <a:spcPct val="0"/>
        </a:spcAft>
        <a:defRPr sz="2800" b="1">
          <a:solidFill>
            <a:srgbClr val="133984"/>
          </a:solidFill>
          <a:latin typeface="Arial" pitchFamily="34" charset="0"/>
          <a:ea typeface="华文新魏" pitchFamily="2" charset="-122"/>
        </a:defRPr>
      </a:lvl5pPr>
      <a:lvl6pPr marL="457200" algn="ctr" rtl="0" fontAlgn="base">
        <a:spcBef>
          <a:spcPct val="0"/>
        </a:spcBef>
        <a:spcAft>
          <a:spcPct val="0"/>
        </a:spcAft>
        <a:defRPr sz="2800" b="1">
          <a:solidFill>
            <a:srgbClr val="133984"/>
          </a:solidFill>
          <a:latin typeface="Arial" pitchFamily="34" charset="0"/>
          <a:ea typeface="华文新魏" pitchFamily="2" charset="-122"/>
        </a:defRPr>
      </a:lvl6pPr>
      <a:lvl7pPr marL="914400" algn="ctr" rtl="0" fontAlgn="base">
        <a:spcBef>
          <a:spcPct val="0"/>
        </a:spcBef>
        <a:spcAft>
          <a:spcPct val="0"/>
        </a:spcAft>
        <a:defRPr sz="2800" b="1">
          <a:solidFill>
            <a:srgbClr val="133984"/>
          </a:solidFill>
          <a:latin typeface="Arial" pitchFamily="34" charset="0"/>
          <a:ea typeface="华文新魏" pitchFamily="2" charset="-122"/>
        </a:defRPr>
      </a:lvl7pPr>
      <a:lvl8pPr marL="1371600" algn="ctr" rtl="0" fontAlgn="base">
        <a:spcBef>
          <a:spcPct val="0"/>
        </a:spcBef>
        <a:spcAft>
          <a:spcPct val="0"/>
        </a:spcAft>
        <a:defRPr sz="2800" b="1">
          <a:solidFill>
            <a:srgbClr val="133984"/>
          </a:solidFill>
          <a:latin typeface="Arial" pitchFamily="34" charset="0"/>
          <a:ea typeface="华文新魏" pitchFamily="2" charset="-122"/>
        </a:defRPr>
      </a:lvl8pPr>
      <a:lvl9pPr marL="1828800" algn="ctr" rtl="0" fontAlgn="base">
        <a:spcBef>
          <a:spcPct val="0"/>
        </a:spcBef>
        <a:spcAft>
          <a:spcPct val="0"/>
        </a:spcAft>
        <a:defRPr sz="2800" b="1">
          <a:solidFill>
            <a:srgbClr val="133984"/>
          </a:solidFill>
          <a:latin typeface="Arial" pitchFamily="34" charset="0"/>
          <a:ea typeface="华文新魏" pitchFamily="2" charset="-122"/>
        </a:defRPr>
      </a:lvl9pPr>
    </p:titleStyle>
    <p:bodyStyle>
      <a:lvl1pPr marL="449263" indent="-449263" algn="l" rtl="0" fontAlgn="base">
        <a:lnSpc>
          <a:spcPct val="110000"/>
        </a:lnSpc>
        <a:spcBef>
          <a:spcPct val="20000"/>
        </a:spcBef>
        <a:spcAft>
          <a:spcPct val="0"/>
        </a:spcAft>
        <a:buSzPct val="120000"/>
        <a:buBlip>
          <a:blip r:embed="rId14"/>
        </a:buBlip>
        <a:defRPr sz="2800">
          <a:solidFill>
            <a:srgbClr val="133984"/>
          </a:solidFill>
          <a:latin typeface="+mn-lt"/>
          <a:ea typeface="+mn-ea"/>
          <a:cs typeface="+mn-cs"/>
        </a:defRPr>
      </a:lvl1pPr>
      <a:lvl2pPr marL="914400" indent="-285750" algn="l" rtl="0" fontAlgn="base">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fontAlgn="base">
        <a:spcBef>
          <a:spcPct val="20000"/>
        </a:spcBef>
        <a:spcAft>
          <a:spcPct val="0"/>
        </a:spcAft>
        <a:buChar char="•"/>
        <a:defRPr sz="2400">
          <a:solidFill>
            <a:schemeClr val="tx1"/>
          </a:solidFill>
          <a:latin typeface="+mn-lt"/>
          <a:ea typeface="宋体" pitchFamily="2" charset="-122"/>
        </a:defRPr>
      </a:lvl3pPr>
      <a:lvl4pPr marL="1730375" indent="-228600" algn="l" rtl="0" fontAlgn="base">
        <a:spcBef>
          <a:spcPct val="20000"/>
        </a:spcBef>
        <a:spcAft>
          <a:spcPct val="0"/>
        </a:spcAft>
        <a:buChar char="–"/>
        <a:defRPr sz="2000">
          <a:solidFill>
            <a:schemeClr val="tx1"/>
          </a:solidFill>
          <a:latin typeface="+mn-lt"/>
          <a:ea typeface="宋体" pitchFamily="2" charset="-122"/>
        </a:defRPr>
      </a:lvl4pPr>
      <a:lvl5pPr marL="2138363" indent="-228600" algn="l" rtl="0" fontAlgn="base">
        <a:spcBef>
          <a:spcPct val="20000"/>
        </a:spcBef>
        <a:spcAft>
          <a:spcPct val="0"/>
        </a:spcAft>
        <a:buChar char="»"/>
        <a:defRPr sz="2000">
          <a:solidFill>
            <a:schemeClr val="tx1"/>
          </a:solidFill>
          <a:latin typeface="+mn-lt"/>
          <a:ea typeface="宋体" pitchFamily="2" charset="-122"/>
        </a:defRPr>
      </a:lvl5pPr>
      <a:lvl6pPr marL="2595563" indent="-228600" algn="l" rtl="0" fontAlgn="base">
        <a:spcBef>
          <a:spcPct val="20000"/>
        </a:spcBef>
        <a:spcAft>
          <a:spcPct val="0"/>
        </a:spcAft>
        <a:buChar char="»"/>
        <a:defRPr sz="2000">
          <a:solidFill>
            <a:schemeClr val="tx1"/>
          </a:solidFill>
          <a:latin typeface="+mn-lt"/>
          <a:ea typeface="宋体" pitchFamily="2" charset="-122"/>
        </a:defRPr>
      </a:lvl6pPr>
      <a:lvl7pPr marL="3052763" indent="-228600" algn="l" rtl="0" fontAlgn="base">
        <a:spcBef>
          <a:spcPct val="20000"/>
        </a:spcBef>
        <a:spcAft>
          <a:spcPct val="0"/>
        </a:spcAft>
        <a:buChar char="»"/>
        <a:defRPr sz="2000">
          <a:solidFill>
            <a:schemeClr val="tx1"/>
          </a:solidFill>
          <a:latin typeface="+mn-lt"/>
          <a:ea typeface="宋体" pitchFamily="2" charset="-122"/>
        </a:defRPr>
      </a:lvl7pPr>
      <a:lvl8pPr marL="3509963" indent="-228600" algn="l" rtl="0" fontAlgn="base">
        <a:spcBef>
          <a:spcPct val="20000"/>
        </a:spcBef>
        <a:spcAft>
          <a:spcPct val="0"/>
        </a:spcAft>
        <a:buChar char="»"/>
        <a:defRPr sz="2000">
          <a:solidFill>
            <a:schemeClr val="tx1"/>
          </a:solidFill>
          <a:latin typeface="+mn-lt"/>
          <a:ea typeface="宋体" pitchFamily="2" charset="-122"/>
        </a:defRPr>
      </a:lvl8pPr>
      <a:lvl9pPr marL="3967163"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33487;&#26684;&#25289;&#24213;&#19982;&#23588;&#33487;&#25140;&#33707;&#26031;&#30340;&#23545;&#35805;.doc"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image.baidu.com/i?ct=503316480&amp;z=0&amp;tn=baiduimagedetail&amp;word=%C0%CF%D7%D3&amp;in=216&amp;cl=2&amp;cm=1&amp;sc=0&amp;lm=-1&amp;pn=215&amp;rn=1" TargetMode="Externa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hyperlink" Target="http://image.baidu.com/i?ct=503316480&amp;z=0&amp;tn=baiduimagedetail&amp;word=%DC%F7%D7%D3&amp;in=3&amp;cl=2&amp;cm=1&amp;sc=0&amp;lm=-1&amp;pn=2&amp;rn=1"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 Id="rId5" Type="http://schemas.openxmlformats.org/officeDocument/2006/relationships/image" Target="../media/image38.gif"/><Relationship Id="rId4" Type="http://schemas.openxmlformats.org/officeDocument/2006/relationships/image" Target="../media/image37.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6034" name="Rectangle 2"/>
          <p:cNvSpPr>
            <a:spLocks noGrp="1" noChangeArrowheads="1"/>
          </p:cNvSpPr>
          <p:nvPr>
            <p:ph type="ctrTitle"/>
          </p:nvPr>
        </p:nvSpPr>
        <p:spPr>
          <a:xfrm>
            <a:off x="152400" y="1349375"/>
            <a:ext cx="8839200" cy="1927225"/>
          </a:xfrm>
        </p:spPr>
        <p:txBody>
          <a:bodyPr/>
          <a:lstStyle/>
          <a:p>
            <a:r>
              <a:rPr lang="zh-CN" altLang="en-US" sz="6000" dirty="0" smtClean="0">
                <a:latin typeface="华文新魏" pitchFamily="2" charset="-122"/>
              </a:rPr>
              <a:t>马克思主义原理概论</a:t>
            </a:r>
            <a:endParaRPr lang="zh-CN" altLang="zh-CN" sz="6000" dirty="0"/>
          </a:p>
        </p:txBody>
      </p:sp>
      <p:sp>
        <p:nvSpPr>
          <p:cNvPr id="1836035" name="Rectangle 3"/>
          <p:cNvSpPr>
            <a:spLocks noGrp="1" noChangeArrowheads="1"/>
          </p:cNvSpPr>
          <p:nvPr>
            <p:ph type="subTitle" idx="1"/>
          </p:nvPr>
        </p:nvSpPr>
        <p:spPr>
          <a:xfrm>
            <a:off x="1066800" y="3429000"/>
            <a:ext cx="7010400" cy="2438400"/>
          </a:xfrm>
        </p:spPr>
        <p:txBody>
          <a:bodyPr/>
          <a:lstStyle/>
          <a:p>
            <a:pPr eaLnBrk="1" hangingPunct="1"/>
            <a:endParaRPr lang="en-US" altLang="zh-CN" sz="3200" b="1" dirty="0" smtClean="0">
              <a:solidFill>
                <a:srgbClr val="660066"/>
              </a:solidFill>
              <a:ea typeface="华文新魏" pitchFamily="2" charset="-122"/>
            </a:endParaRPr>
          </a:p>
          <a:p>
            <a:pPr eaLnBrk="1" hangingPunct="1"/>
            <a:r>
              <a:rPr lang="zh-CN" altLang="en-US" sz="3200" b="1" dirty="0" smtClean="0">
                <a:solidFill>
                  <a:srgbClr val="660066"/>
                </a:solidFill>
                <a:ea typeface="华文新魏" pitchFamily="2" charset="-122"/>
              </a:rPr>
              <a:t>上海交通大学马克思主义学院</a:t>
            </a:r>
            <a:endParaRPr lang="en-US" altLang="zh-CN" sz="3200" b="1" dirty="0" smtClean="0">
              <a:solidFill>
                <a:srgbClr val="660066"/>
              </a:solidFill>
              <a:ea typeface="华文新魏" pitchFamily="2" charset="-122"/>
            </a:endParaRPr>
          </a:p>
          <a:p>
            <a:pPr eaLnBrk="1" hangingPunct="1"/>
            <a:r>
              <a:rPr lang="zh-CN" altLang="en-US" sz="3200" b="1" dirty="0" smtClean="0">
                <a:solidFill>
                  <a:srgbClr val="660066"/>
                </a:solidFill>
                <a:ea typeface="华文新魏" pitchFamily="2" charset="-122"/>
              </a:rPr>
              <a:t>刘立萍</a:t>
            </a:r>
            <a:endParaRPr lang="en-US" altLang="zh-CN" sz="3200" b="1" dirty="0" smtClean="0">
              <a:solidFill>
                <a:srgbClr val="660066"/>
              </a:solidFill>
              <a:ea typeface="华文新魏" pitchFamily="2" charset="-122"/>
            </a:endParaRPr>
          </a:p>
          <a:p>
            <a:pPr eaLnBrk="1" hangingPunct="1"/>
            <a:r>
              <a:rPr lang="en-US" altLang="zh-CN" sz="3200" b="1" dirty="0" smtClean="0">
                <a:solidFill>
                  <a:srgbClr val="660066"/>
                </a:solidFill>
                <a:ea typeface="华文新魏" pitchFamily="2" charset="-122"/>
              </a:rPr>
              <a:t>memory307@hotmail.com</a:t>
            </a:r>
            <a:endParaRPr lang="zh-CN" altLang="zh-CN" sz="3200" b="1" dirty="0" smtClean="0">
              <a:solidFill>
                <a:srgbClr val="133984"/>
              </a:solidFill>
              <a:ea typeface="华文新魏" pitchFamily="2" charset="-122"/>
            </a:endParaRPr>
          </a:p>
          <a:p>
            <a:endParaRPr lang="zh-CN" altLang="zh-CN" sz="3200" b="1" dirty="0">
              <a:solidFill>
                <a:srgbClr val="133984"/>
              </a:solidFill>
              <a:ea typeface="华文新魏"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爱利亚学派       芝诺悖论</a:t>
            </a:r>
            <a:endParaRPr lang="zh-CN" altLang="en-US" dirty="0"/>
          </a:p>
        </p:txBody>
      </p:sp>
      <p:sp>
        <p:nvSpPr>
          <p:cNvPr id="4" name="内容占位符 3"/>
          <p:cNvSpPr>
            <a:spLocks noGrp="1"/>
          </p:cNvSpPr>
          <p:nvPr>
            <p:ph sz="half" idx="1"/>
          </p:nvPr>
        </p:nvSpPr>
        <p:spPr/>
        <p:txBody>
          <a:bodyPr/>
          <a:lstStyle/>
          <a:p>
            <a:pPr eaLnBrk="1" hangingPunct="1"/>
            <a:r>
              <a:rPr lang="zh-CN" altLang="en-US" dirty="0" smtClean="0">
                <a:latin typeface="+mj-ea"/>
                <a:ea typeface="+mj-ea"/>
              </a:rPr>
              <a:t>二分法</a:t>
            </a:r>
          </a:p>
          <a:p>
            <a:pPr eaLnBrk="1" hangingPunct="1"/>
            <a:r>
              <a:rPr lang="zh-CN" altLang="en-US" dirty="0" smtClean="0">
                <a:latin typeface="+mj-ea"/>
                <a:ea typeface="+mj-ea"/>
              </a:rPr>
              <a:t>阿基里斯追乌龟</a:t>
            </a:r>
          </a:p>
          <a:p>
            <a:pPr eaLnBrk="1" hangingPunct="1"/>
            <a:r>
              <a:rPr lang="zh-CN" altLang="en-US" dirty="0" smtClean="0">
                <a:latin typeface="+mj-ea"/>
                <a:ea typeface="+mj-ea"/>
              </a:rPr>
              <a:t>飞矢不动</a:t>
            </a:r>
          </a:p>
          <a:p>
            <a:pPr eaLnBrk="1" hangingPunct="1"/>
            <a:r>
              <a:rPr lang="zh-CN" altLang="en-US" dirty="0" smtClean="0">
                <a:latin typeface="+mj-ea"/>
                <a:ea typeface="+mj-ea"/>
              </a:rPr>
              <a:t>运动场</a:t>
            </a:r>
            <a:endParaRPr lang="zh-CN" altLang="en-US" dirty="0">
              <a:latin typeface="+mj-ea"/>
              <a:ea typeface="+mj-ea"/>
            </a:endParaRPr>
          </a:p>
        </p:txBody>
      </p:sp>
      <p:pic>
        <p:nvPicPr>
          <p:cNvPr id="6" name="Picture 5" descr="C:\Documents and Settings\user\My Documents\Webshots Data\My Pictures\芝诺.jpg"/>
          <p:cNvPicPr>
            <a:picLocks noGrp="1" noChangeAspect="1" noChangeArrowheads="1"/>
          </p:cNvPicPr>
          <p:nvPr>
            <p:ph sz="half" idx="2"/>
          </p:nvPr>
        </p:nvPicPr>
        <p:blipFill>
          <a:blip r:embed="rId2" cstate="print"/>
          <a:srcRect/>
          <a:stretch>
            <a:fillRect/>
          </a:stretch>
        </p:blipFill>
        <p:spPr bwMode="auto">
          <a:xfrm>
            <a:off x="4737100" y="1268413"/>
            <a:ext cx="3810000" cy="47950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古代辩证法</a:t>
            </a:r>
            <a:r>
              <a:rPr lang="zh-CN" altLang="en-US" dirty="0" smtClean="0"/>
              <a:t>的非逻辑性</a:t>
            </a:r>
            <a:endParaRPr lang="zh-CN" altLang="en-US" dirty="0"/>
          </a:p>
        </p:txBody>
      </p:sp>
      <p:sp>
        <p:nvSpPr>
          <p:cNvPr id="3" name="内容占位符 2"/>
          <p:cNvSpPr>
            <a:spLocks noGrp="1"/>
          </p:cNvSpPr>
          <p:nvPr>
            <p:ph sz="half" idx="1"/>
          </p:nvPr>
        </p:nvSpPr>
        <p:spPr/>
        <p:txBody>
          <a:bodyPr/>
          <a:lstStyle/>
          <a:p>
            <a:r>
              <a:rPr lang="en-US" altLang="zh-CN" dirty="0" smtClean="0"/>
              <a:t>1</a:t>
            </a:r>
            <a:r>
              <a:rPr lang="zh-CN" altLang="en-US" dirty="0" smtClean="0"/>
              <a:t>，朴素性：对事物外在的对反关系的经验型描述</a:t>
            </a:r>
            <a:endParaRPr lang="en-US" altLang="zh-CN" dirty="0" smtClean="0"/>
          </a:p>
          <a:p>
            <a:r>
              <a:rPr lang="en-US" altLang="zh-CN" dirty="0" smtClean="0"/>
              <a:t>2</a:t>
            </a:r>
            <a:r>
              <a:rPr lang="zh-CN" altLang="en-US" dirty="0" smtClean="0"/>
              <a:t>，自发性：“天才的直觉的东西”</a:t>
            </a:r>
            <a:endParaRPr lang="en-US" altLang="zh-CN" dirty="0" smtClean="0"/>
          </a:p>
          <a:p>
            <a:r>
              <a:rPr lang="en-US" altLang="zh-CN" dirty="0" smtClean="0"/>
              <a:t>3</a:t>
            </a:r>
            <a:r>
              <a:rPr lang="zh-CN" altLang="en-US" dirty="0" smtClean="0"/>
              <a:t>，不彻底性</a:t>
            </a:r>
            <a:endParaRPr lang="en-US" altLang="zh-CN" dirty="0" smtClean="0"/>
          </a:p>
          <a:p>
            <a:r>
              <a:rPr lang="en-US" altLang="zh-CN" dirty="0" smtClean="0">
                <a:solidFill>
                  <a:srgbClr val="FF0000"/>
                </a:solidFill>
              </a:rPr>
              <a:t>4</a:t>
            </a:r>
            <a:r>
              <a:rPr lang="zh-CN" altLang="en-US" dirty="0" smtClean="0">
                <a:solidFill>
                  <a:srgbClr val="FF0000"/>
                </a:solidFill>
              </a:rPr>
              <a:t>，非逻辑性</a:t>
            </a:r>
            <a:r>
              <a:rPr lang="en-US" altLang="zh-CN" dirty="0" smtClean="0">
                <a:solidFill>
                  <a:srgbClr val="FF0000"/>
                </a:solidFill>
              </a:rPr>
              <a:t>:</a:t>
            </a:r>
            <a:r>
              <a:rPr lang="zh-CN" altLang="en-US" dirty="0" smtClean="0">
                <a:solidFill>
                  <a:srgbClr val="FF0000"/>
                </a:solidFill>
              </a:rPr>
              <a:t>直观地、经验的把握存在</a:t>
            </a:r>
            <a:endParaRPr lang="zh-CN" altLang="en-US" dirty="0">
              <a:solidFill>
                <a:srgbClr val="FF0000"/>
              </a:solidFill>
            </a:endParaRPr>
          </a:p>
        </p:txBody>
      </p:sp>
      <p:sp>
        <p:nvSpPr>
          <p:cNvPr id="4" name="内容占位符 3"/>
          <p:cNvSpPr>
            <a:spLocks noGrp="1"/>
          </p:cNvSpPr>
          <p:nvPr>
            <p:ph sz="half" idx="2"/>
          </p:nvPr>
        </p:nvSpPr>
        <p:spPr/>
        <p:txBody>
          <a:bodyPr/>
          <a:lstStyle/>
          <a:p>
            <a:r>
              <a:rPr lang="zh-CN" altLang="en-US" dirty="0" smtClean="0">
                <a:solidFill>
                  <a:srgbClr val="FF0000"/>
                </a:solidFill>
              </a:rPr>
              <a:t>概念的把握存在：把握事物内在的本质和规律</a:t>
            </a:r>
            <a:endParaRPr lang="en-US" altLang="zh-CN" dirty="0" smtClean="0">
              <a:solidFill>
                <a:srgbClr val="FF0000"/>
              </a:solidFill>
            </a:endParaRPr>
          </a:p>
          <a:p>
            <a:endParaRPr lang="en-US" altLang="zh-CN" dirty="0" smtClean="0">
              <a:solidFill>
                <a:srgbClr val="FF0000"/>
              </a:solidFill>
            </a:endParaRPr>
          </a:p>
          <a:p>
            <a:r>
              <a:rPr lang="zh-CN" altLang="en-US" dirty="0" smtClean="0">
                <a:solidFill>
                  <a:srgbClr val="FF0000"/>
                </a:solidFill>
                <a:latin typeface="Gungsuh" pitchFamily="18" charset="-127"/>
                <a:ea typeface="Gungsuh" pitchFamily="18" charset="-127"/>
              </a:rPr>
              <a:t>形式逻辑（形而上学的）概念地把握存在</a:t>
            </a:r>
            <a:endParaRPr lang="en-US" altLang="zh-CN" dirty="0" smtClean="0">
              <a:solidFill>
                <a:srgbClr val="FF0000"/>
              </a:solidFill>
              <a:latin typeface="Gungsuh" pitchFamily="18" charset="-127"/>
              <a:ea typeface="Gungsuh" pitchFamily="18" charset="-127"/>
            </a:endParaRPr>
          </a:p>
          <a:p>
            <a:r>
              <a:rPr lang="en-US" altLang="zh-CN" dirty="0" smtClean="0">
                <a:solidFill>
                  <a:srgbClr val="FF0000"/>
                </a:solidFill>
                <a:latin typeface="Gungsuh" pitchFamily="18" charset="-127"/>
                <a:ea typeface="Gungsuh" pitchFamily="18" charset="-127"/>
              </a:rPr>
              <a:t>             OR</a:t>
            </a:r>
          </a:p>
          <a:p>
            <a:r>
              <a:rPr lang="zh-CN" altLang="en-US" dirty="0" smtClean="0">
                <a:solidFill>
                  <a:srgbClr val="FF0000"/>
                </a:solidFill>
                <a:latin typeface="Gungsuh" pitchFamily="18" charset="-127"/>
                <a:ea typeface="Gungsuh" pitchFamily="18" charset="-127"/>
              </a:rPr>
              <a:t>思辨逻辑（思辨辩证法的）概念地把握存在？</a:t>
            </a:r>
            <a:endParaRPr lang="en-US" altLang="zh-CN" dirty="0" smtClean="0">
              <a:solidFill>
                <a:srgbClr val="FF0000"/>
              </a:solidFill>
              <a:latin typeface="Gungsuh" pitchFamily="18" charset="-127"/>
              <a:ea typeface="Gungsuh" pitchFamily="18" charset="-127"/>
            </a:endParaRPr>
          </a:p>
          <a:p>
            <a:endParaRPr lang="zh-CN" altLang="en-US"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8" name="内容占位符 7"/>
          <p:cNvSpPr>
            <a:spLocks noGrp="1"/>
          </p:cNvSpPr>
          <p:nvPr>
            <p:ph idx="1"/>
          </p:nvPr>
        </p:nvSpPr>
        <p:spPr/>
        <p:txBody>
          <a:bodyPr/>
          <a:lstStyle/>
          <a:p>
            <a:r>
              <a:rPr lang="zh-CN" altLang="en-US" dirty="0" smtClean="0"/>
              <a:t>没有意识到表达运动的概念的抽象性、凝固性与现实中的动变事实的矛盾，没有考虑用“概念的逻辑”去表达运动，这正是</a:t>
            </a:r>
            <a:r>
              <a:rPr lang="zh-CN" altLang="en-US" dirty="0" smtClean="0">
                <a:solidFill>
                  <a:srgbClr val="FF0000"/>
                </a:solidFill>
              </a:rPr>
              <a:t>辩证法与形而上学的</a:t>
            </a:r>
            <a:r>
              <a:rPr lang="zh-CN" altLang="en-US" sz="4000" dirty="0" smtClean="0">
                <a:solidFill>
                  <a:srgbClr val="FF0000"/>
                </a:solidFill>
              </a:rPr>
              <a:t>真正的</a:t>
            </a:r>
            <a:r>
              <a:rPr lang="zh-CN" altLang="en-US" dirty="0" smtClean="0">
                <a:solidFill>
                  <a:srgbClr val="FF0000"/>
                </a:solidFill>
              </a:rPr>
              <a:t>分歧所在</a:t>
            </a:r>
            <a:endParaRPr lang="en-US" altLang="zh-CN" dirty="0" smtClean="0">
              <a:solidFill>
                <a:srgbClr val="FF0000"/>
              </a:solidFill>
            </a:endParaRP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solidFill>
                  <a:srgbClr val="FF0000"/>
                </a:solidFill>
              </a:rPr>
              <a:t>对于辩证法来说，问题不在于承认外在世界有没有运动，而在于如何在概念的逻辑中表达它</a:t>
            </a:r>
            <a:r>
              <a:rPr lang="zh-CN" altLang="en-US" dirty="0" smtClean="0"/>
              <a:t>，</a:t>
            </a:r>
            <a:r>
              <a:rPr lang="zh-CN" altLang="en-US" dirty="0" smtClean="0">
                <a:solidFill>
                  <a:schemeClr val="tx1"/>
                </a:solidFill>
              </a:rPr>
              <a:t>人们只有用往返流动的概念，才能反映活生生的现实世界（</a:t>
            </a:r>
            <a:r>
              <a:rPr lang="zh-CN" altLang="en-US" dirty="0" smtClean="0"/>
              <a:t>列宁，黑格尔</a:t>
            </a:r>
            <a:r>
              <a:rPr lang="en-US" altLang="zh-CN" dirty="0" smtClean="0"/>
              <a:t>《</a:t>
            </a:r>
            <a:r>
              <a:rPr lang="zh-CN" altLang="en-US" dirty="0" smtClean="0"/>
              <a:t>哲学史讲演录</a:t>
            </a:r>
            <a:r>
              <a:rPr lang="en-US" altLang="zh-CN" dirty="0" smtClean="0"/>
              <a:t>》</a:t>
            </a:r>
            <a:r>
              <a:rPr lang="zh-CN" altLang="en-US" dirty="0" smtClean="0"/>
              <a:t>一书摘录</a:t>
            </a:r>
            <a:r>
              <a:rPr lang="en-US" altLang="zh-CN" dirty="0" smtClean="0"/>
              <a:t>)</a:t>
            </a:r>
          </a:p>
          <a:p>
            <a:endParaRPr lang="en-US" altLang="zh-CN" dirty="0" smtClean="0"/>
          </a:p>
          <a:p>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亚里斯多德：形式逻辑</a:t>
            </a:r>
            <a:endParaRPr lang="zh-CN" altLang="en-US" dirty="0"/>
          </a:p>
        </p:txBody>
      </p:sp>
      <p:sp>
        <p:nvSpPr>
          <p:cNvPr id="3" name="内容占位符 2"/>
          <p:cNvSpPr>
            <a:spLocks noGrp="1"/>
          </p:cNvSpPr>
          <p:nvPr>
            <p:ph idx="1"/>
          </p:nvPr>
        </p:nvSpPr>
        <p:spPr/>
        <p:txBody>
          <a:bodyPr/>
          <a:lstStyle/>
          <a:p>
            <a:r>
              <a:rPr lang="zh-CN" altLang="en-US" dirty="0" smtClean="0"/>
              <a:t>同一律</a:t>
            </a:r>
            <a:endParaRPr lang="en-US" altLang="zh-CN" dirty="0" smtClean="0"/>
          </a:p>
          <a:p>
            <a:r>
              <a:rPr lang="zh-CN" altLang="en-US" dirty="0" smtClean="0"/>
              <a:t>矛盾律</a:t>
            </a:r>
            <a:endParaRPr lang="en-US" altLang="zh-CN" dirty="0" smtClean="0"/>
          </a:p>
          <a:p>
            <a:r>
              <a:rPr lang="zh-CN" altLang="en-US" dirty="0" smtClean="0"/>
              <a:t>排中律</a:t>
            </a:r>
            <a:endParaRPr lang="en-US" altLang="zh-CN" dirty="0" smtClean="0"/>
          </a:p>
          <a:p>
            <a:endParaRPr lang="en-US" altLang="zh-CN" dirty="0" smtClean="0"/>
          </a:p>
          <a:p>
            <a:r>
              <a:rPr lang="zh-CN" altLang="en-US" dirty="0" smtClean="0"/>
              <a:t>形式逻辑（形而上学）的思维：总把一个实际联系着的对象彼此分割开来考察。</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形式逻辑（形而上学）</a:t>
            </a:r>
            <a:endParaRPr lang="zh-CN" altLang="en-US" dirty="0"/>
          </a:p>
        </p:txBody>
      </p:sp>
      <p:sp>
        <p:nvSpPr>
          <p:cNvPr id="3" name="内容占位符 2"/>
          <p:cNvSpPr>
            <a:spLocks noGrp="1"/>
          </p:cNvSpPr>
          <p:nvPr>
            <p:ph idx="1"/>
          </p:nvPr>
        </p:nvSpPr>
        <p:spPr/>
        <p:txBody>
          <a:bodyPr/>
          <a:lstStyle/>
          <a:p>
            <a:r>
              <a:rPr lang="zh-CN" altLang="en-US" dirty="0" smtClean="0"/>
              <a:t>思维方式和方法：拒斥矛盾性、抽象同一性和非此即彼性</a:t>
            </a:r>
            <a:endParaRPr lang="en-US" altLang="zh-CN" dirty="0" smtClean="0"/>
          </a:p>
          <a:p>
            <a:endParaRPr lang="en-US" altLang="zh-CN" dirty="0" smtClean="0"/>
          </a:p>
          <a:p>
            <a:r>
              <a:rPr lang="zh-CN" altLang="en-US" dirty="0" smtClean="0"/>
              <a:t>必然造成</a:t>
            </a:r>
            <a:r>
              <a:rPr lang="zh-CN" altLang="en-US" dirty="0" smtClean="0">
                <a:solidFill>
                  <a:srgbClr val="FF0000"/>
                </a:solidFill>
              </a:rPr>
              <a:t>我们思维所把握到的存在（不矛盾的、抽象同一和非此即彼），</a:t>
            </a:r>
            <a:r>
              <a:rPr lang="zh-CN" altLang="en-US" dirty="0" smtClean="0"/>
              <a:t>与</a:t>
            </a:r>
            <a:r>
              <a:rPr lang="zh-CN" altLang="en-US" dirty="0" smtClean="0">
                <a:solidFill>
                  <a:srgbClr val="FF0000"/>
                </a:solidFill>
              </a:rPr>
              <a:t>实际的存在（运动变化的、对立统一的、亦此亦彼）</a:t>
            </a:r>
            <a:r>
              <a:rPr lang="zh-CN" altLang="en-US" dirty="0" smtClean="0"/>
              <a:t>不一致、不统一的矛盾</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黑格尔：思辨辩证法（概念辩证法）</a:t>
            </a:r>
            <a:endParaRPr lang="zh-CN" altLang="en-US" dirty="0"/>
          </a:p>
        </p:txBody>
      </p:sp>
      <p:sp>
        <p:nvSpPr>
          <p:cNvPr id="3" name="内容占位符 2"/>
          <p:cNvSpPr>
            <a:spLocks noGrp="1"/>
          </p:cNvSpPr>
          <p:nvPr>
            <p:ph idx="1"/>
          </p:nvPr>
        </p:nvSpPr>
        <p:spPr>
          <a:xfrm>
            <a:off x="431800" y="1066800"/>
            <a:ext cx="8229600" cy="6284912"/>
          </a:xfrm>
        </p:spPr>
        <p:txBody>
          <a:bodyPr/>
          <a:lstStyle/>
          <a:p>
            <a:r>
              <a:rPr lang="zh-CN" altLang="en-US" sz="4000" dirty="0" smtClean="0">
                <a:solidFill>
                  <a:srgbClr val="7030A0"/>
                </a:solidFill>
                <a:latin typeface="+mj-ea"/>
                <a:ea typeface="+mj-ea"/>
              </a:rPr>
              <a:t>克服形式逻辑（形而上学思维）所造成的思维和存在问题上的矛盾，解决思维和存在的同一问题</a:t>
            </a:r>
            <a:endParaRPr lang="zh-CN" altLang="en-US" sz="4000" dirty="0">
              <a:solidFill>
                <a:srgbClr val="7030A0"/>
              </a:solidFill>
              <a:latin typeface="+mj-ea"/>
              <a:ea typeface="+mj-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二）马克思：唯物辩证法</a:t>
            </a:r>
            <a:endParaRPr lang="zh-CN" altLang="en-US" dirty="0"/>
          </a:p>
        </p:txBody>
      </p:sp>
      <p:sp>
        <p:nvSpPr>
          <p:cNvPr id="3" name="内容占位符 2"/>
          <p:cNvSpPr>
            <a:spLocks noGrp="1"/>
          </p:cNvSpPr>
          <p:nvPr>
            <p:ph idx="1"/>
          </p:nvPr>
        </p:nvSpPr>
        <p:spPr/>
        <p:txBody>
          <a:bodyPr/>
          <a:lstStyle/>
          <a:p>
            <a:r>
              <a:rPr lang="en-US" altLang="zh-CN" sz="3200" dirty="0" smtClean="0">
                <a:solidFill>
                  <a:schemeClr val="accent6"/>
                </a:solidFill>
              </a:rPr>
              <a:t>1</a:t>
            </a:r>
            <a:r>
              <a:rPr lang="zh-CN" altLang="en-US" sz="3200" dirty="0" smtClean="0">
                <a:solidFill>
                  <a:schemeClr val="accent6"/>
                </a:solidFill>
              </a:rPr>
              <a:t>，唯物辩证法是主观辩证法和客观辩证法的统一</a:t>
            </a:r>
            <a:endParaRPr lang="en-US" altLang="zh-CN" sz="3200" dirty="0" smtClean="0">
              <a:solidFill>
                <a:schemeClr val="accent6"/>
              </a:solidFill>
            </a:endParaRPr>
          </a:p>
          <a:p>
            <a:pPr marL="0" indent="0">
              <a:buNone/>
            </a:pPr>
            <a:r>
              <a:rPr lang="en-US" altLang="zh-CN" sz="3200" dirty="0">
                <a:solidFill>
                  <a:schemeClr val="accent6"/>
                </a:solidFill>
              </a:rPr>
              <a:t> </a:t>
            </a:r>
            <a:r>
              <a:rPr lang="en-US" altLang="zh-CN" sz="3200" dirty="0" smtClean="0">
                <a:solidFill>
                  <a:schemeClr val="accent6"/>
                </a:solidFill>
              </a:rPr>
              <a:t>   2</a:t>
            </a:r>
            <a:r>
              <a:rPr lang="zh-CN" altLang="en-US" sz="3200" dirty="0" smtClean="0">
                <a:solidFill>
                  <a:schemeClr val="accent6"/>
                </a:solidFill>
              </a:rPr>
              <a:t>，联系和发展</a:t>
            </a:r>
            <a:endParaRPr lang="en-US" altLang="zh-CN" sz="3200" dirty="0" smtClean="0">
              <a:solidFill>
                <a:schemeClr val="accent6"/>
              </a:solidFill>
            </a:endParaRPr>
          </a:p>
          <a:p>
            <a:pPr>
              <a:buNone/>
            </a:pPr>
            <a:r>
              <a:rPr lang="zh-CN" altLang="en-US" sz="3200" dirty="0" smtClean="0">
                <a:solidFill>
                  <a:schemeClr val="accent6"/>
                </a:solidFill>
              </a:rPr>
              <a:t> </a:t>
            </a:r>
            <a:r>
              <a:rPr lang="en-US" altLang="zh-CN" sz="3200" dirty="0">
                <a:solidFill>
                  <a:schemeClr val="accent6"/>
                </a:solidFill>
              </a:rPr>
              <a:t> </a:t>
            </a:r>
            <a:r>
              <a:rPr lang="en-US" altLang="zh-CN" sz="3200" dirty="0" smtClean="0">
                <a:solidFill>
                  <a:schemeClr val="accent6"/>
                </a:solidFill>
              </a:rPr>
              <a:t>  3</a:t>
            </a:r>
            <a:r>
              <a:rPr lang="zh-CN" altLang="en-US" sz="3200" dirty="0" smtClean="0">
                <a:solidFill>
                  <a:schemeClr val="accent6"/>
                </a:solidFill>
              </a:rPr>
              <a:t>，对立统一规律，质量互变规律和否定之否定规律</a:t>
            </a:r>
            <a:endParaRPr lang="en-US" altLang="zh-CN" sz="3200" dirty="0" smtClean="0">
              <a:solidFill>
                <a:schemeClr val="accent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马克思：</a:t>
            </a:r>
            <a:r>
              <a:rPr lang="en-US" altLang="zh-CN" dirty="0" smtClean="0"/>
              <a:t/>
            </a:r>
            <a:br>
              <a:rPr lang="en-US" altLang="zh-CN" dirty="0" smtClean="0"/>
            </a:br>
            <a:r>
              <a:rPr lang="zh-CN" altLang="en-US" dirty="0" smtClean="0"/>
              <a:t>唯物辩证法≠</a:t>
            </a:r>
            <a:r>
              <a:rPr lang="zh-CN" altLang="en-US" dirty="0" smtClean="0">
                <a:solidFill>
                  <a:srgbClr val="FF0000"/>
                </a:solidFill>
              </a:rPr>
              <a:t>“客观物质”的运动和发展</a:t>
            </a:r>
            <a:br>
              <a:rPr lang="zh-CN" altLang="en-US" dirty="0" smtClean="0">
                <a:solidFill>
                  <a:srgbClr val="FF0000"/>
                </a:solidFill>
              </a:rPr>
            </a:br>
            <a:endParaRPr lang="zh-CN" altLang="en-US" dirty="0"/>
          </a:p>
        </p:txBody>
      </p:sp>
      <p:sp>
        <p:nvSpPr>
          <p:cNvPr id="3" name="内容占位符 2"/>
          <p:cNvSpPr>
            <a:spLocks noGrp="1"/>
          </p:cNvSpPr>
          <p:nvPr>
            <p:ph idx="1"/>
          </p:nvPr>
        </p:nvSpPr>
        <p:spPr/>
        <p:txBody>
          <a:bodyPr/>
          <a:lstStyle/>
          <a:p>
            <a:r>
              <a:rPr lang="zh-CN" altLang="en-US" dirty="0" smtClean="0">
                <a:latin typeface="Gungsuh" pitchFamily="18" charset="-127"/>
                <a:ea typeface="Gungsuh" pitchFamily="18" charset="-127"/>
              </a:rPr>
              <a:t>我的辩证方法，从根本上来说，不仅和黑格尔的辨证方法不同，而且和他截然相反。在黑格尔看来，</a:t>
            </a:r>
            <a:r>
              <a:rPr lang="zh-CN" altLang="en-US" dirty="0" smtClean="0">
                <a:solidFill>
                  <a:srgbClr val="FF0000"/>
                </a:solidFill>
                <a:latin typeface="Gungsuh" pitchFamily="18" charset="-127"/>
                <a:ea typeface="Gungsuh" pitchFamily="18" charset="-127"/>
              </a:rPr>
              <a:t>思维过程，即他称为观念而甚至把它转化为独立主体的思维过程，是现实事物的创造主，而现实事物只是思维过程的外部表现</a:t>
            </a:r>
            <a:r>
              <a:rPr lang="zh-CN" altLang="en-US" dirty="0" smtClean="0">
                <a:latin typeface="Gungsuh" pitchFamily="18" charset="-127"/>
                <a:ea typeface="Gungsuh" pitchFamily="18" charset="-127"/>
              </a:rPr>
              <a:t>。我的看法则相反，观念的东西不外是移入人的头脑并在人的头脑中改造过的物质的东西而已（</a:t>
            </a:r>
            <a:r>
              <a:rPr lang="en-US" altLang="zh-CN" dirty="0" smtClean="0">
                <a:latin typeface="Gungsuh" pitchFamily="18" charset="-127"/>
                <a:ea typeface="Gungsuh" pitchFamily="18" charset="-127"/>
              </a:rPr>
              <a:t>《</a:t>
            </a:r>
            <a:r>
              <a:rPr lang="zh-CN" altLang="en-US" dirty="0" smtClean="0">
                <a:latin typeface="Gungsuh" pitchFamily="18" charset="-127"/>
                <a:ea typeface="Gungsuh" pitchFamily="18" charset="-127"/>
              </a:rPr>
              <a:t>资本论</a:t>
            </a:r>
            <a:r>
              <a:rPr lang="en-US" altLang="zh-CN" dirty="0" smtClean="0">
                <a:latin typeface="Gungsuh" pitchFamily="18" charset="-127"/>
                <a:ea typeface="Gungsuh" pitchFamily="18" charset="-127"/>
              </a:rPr>
              <a:t>》</a:t>
            </a:r>
            <a:r>
              <a:rPr lang="zh-CN" altLang="en-US" dirty="0" smtClean="0">
                <a:latin typeface="Gungsuh" pitchFamily="18" charset="-127"/>
                <a:ea typeface="Gungsuh" pitchFamily="18" charset="-127"/>
              </a:rPr>
              <a:t>）</a:t>
            </a:r>
            <a:endParaRPr lang="zh-CN" altLang="en-US" dirty="0">
              <a:latin typeface="Gungsuh" pitchFamily="18" charset="-127"/>
              <a:ea typeface="Gungsuh" pitchFamily="18" charset="-127"/>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费尔巴哈</a:t>
            </a:r>
            <a:endParaRPr lang="zh-CN" altLang="en-US" dirty="0"/>
          </a:p>
        </p:txBody>
      </p:sp>
      <p:sp>
        <p:nvSpPr>
          <p:cNvPr id="3" name="内容占位符 2"/>
          <p:cNvSpPr>
            <a:spLocks noGrp="1"/>
          </p:cNvSpPr>
          <p:nvPr>
            <p:ph idx="1"/>
          </p:nvPr>
        </p:nvSpPr>
        <p:spPr/>
        <p:txBody>
          <a:bodyPr/>
          <a:lstStyle/>
          <a:p>
            <a:r>
              <a:rPr lang="zh-CN" altLang="en-US" dirty="0" smtClean="0"/>
              <a:t>人本主义：</a:t>
            </a:r>
            <a:r>
              <a:rPr lang="en-US" altLang="zh-CN" dirty="0" smtClean="0"/>
              <a:t> </a:t>
            </a:r>
            <a:r>
              <a:rPr lang="zh-CN" altLang="en-US" dirty="0" smtClean="0"/>
              <a:t>把自然和人都看做感性存在，</a:t>
            </a:r>
            <a:r>
              <a:rPr lang="zh-CN" altLang="en-US" dirty="0" smtClean="0">
                <a:solidFill>
                  <a:schemeClr val="accent6"/>
                </a:solidFill>
              </a:rPr>
              <a:t>人虽源于自然，但“地位上”人高于自然，</a:t>
            </a:r>
            <a:r>
              <a:rPr lang="zh-CN" altLang="en-US" dirty="0" smtClean="0"/>
              <a:t>与人处于对象性的一切存在是人的本质的对象化</a:t>
            </a:r>
            <a:endParaRPr lang="en-US" altLang="zh-CN" dirty="0" smtClean="0"/>
          </a:p>
          <a:p>
            <a:endParaRPr lang="en-US" altLang="zh-CN" dirty="0" smtClean="0"/>
          </a:p>
          <a:p>
            <a:r>
              <a:rPr lang="zh-CN" altLang="en-US" dirty="0" smtClean="0"/>
              <a:t>缺点：</a:t>
            </a:r>
            <a:r>
              <a:rPr lang="zh-CN" altLang="en-US" dirty="0" smtClean="0">
                <a:solidFill>
                  <a:srgbClr val="FF0000"/>
                </a:solidFill>
              </a:rPr>
              <a:t>直观性，抛弃了黒格尔哲学“能动的方面”</a:t>
            </a:r>
            <a:endParaRPr lang="en-US" altLang="zh-CN" dirty="0" smtClean="0">
              <a:solidFill>
                <a:srgbClr val="FF0000"/>
              </a:solidFill>
            </a:endParaRPr>
          </a:p>
          <a:p>
            <a:endParaRPr lang="en-US" altLang="zh-CN" dirty="0" smtClean="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22313" y="4406900"/>
            <a:ext cx="7772400" cy="1736744"/>
          </a:xfrm>
        </p:spPr>
        <p:txBody>
          <a:bodyPr/>
          <a:lstStyle/>
          <a:p>
            <a:pPr algn="ctr">
              <a:lnSpc>
                <a:spcPct val="150000"/>
              </a:lnSpc>
            </a:pPr>
            <a:r>
              <a:rPr lang="zh-CN" altLang="en-US" sz="4800" dirty="0">
                <a:solidFill>
                  <a:schemeClr val="accent4"/>
                </a:solidFill>
                <a:latin typeface="宋体" pitchFamily="2" charset="-122"/>
              </a:rPr>
              <a:t>世界</a:t>
            </a:r>
            <a:r>
              <a:rPr lang="zh-CN" altLang="en-US" sz="4800" dirty="0" smtClean="0">
                <a:solidFill>
                  <a:schemeClr val="accent4"/>
                </a:solidFill>
                <a:latin typeface="宋体" pitchFamily="2" charset="-122"/>
              </a:rPr>
              <a:t>的物质性</a:t>
            </a:r>
            <a:r>
              <a:rPr lang="zh-CN" altLang="en-US" sz="4800" dirty="0">
                <a:solidFill>
                  <a:schemeClr val="accent4"/>
                </a:solidFill>
                <a:latin typeface="宋体" pitchFamily="2" charset="-122"/>
              </a:rPr>
              <a:t>及其发展</a:t>
            </a:r>
            <a:r>
              <a:rPr lang="zh-CN" altLang="en-US" sz="4800" dirty="0" smtClean="0">
                <a:solidFill>
                  <a:schemeClr val="accent4"/>
                </a:solidFill>
                <a:latin typeface="宋体" pitchFamily="2" charset="-122"/>
              </a:rPr>
              <a:t>规律</a:t>
            </a:r>
            <a:r>
              <a:rPr lang="en-US" altLang="zh-CN" sz="4800" dirty="0" smtClean="0">
                <a:solidFill>
                  <a:schemeClr val="accent4"/>
                </a:solidFill>
                <a:latin typeface="宋体" pitchFamily="2" charset="-122"/>
              </a:rPr>
              <a:t/>
            </a:r>
            <a:br>
              <a:rPr lang="en-US" altLang="zh-CN" sz="4800" dirty="0" smtClean="0">
                <a:solidFill>
                  <a:schemeClr val="accent4"/>
                </a:solidFill>
                <a:latin typeface="宋体" pitchFamily="2" charset="-122"/>
              </a:rPr>
            </a:br>
            <a:r>
              <a:rPr lang="zh-CN" altLang="en-US" sz="4800" dirty="0" smtClean="0">
                <a:solidFill>
                  <a:schemeClr val="accent4"/>
                </a:solidFill>
                <a:latin typeface="宋体" pitchFamily="2" charset="-122"/>
              </a:rPr>
              <a:t>第二节（</a:t>
            </a:r>
            <a:r>
              <a:rPr lang="en-US" altLang="zh-CN" sz="4800" dirty="0" smtClean="0">
                <a:solidFill>
                  <a:schemeClr val="accent4"/>
                </a:solidFill>
                <a:latin typeface="宋体" pitchFamily="2" charset="-122"/>
              </a:rPr>
              <a:t>p34-55</a:t>
            </a:r>
            <a:r>
              <a:rPr lang="zh-CN" altLang="en-US" sz="4800" dirty="0" smtClean="0">
                <a:solidFill>
                  <a:schemeClr val="accent4"/>
                </a:solidFill>
                <a:latin typeface="宋体" pitchFamily="2" charset="-122"/>
              </a:rPr>
              <a:t>）</a:t>
            </a:r>
            <a:endParaRPr lang="zh-CN" altLang="en-US" sz="4800" dirty="0">
              <a:solidFill>
                <a:schemeClr val="accent4"/>
              </a:solidFill>
              <a:latin typeface="宋体" pitchFamily="2" charset="-122"/>
            </a:endParaRPr>
          </a:p>
        </p:txBody>
      </p:sp>
      <p:sp>
        <p:nvSpPr>
          <p:cNvPr id="6" name="文本占位符 5"/>
          <p:cNvSpPr>
            <a:spLocks noGrp="1"/>
          </p:cNvSpPr>
          <p:nvPr>
            <p:ph type="body" idx="1"/>
          </p:nvPr>
        </p:nvSpPr>
        <p:spPr>
          <a:xfrm>
            <a:off x="722313" y="1066800"/>
            <a:ext cx="7772400" cy="3340101"/>
          </a:xfrm>
          <a:blipFill>
            <a:blip r:embed="rId2" cstate="print"/>
            <a:stretch>
              <a:fillRect/>
            </a:stretch>
          </a:blipFill>
        </p:spPr>
        <p:txBody>
          <a:bodyPr/>
          <a:lstStyle/>
          <a:p>
            <a:endParaRPr lang="zh-CN" altLang="en-US" dirty="0"/>
          </a:p>
        </p:txBody>
      </p:sp>
      <p:sp>
        <p:nvSpPr>
          <p:cNvPr id="6147" name="Rectangle 12"/>
          <p:cNvSpPr>
            <a:spLocks noChangeArrowheads="1"/>
          </p:cNvSpPr>
          <p:nvPr/>
        </p:nvSpPr>
        <p:spPr bwMode="auto">
          <a:xfrm>
            <a:off x="228600" y="3573463"/>
            <a:ext cx="327025" cy="641350"/>
          </a:xfrm>
          <a:prstGeom prst="rect">
            <a:avLst/>
          </a:prstGeom>
          <a:noFill/>
          <a:ln w="9525">
            <a:noFill/>
            <a:miter lim="800000"/>
            <a:headEnd/>
            <a:tailEnd/>
          </a:ln>
        </p:spPr>
        <p:txBody>
          <a:bodyPr wrap="none">
            <a:spAutoFit/>
          </a:bodyPr>
          <a:lstStyle/>
          <a:p>
            <a:pPr algn="ctr"/>
            <a:r>
              <a:rPr lang="en-US" altLang="zh-CN" sz="3600">
                <a:solidFill>
                  <a:srgbClr val="3333CC"/>
                </a:solidFill>
                <a:latin typeface="Tahoma" pitchFamily="34" charset="0"/>
              </a:rPr>
              <a:t> </a:t>
            </a:r>
          </a:p>
        </p:txBody>
      </p:sp>
    </p:spTree>
    <p:extLst>
      <p:ext uri="{BB962C8B-B14F-4D97-AF65-F5344CB8AC3E}">
        <p14:creationId xmlns:p14="http://schemas.microsoft.com/office/powerpoint/2010/main" val="195922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88975"/>
          </a:xfrm>
        </p:spPr>
        <p:txBody>
          <a:bodyPr/>
          <a:lstStyle/>
          <a:p>
            <a:r>
              <a:rPr lang="zh-CN" altLang="en-US" sz="4000" dirty="0" smtClean="0">
                <a:latin typeface="华文新魏" pitchFamily="2" charset="-122"/>
                <a:ea typeface="华文新魏" pitchFamily="2" charset="-122"/>
              </a:rPr>
              <a:t>            客观辩证法与主观辩证法的统一</a:t>
            </a:r>
            <a:endParaRPr lang="zh-CN" altLang="en-US" sz="4000" dirty="0"/>
          </a:p>
        </p:txBody>
      </p:sp>
      <p:sp>
        <p:nvSpPr>
          <p:cNvPr id="3" name="内容占位符 2"/>
          <p:cNvSpPr>
            <a:spLocks noGrp="1"/>
          </p:cNvSpPr>
          <p:nvPr>
            <p:ph idx="1"/>
          </p:nvPr>
        </p:nvSpPr>
        <p:spPr>
          <a:xfrm>
            <a:off x="431800" y="688975"/>
            <a:ext cx="8229600" cy="5940425"/>
          </a:xfrm>
        </p:spPr>
        <p:txBody>
          <a:bodyPr/>
          <a:lstStyle/>
          <a:p>
            <a:pPr lvl="1">
              <a:lnSpc>
                <a:spcPct val="150000"/>
              </a:lnSpc>
            </a:pPr>
            <a:r>
              <a:rPr lang="zh-CN" altLang="en-US" sz="2800" b="1" dirty="0" smtClean="0">
                <a:latin typeface="华文新魏" pitchFamily="2" charset="-122"/>
                <a:ea typeface="华文新魏" pitchFamily="2" charset="-122"/>
              </a:rPr>
              <a:t>客观辩证法是指客观事物或客观存在的辩证法，即客观事物以相互作用、相互联系的形式呈现出的各种物质形态的辩证运动和发展规律。</a:t>
            </a:r>
          </a:p>
          <a:p>
            <a:pPr lvl="1">
              <a:lnSpc>
                <a:spcPct val="150000"/>
              </a:lnSpc>
            </a:pPr>
            <a:r>
              <a:rPr lang="zh-CN" altLang="en-US" sz="2800" b="1" dirty="0" smtClean="0">
                <a:latin typeface="华文新魏" pitchFamily="2" charset="-122"/>
                <a:ea typeface="华文新魏" pitchFamily="2" charset="-122"/>
              </a:rPr>
              <a:t>主观辩证法（概念辩证法）是指人类认识和思维运动的辩证法，即以概念作为思维细胞的辩证思维运动和发展的规律。</a:t>
            </a:r>
          </a:p>
          <a:p>
            <a:pPr lvl="1">
              <a:lnSpc>
                <a:spcPct val="150000"/>
              </a:lnSpc>
            </a:pPr>
            <a:r>
              <a:rPr lang="zh-CN" altLang="en-US" sz="2800" b="1" dirty="0" smtClean="0">
                <a:latin typeface="华文新魏" pitchFamily="2" charset="-122"/>
                <a:ea typeface="华文新魏" pitchFamily="2" charset="-122"/>
              </a:rPr>
              <a:t>唯物辩证法既包括客观辩证法也包括主观辩证法，体现了唯物主义、辩证法、认识论的统一</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a:xfrm>
            <a:off x="431800" y="762000"/>
            <a:ext cx="8229600" cy="5572125"/>
          </a:xfrm>
        </p:spPr>
        <p:txBody>
          <a:bodyPr/>
          <a:lstStyle/>
          <a:p>
            <a:r>
              <a:rPr lang="zh-CN" altLang="en-US" dirty="0" smtClean="0"/>
              <a:t>恩格斯</a:t>
            </a:r>
            <a:r>
              <a:rPr lang="zh-CN" altLang="en-US" dirty="0"/>
              <a:t>指出</a:t>
            </a:r>
            <a:r>
              <a:rPr lang="zh-CN" altLang="en-US" dirty="0" smtClean="0"/>
              <a:t>，</a:t>
            </a:r>
            <a:r>
              <a:rPr lang="en-US" altLang="zh-CN" dirty="0" smtClean="0"/>
              <a:t>”</a:t>
            </a:r>
            <a:r>
              <a:rPr lang="zh-CN" altLang="en-US" dirty="0" smtClean="0"/>
              <a:t>在</a:t>
            </a:r>
            <a:r>
              <a:rPr lang="zh-CN" altLang="en-US" dirty="0"/>
              <a:t>唯物辩证法面前， </a:t>
            </a:r>
            <a:r>
              <a:rPr lang="zh-CN" altLang="en-US" dirty="0" smtClean="0"/>
              <a:t>不</a:t>
            </a:r>
            <a:r>
              <a:rPr lang="zh-CN" altLang="en-US" dirty="0"/>
              <a:t>存在任何最终的东西、绝对的东西、神圣的东 西；它指出所有一切事物的暂时性；在它面前，除了生存和死亡的不断过程、无止境地由低 级上升到高级的不断过程， 什么都不存在。 它本身就是这个过程在思维着的头脑中的反映</a:t>
            </a:r>
            <a:r>
              <a:rPr lang="zh-CN" altLang="en-US" dirty="0" smtClean="0"/>
              <a:t>。</a:t>
            </a:r>
            <a:r>
              <a:rPr lang="en-US" altLang="zh-CN" dirty="0" smtClean="0"/>
              <a:t>”</a:t>
            </a:r>
            <a:r>
              <a:rPr lang="zh-CN" altLang="en-US" dirty="0" smtClean="0"/>
              <a:t>这</a:t>
            </a:r>
            <a:r>
              <a:rPr lang="zh-CN" altLang="en-US" dirty="0"/>
              <a:t>一论断反映了（ ） </a:t>
            </a:r>
            <a:endParaRPr lang="en-US" altLang="zh-CN" dirty="0" smtClean="0"/>
          </a:p>
          <a:p>
            <a:r>
              <a:rPr lang="en-US" altLang="zh-CN" dirty="0" smtClean="0"/>
              <a:t>A</a:t>
            </a:r>
            <a:r>
              <a:rPr lang="zh-CN" altLang="en-US" dirty="0"/>
              <a:t>．发展的过程性 </a:t>
            </a:r>
            <a:endParaRPr lang="en-US" altLang="zh-CN" dirty="0" smtClean="0"/>
          </a:p>
          <a:p>
            <a:r>
              <a:rPr lang="en-US" altLang="zh-CN" dirty="0" smtClean="0"/>
              <a:t>B</a:t>
            </a:r>
            <a:r>
              <a:rPr lang="zh-CN" altLang="en-US" dirty="0"/>
              <a:t>．形而上学的发展观 </a:t>
            </a:r>
            <a:endParaRPr lang="en-US" altLang="zh-CN" dirty="0" smtClean="0"/>
          </a:p>
          <a:p>
            <a:r>
              <a:rPr lang="en-US" altLang="zh-CN" dirty="0" smtClean="0"/>
              <a:t>C</a:t>
            </a:r>
            <a:r>
              <a:rPr lang="zh-CN" altLang="en-US" dirty="0"/>
              <a:t>．世界是永恒不变的既成事物的</a:t>
            </a:r>
            <a:r>
              <a:rPr lang="zh-CN" altLang="en-US" dirty="0" smtClean="0"/>
              <a:t>集合体</a:t>
            </a:r>
            <a:endParaRPr lang="en-US" altLang="zh-CN" dirty="0" smtClean="0"/>
          </a:p>
          <a:p>
            <a:r>
              <a:rPr lang="zh-CN" altLang="en-US" dirty="0" smtClean="0"/>
              <a:t> </a:t>
            </a:r>
            <a:r>
              <a:rPr lang="en-US" altLang="zh-CN" dirty="0"/>
              <a:t>D</a:t>
            </a:r>
            <a:r>
              <a:rPr lang="zh-CN" altLang="en-US" dirty="0"/>
              <a:t>．世界是过程的集合体</a:t>
            </a:r>
          </a:p>
        </p:txBody>
      </p:sp>
    </p:spTree>
    <p:extLst>
      <p:ext uri="{BB962C8B-B14F-4D97-AF65-F5344CB8AC3E}">
        <p14:creationId xmlns:p14="http://schemas.microsoft.com/office/powerpoint/2010/main" val="958175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，联系和发展</a:t>
            </a:r>
            <a:endParaRPr lang="zh-CN" altLang="en-US" dirty="0"/>
          </a:p>
        </p:txBody>
      </p:sp>
      <p:sp>
        <p:nvSpPr>
          <p:cNvPr id="3" name="内容占位符 2"/>
          <p:cNvSpPr>
            <a:spLocks noGrp="1"/>
          </p:cNvSpPr>
          <p:nvPr>
            <p:ph idx="1"/>
          </p:nvPr>
        </p:nvSpPr>
        <p:spPr>
          <a:xfrm>
            <a:off x="431800" y="910431"/>
            <a:ext cx="8229600" cy="5880893"/>
          </a:xfrm>
        </p:spPr>
        <p:txBody>
          <a:bodyPr/>
          <a:lstStyle/>
          <a:p>
            <a:pPr>
              <a:buNone/>
            </a:pPr>
            <a:r>
              <a:rPr lang="zh-CN" altLang="en-US" sz="3600" b="1" dirty="0" smtClean="0">
                <a:latin typeface="华文新魏" pitchFamily="2" charset="-122"/>
                <a:ea typeface="华文新魏" pitchFamily="2" charset="-122"/>
              </a:rPr>
              <a:t>   联系和发展是唯物辩证法的总特征。</a:t>
            </a:r>
            <a:endParaRPr lang="en-US" altLang="zh-CN" sz="3600" b="1" dirty="0" smtClean="0">
              <a:latin typeface="华文新魏" pitchFamily="2" charset="-122"/>
              <a:ea typeface="华文新魏" pitchFamily="2" charset="-122"/>
            </a:endParaRPr>
          </a:p>
          <a:p>
            <a:pPr lvl="1">
              <a:lnSpc>
                <a:spcPct val="130000"/>
              </a:lnSpc>
              <a:buSzTx/>
              <a:buFont typeface="Wingdings" pitchFamily="2" charset="2"/>
              <a:buChar char="p"/>
            </a:pPr>
            <a:r>
              <a:rPr lang="zh-CN" altLang="en-US" b="1" dirty="0" smtClean="0">
                <a:latin typeface="华文新魏" pitchFamily="2" charset="-122"/>
                <a:ea typeface="华文新魏" pitchFamily="2" charset="-122"/>
              </a:rPr>
              <a:t>作为一个普遍的哲学范畴，</a:t>
            </a:r>
            <a:r>
              <a:rPr lang="zh-CN" altLang="en-US" b="1" dirty="0" smtClean="0">
                <a:solidFill>
                  <a:srgbClr val="FF0000"/>
                </a:solidFill>
                <a:latin typeface="华文新魏" pitchFamily="2" charset="-122"/>
                <a:ea typeface="华文新魏" pitchFamily="2" charset="-122"/>
              </a:rPr>
              <a:t>联系</a:t>
            </a:r>
            <a:r>
              <a:rPr lang="zh-CN" altLang="en-US" b="1" dirty="0" smtClean="0">
                <a:latin typeface="华文新魏" pitchFamily="2" charset="-122"/>
                <a:ea typeface="华文新魏" pitchFamily="2" charset="-122"/>
              </a:rPr>
              <a:t>是指事物内部各要素之间和事物之间相互影响、相互制约和相互作用的关系。</a:t>
            </a:r>
            <a:r>
              <a:rPr kumimoji="1" lang="zh-CN" altLang="en-US" b="1" dirty="0" smtClean="0">
                <a:solidFill>
                  <a:schemeClr val="tx2"/>
                </a:solidFill>
                <a:latin typeface="隶书" pitchFamily="49" charset="-122"/>
                <a:ea typeface="隶书" pitchFamily="49" charset="-122"/>
              </a:rPr>
              <a:t>        </a:t>
            </a:r>
            <a:endParaRPr lang="zh-CN" altLang="en-US" b="1" dirty="0" smtClean="0">
              <a:latin typeface="华文新魏" pitchFamily="2" charset="-122"/>
              <a:ea typeface="华文新魏" pitchFamily="2" charset="-122"/>
            </a:endParaRPr>
          </a:p>
          <a:p>
            <a:endParaRPr lang="zh-CN" altLang="en-US" dirty="0" smtClean="0"/>
          </a:p>
          <a:p>
            <a:pPr>
              <a:buNone/>
            </a:pPr>
            <a:endParaRPr lang="en-US" altLang="zh-CN" sz="3600" b="1" dirty="0" smtClean="0">
              <a:latin typeface="华文新魏" pitchFamily="2" charset="-122"/>
              <a:ea typeface="华文新魏" pitchFamily="2" charset="-122"/>
            </a:endParaRPr>
          </a:p>
          <a:p>
            <a:pPr>
              <a:buNone/>
            </a:pPr>
            <a:endParaRPr lang="zh-CN" altLang="en-US" sz="3600" dirty="0"/>
          </a:p>
        </p:txBody>
      </p:sp>
      <p:pic>
        <p:nvPicPr>
          <p:cNvPr id="6" name="Picture 8" descr="猫0010"/>
          <p:cNvPicPr>
            <a:picLocks noChangeAspect="1" noChangeArrowheads="1"/>
          </p:cNvPicPr>
          <p:nvPr/>
        </p:nvPicPr>
        <p:blipFill>
          <a:blip r:embed="rId2" cstate="print"/>
          <a:srcRect l="22501" t="14999" r="5000" b="5000"/>
          <a:stretch>
            <a:fillRect/>
          </a:stretch>
        </p:blipFill>
        <p:spPr bwMode="auto">
          <a:xfrm>
            <a:off x="693738" y="3429000"/>
            <a:ext cx="1981200" cy="1449388"/>
          </a:xfrm>
          <a:prstGeom prst="rect">
            <a:avLst/>
          </a:prstGeom>
          <a:noFill/>
          <a:ln w="9525">
            <a:solidFill>
              <a:schemeClr val="accent1"/>
            </a:solidFill>
            <a:miter lim="800000"/>
            <a:headEnd/>
            <a:tailEnd/>
          </a:ln>
        </p:spPr>
      </p:pic>
      <p:pic>
        <p:nvPicPr>
          <p:cNvPr id="7" name="Picture 6" descr="家鼠"/>
          <p:cNvPicPr>
            <a:picLocks noChangeAspect="1" noChangeArrowheads="1"/>
          </p:cNvPicPr>
          <p:nvPr/>
        </p:nvPicPr>
        <p:blipFill>
          <a:blip r:embed="rId3" cstate="print"/>
          <a:srcRect l="9044" t="26144" b="5882"/>
          <a:stretch>
            <a:fillRect/>
          </a:stretch>
        </p:blipFill>
        <p:spPr bwMode="auto">
          <a:xfrm>
            <a:off x="952500" y="5422900"/>
            <a:ext cx="2057400" cy="1368425"/>
          </a:xfrm>
          <a:prstGeom prst="rect">
            <a:avLst/>
          </a:prstGeom>
          <a:noFill/>
          <a:ln w="9525">
            <a:solidFill>
              <a:schemeClr val="accent1"/>
            </a:solidFill>
            <a:miter lim="800000"/>
            <a:headEnd/>
            <a:tailEnd/>
          </a:ln>
        </p:spPr>
      </p:pic>
      <p:pic>
        <p:nvPicPr>
          <p:cNvPr id="8" name="Picture 7" descr="蜜蜂"/>
          <p:cNvPicPr>
            <a:picLocks noChangeAspect="1" noChangeArrowheads="1"/>
          </p:cNvPicPr>
          <p:nvPr/>
        </p:nvPicPr>
        <p:blipFill>
          <a:blip r:embed="rId4" cstate="print"/>
          <a:srcRect l="5965" t="3847" r="3346"/>
          <a:stretch>
            <a:fillRect/>
          </a:stretch>
        </p:blipFill>
        <p:spPr bwMode="auto">
          <a:xfrm>
            <a:off x="3894138" y="5422900"/>
            <a:ext cx="2209800" cy="1435100"/>
          </a:xfrm>
          <a:prstGeom prst="rect">
            <a:avLst/>
          </a:prstGeom>
          <a:noFill/>
          <a:ln w="9525">
            <a:solidFill>
              <a:schemeClr val="accent1"/>
            </a:solidFill>
            <a:miter lim="800000"/>
            <a:headEnd/>
            <a:tailEnd/>
          </a:ln>
        </p:spPr>
      </p:pic>
      <p:pic>
        <p:nvPicPr>
          <p:cNvPr id="9" name="Picture 12" descr="胡蝶花"/>
          <p:cNvPicPr>
            <a:picLocks noChangeAspect="1" noChangeArrowheads="1"/>
          </p:cNvPicPr>
          <p:nvPr/>
        </p:nvPicPr>
        <p:blipFill>
          <a:blip r:embed="rId5" cstate="print"/>
          <a:srcRect l="25658" t="25914" r="25659" b="22473"/>
          <a:stretch>
            <a:fillRect/>
          </a:stretch>
        </p:blipFill>
        <p:spPr bwMode="auto">
          <a:xfrm>
            <a:off x="7315200" y="5343524"/>
            <a:ext cx="1828800" cy="1447800"/>
          </a:xfrm>
          <a:prstGeom prst="rect">
            <a:avLst/>
          </a:prstGeom>
          <a:noFill/>
          <a:ln w="9525">
            <a:solidFill>
              <a:schemeClr val="accent1"/>
            </a:solidFill>
            <a:miter lim="800000"/>
            <a:headEnd/>
            <a:tailEnd/>
          </a:ln>
        </p:spPr>
      </p:pic>
      <p:sp>
        <p:nvSpPr>
          <p:cNvPr id="10" name="Line 9"/>
          <p:cNvSpPr>
            <a:spLocks noChangeShapeType="1"/>
          </p:cNvSpPr>
          <p:nvPr/>
        </p:nvSpPr>
        <p:spPr bwMode="auto">
          <a:xfrm>
            <a:off x="1676400" y="5041900"/>
            <a:ext cx="0" cy="381000"/>
          </a:xfrm>
          <a:prstGeom prst="line">
            <a:avLst/>
          </a:prstGeom>
          <a:noFill/>
          <a:ln w="38100">
            <a:solidFill>
              <a:schemeClr val="folHlink"/>
            </a:solidFill>
            <a:round/>
            <a:headEnd/>
            <a:tailEnd type="triangle" w="med" len="med"/>
          </a:ln>
          <a:effectLst/>
        </p:spPr>
        <p:txBody>
          <a:bodyPr wrap="none" anchor="ctr"/>
          <a:lstStyle/>
          <a:p>
            <a:endParaRPr lang="zh-CN" altLang="en-US"/>
          </a:p>
        </p:txBody>
      </p:sp>
      <p:sp>
        <p:nvSpPr>
          <p:cNvPr id="11" name="Line 10"/>
          <p:cNvSpPr>
            <a:spLocks noChangeShapeType="1"/>
          </p:cNvSpPr>
          <p:nvPr/>
        </p:nvSpPr>
        <p:spPr bwMode="auto">
          <a:xfrm>
            <a:off x="3132138" y="6172200"/>
            <a:ext cx="762000" cy="0"/>
          </a:xfrm>
          <a:prstGeom prst="line">
            <a:avLst/>
          </a:prstGeom>
          <a:noFill/>
          <a:ln w="38100">
            <a:solidFill>
              <a:schemeClr val="folHlink"/>
            </a:solidFill>
            <a:round/>
            <a:headEnd/>
            <a:tailEnd type="triangle" w="med" len="med"/>
          </a:ln>
          <a:effectLst/>
        </p:spPr>
        <p:txBody>
          <a:bodyPr wrap="none" anchor="ctr"/>
          <a:lstStyle/>
          <a:p>
            <a:endParaRPr lang="zh-CN" altLang="en-US"/>
          </a:p>
        </p:txBody>
      </p:sp>
      <p:sp>
        <p:nvSpPr>
          <p:cNvPr id="12" name="Line 11"/>
          <p:cNvSpPr>
            <a:spLocks noChangeShapeType="1"/>
          </p:cNvSpPr>
          <p:nvPr/>
        </p:nvSpPr>
        <p:spPr bwMode="auto">
          <a:xfrm>
            <a:off x="6180138" y="6172200"/>
            <a:ext cx="838200" cy="0"/>
          </a:xfrm>
          <a:prstGeom prst="line">
            <a:avLst/>
          </a:prstGeom>
          <a:noFill/>
          <a:ln w="38100">
            <a:solidFill>
              <a:schemeClr val="folHlink"/>
            </a:solidFill>
            <a:round/>
            <a:headEnd/>
            <a:tailEnd type="triangle" w="med" len="me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heckerboard(across)">
                                      <p:cBhvr>
                                        <p:cTn id="11" dur="500"/>
                                        <p:tgtEl>
                                          <p:spTgt spid="7"/>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heckerboard(across)">
                                      <p:cBhvr>
                                        <p:cTn id="19" dur="500"/>
                                        <p:tgtEl>
                                          <p:spTgt spid="9"/>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heckerboard(across)">
                                      <p:cBhvr>
                                        <p:cTn id="23" dur="500"/>
                                        <p:tgtEl>
                                          <p:spTgt spid="10"/>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childTnLst>
                          </p:cTn>
                        </p:par>
                        <p:par>
                          <p:cTn id="28" fill="hold">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checkerboard(across)">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蝴蝶效应</a:t>
            </a:r>
            <a:endParaRPr lang="zh-CN" altLang="en-US" dirty="0"/>
          </a:p>
        </p:txBody>
      </p:sp>
      <p:pic>
        <p:nvPicPr>
          <p:cNvPr id="7" name="内容占位符 6" descr="蝴蝶效应.jpg"/>
          <p:cNvPicPr>
            <a:picLocks noGrp="1" noChangeAspect="1"/>
          </p:cNvPicPr>
          <p:nvPr>
            <p:ph sz="half" idx="1"/>
          </p:nvPr>
        </p:nvPicPr>
        <p:blipFill>
          <a:blip r:embed="rId2" cstate="print"/>
          <a:stretch>
            <a:fillRect/>
          </a:stretch>
        </p:blipFill>
        <p:spPr>
          <a:xfrm>
            <a:off x="707651" y="1268413"/>
            <a:ext cx="3486898" cy="5065712"/>
          </a:xfrm>
        </p:spPr>
      </p:pic>
      <p:sp>
        <p:nvSpPr>
          <p:cNvPr id="6" name="内容占位符 5"/>
          <p:cNvSpPr>
            <a:spLocks noGrp="1"/>
          </p:cNvSpPr>
          <p:nvPr>
            <p:ph sz="half" idx="2"/>
          </p:nvPr>
        </p:nvSpPr>
        <p:spPr/>
        <p:txBody>
          <a:bodyPr/>
          <a:lstStyle/>
          <a:p>
            <a:r>
              <a:rPr lang="zh-CN" altLang="en-US" dirty="0" smtClean="0"/>
              <a:t>男主角每一次回到过去改变当时情况以图改写剧中人物的命运，就带来一连串出乎他意料的连锁反应，导致结局总在他的掌控之外</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latin typeface="华文新魏" pitchFamily="2" charset="-122"/>
              </a:rPr>
              <a:t>联系的特点</a:t>
            </a:r>
            <a:r>
              <a:rPr lang="en-US" altLang="zh-CN" dirty="0" smtClean="0">
                <a:latin typeface="华文新魏" pitchFamily="2" charset="-122"/>
              </a:rPr>
              <a:t/>
            </a:r>
            <a:br>
              <a:rPr lang="en-US" altLang="zh-CN" dirty="0" smtClean="0">
                <a:latin typeface="华文新魏" pitchFamily="2" charset="-122"/>
              </a:rPr>
            </a:br>
            <a:endParaRPr lang="zh-CN" altLang="en-US" dirty="0"/>
          </a:p>
        </p:txBody>
      </p:sp>
      <p:sp>
        <p:nvSpPr>
          <p:cNvPr id="3" name="内容占位符 2"/>
          <p:cNvSpPr>
            <a:spLocks noGrp="1"/>
          </p:cNvSpPr>
          <p:nvPr>
            <p:ph idx="1"/>
          </p:nvPr>
        </p:nvSpPr>
        <p:spPr/>
        <p:txBody>
          <a:bodyPr/>
          <a:lstStyle/>
          <a:p>
            <a:pPr marL="449263" lvl="1" indent="-449263">
              <a:buClrTx/>
              <a:buSzPct val="120000"/>
              <a:buBlip>
                <a:blip r:embed="rId2"/>
              </a:buBlip>
            </a:pPr>
            <a:r>
              <a:rPr lang="zh-CN" altLang="en-US" sz="2800" b="1" dirty="0" smtClean="0">
                <a:latin typeface="华文新魏" pitchFamily="2" charset="-122"/>
                <a:ea typeface="华文新魏" pitchFamily="2" charset="-122"/>
              </a:rPr>
              <a:t>首先，联系具有客观性。</a:t>
            </a:r>
            <a:endParaRPr lang="zh-CN" altLang="en-US" sz="2800" dirty="0" smtClean="0">
              <a:latin typeface="华文新魏" pitchFamily="2" charset="-122"/>
              <a:ea typeface="华文新魏" pitchFamily="2" charset="-122"/>
            </a:endParaRPr>
          </a:p>
          <a:p>
            <a:pPr marL="449263" lvl="1" indent="-449263">
              <a:buClrTx/>
              <a:buSzPct val="120000"/>
              <a:buBlip>
                <a:blip r:embed="rId2"/>
              </a:buBlip>
            </a:pPr>
            <a:r>
              <a:rPr kumimoji="1" lang="zh-CN" altLang="en-US" dirty="0" smtClean="0">
                <a:solidFill>
                  <a:schemeClr val="accent6">
                    <a:lumMod val="75000"/>
                  </a:schemeClr>
                </a:solidFill>
                <a:latin typeface="Gungsuh" pitchFamily="18" charset="-127"/>
                <a:ea typeface="Gungsuh" pitchFamily="18" charset="-127"/>
              </a:rPr>
              <a:t>黑格尔认为，事物的联系是某种客观精神或绝对观念联系外在的表现。</a:t>
            </a:r>
            <a:endParaRPr kumimoji="1" lang="en-US" altLang="zh-CN" dirty="0" smtClean="0">
              <a:solidFill>
                <a:schemeClr val="accent6">
                  <a:lumMod val="75000"/>
                </a:schemeClr>
              </a:solidFill>
              <a:latin typeface="Gungsuh" pitchFamily="18" charset="-127"/>
              <a:ea typeface="Gungsuh" pitchFamily="18" charset="-127"/>
            </a:endParaRPr>
          </a:p>
          <a:p>
            <a:pPr marL="449263" lvl="1" indent="-449263">
              <a:buClrTx/>
              <a:buSzPct val="120000"/>
              <a:buBlip>
                <a:blip r:embed="rId2"/>
              </a:buBlip>
            </a:pPr>
            <a:r>
              <a:rPr lang="zh-CN" altLang="en-US" sz="2800" b="1" dirty="0" smtClean="0">
                <a:latin typeface="华文新魏" pitchFamily="2" charset="-122"/>
                <a:ea typeface="华文新魏" pitchFamily="2" charset="-122"/>
              </a:rPr>
              <a:t>其次，联系具有普遍性</a:t>
            </a:r>
            <a:endParaRPr lang="en-US" altLang="zh-CN" sz="2800" b="1" dirty="0" smtClean="0">
              <a:latin typeface="华文新魏" pitchFamily="2" charset="-122"/>
              <a:ea typeface="华文新魏" pitchFamily="2" charset="-122"/>
            </a:endParaRPr>
          </a:p>
          <a:p>
            <a:pPr lvl="1">
              <a:lnSpc>
                <a:spcPct val="130000"/>
              </a:lnSpc>
              <a:buNone/>
            </a:pPr>
            <a:r>
              <a:rPr lang="zh-CN" altLang="en-US" dirty="0" smtClean="0">
                <a:latin typeface="Gungsuh" pitchFamily="18" charset="-127"/>
                <a:ea typeface="Gungsuh" pitchFamily="18" charset="-127"/>
              </a:rPr>
              <a:t>任何事物内部的不同部分和要素是相互联系的（事物内部的联系）</a:t>
            </a:r>
            <a:endParaRPr lang="en-US" altLang="zh-CN" dirty="0" smtClean="0">
              <a:latin typeface="Gungsuh" pitchFamily="18" charset="-127"/>
              <a:ea typeface="Gungsuh" pitchFamily="18" charset="-127"/>
            </a:endParaRPr>
          </a:p>
          <a:p>
            <a:pPr lvl="1">
              <a:lnSpc>
                <a:spcPct val="130000"/>
              </a:lnSpc>
              <a:buNone/>
            </a:pPr>
            <a:r>
              <a:rPr lang="zh-CN" altLang="en-US" dirty="0" smtClean="0">
                <a:latin typeface="Gungsuh" pitchFamily="18" charset="-127"/>
                <a:ea typeface="Gungsuh" pitchFamily="18" charset="-127"/>
              </a:rPr>
              <a:t>任何事物都不能孤立存在，都同其他事物处于一定的相互联系之中（事物之间的联系）</a:t>
            </a:r>
          </a:p>
          <a:p>
            <a:pPr lvl="1">
              <a:lnSpc>
                <a:spcPct val="130000"/>
              </a:lnSpc>
              <a:buNone/>
            </a:pPr>
            <a:r>
              <a:rPr lang="zh-CN" altLang="en-US" dirty="0" smtClean="0">
                <a:latin typeface="Gungsuh" pitchFamily="18" charset="-127"/>
                <a:ea typeface="Gungsuh" pitchFamily="18" charset="-127"/>
              </a:rPr>
              <a:t>整个世界是相互联系的统一整体（整个世界的联系</a:t>
            </a:r>
            <a:endParaRPr lang="en-US" altLang="zh-CN" dirty="0" smtClean="0">
              <a:latin typeface="Gungsuh" pitchFamily="18" charset="-127"/>
              <a:ea typeface="Gungsuh" pitchFamily="18" charset="-127"/>
            </a:endParaRPr>
          </a:p>
          <a:p>
            <a:pPr lvl="1">
              <a:lnSpc>
                <a:spcPct val="130000"/>
              </a:lnSpc>
              <a:buNone/>
            </a:pPr>
            <a:r>
              <a:rPr lang="zh-CN" altLang="en-US" sz="2800" b="1" dirty="0" smtClean="0">
                <a:latin typeface="+mj-ea"/>
                <a:ea typeface="+mj-ea"/>
              </a:rPr>
              <a:t>最后，联系具有多样性</a:t>
            </a:r>
          </a:p>
          <a:p>
            <a:pPr marL="449263" lvl="1" indent="-449263">
              <a:buClrTx/>
              <a:buSzPct val="120000"/>
              <a:buBlip>
                <a:blip r:embed="rId2"/>
              </a:buBlip>
            </a:pPr>
            <a:endParaRPr kumimoji="1" lang="en-US" altLang="zh-CN" b="1" dirty="0" smtClean="0">
              <a:solidFill>
                <a:schemeClr val="tx1"/>
              </a:solidFill>
              <a:latin typeface="Verdana" pitchFamily="34" charset="0"/>
              <a:ea typeface="华文新魏" pitchFamily="2" charset="-122"/>
            </a:endParaRPr>
          </a:p>
          <a:p>
            <a:pPr marL="449263" lvl="1" indent="-449263">
              <a:buClrTx/>
              <a:buSzPct val="120000"/>
              <a:buBlip>
                <a:blip r:embed="rId2"/>
              </a:buBlip>
            </a:pPr>
            <a:endParaRPr kumimoji="1" lang="zh-CN" altLang="en-US" b="1" dirty="0" smtClean="0">
              <a:solidFill>
                <a:schemeClr val="tx1"/>
              </a:solidFill>
              <a:latin typeface="Verdana" pitchFamily="34" charset="0"/>
              <a:ea typeface="华文新魏" pitchFamily="2" charset="-122"/>
            </a:endParaRPr>
          </a:p>
          <a:p>
            <a:pPr marL="449263" lvl="1" indent="-449263">
              <a:buClrTx/>
              <a:buSzPct val="120000"/>
              <a:buBlip>
                <a:blip r:embed="rId2"/>
              </a:buBlip>
            </a:pPr>
            <a:endParaRPr lang="zh-CN" altLang="en-US" b="1" dirty="0" smtClean="0">
              <a:latin typeface="华文新魏" pitchFamily="2" charset="-122"/>
              <a:ea typeface="华文新魏" pitchFamily="2" charset="-122"/>
            </a:endParaRPr>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281950926eb0bf.jpg"/>
          <p:cNvPicPr>
            <a:picLocks noChangeAspect="1"/>
          </p:cNvPicPr>
          <p:nvPr/>
        </p:nvPicPr>
        <p:blipFill>
          <a:blip r:embed="rId2" cstate="print"/>
          <a:stretch>
            <a:fillRect/>
          </a:stretch>
        </p:blipFill>
        <p:spPr>
          <a:xfrm>
            <a:off x="0" y="868362"/>
            <a:ext cx="9144000" cy="5608637"/>
          </a:xfrm>
          <a:prstGeom prst="rect">
            <a:avLst/>
          </a:prstGeom>
        </p:spPr>
      </p:pic>
      <p:sp>
        <p:nvSpPr>
          <p:cNvPr id="2" name="标题 1"/>
          <p:cNvSpPr>
            <a:spLocks noGrp="1"/>
          </p:cNvSpPr>
          <p:nvPr>
            <p:ph type="title"/>
          </p:nvPr>
        </p:nvSpPr>
        <p:spPr/>
        <p:txBody>
          <a:bodyPr/>
          <a:lstStyle/>
          <a:p>
            <a:r>
              <a:rPr lang="zh-CN" altLang="en-US" dirty="0" smtClean="0"/>
              <a:t>       罗马俱乐部“全球模拟”方法</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latin typeface="+mj-ea"/>
                <a:ea typeface="+mj-ea"/>
                <a:cs typeface="Arial" pitchFamily="34" charset="0"/>
              </a:rPr>
              <a:t>全球性观点探讨人类所面临的</a:t>
            </a:r>
            <a:endParaRPr lang="en-US" altLang="zh-CN" dirty="0" smtClean="0">
              <a:solidFill>
                <a:schemeClr val="tx1"/>
              </a:solidFill>
              <a:latin typeface="+mj-ea"/>
              <a:ea typeface="+mj-ea"/>
              <a:cs typeface="Arial" pitchFamily="34" charset="0"/>
            </a:endParaRPr>
          </a:p>
          <a:p>
            <a:r>
              <a:rPr lang="zh-CN" altLang="en-US" dirty="0" smtClean="0">
                <a:solidFill>
                  <a:schemeClr val="tx1"/>
                </a:solidFill>
                <a:latin typeface="+mj-ea"/>
                <a:ea typeface="+mj-ea"/>
                <a:cs typeface="Arial" pitchFamily="34" charset="0"/>
              </a:rPr>
              <a:t>多种复杂而相互联系的</a:t>
            </a:r>
            <a:endParaRPr lang="en-US" altLang="zh-CN" dirty="0" smtClean="0">
              <a:solidFill>
                <a:schemeClr val="tx1"/>
              </a:solidFill>
              <a:latin typeface="+mj-ea"/>
              <a:ea typeface="+mj-ea"/>
              <a:cs typeface="Arial" pitchFamily="34" charset="0"/>
            </a:endParaRPr>
          </a:p>
          <a:p>
            <a:r>
              <a:rPr lang="zh-CN" altLang="en-US" dirty="0" smtClean="0">
                <a:solidFill>
                  <a:schemeClr val="tx1"/>
                </a:solidFill>
                <a:latin typeface="+mj-ea"/>
                <a:ea typeface="+mj-ea"/>
                <a:cs typeface="Arial" pitchFamily="34" charset="0"/>
              </a:rPr>
              <a:t>资源、环境、人口、</a:t>
            </a:r>
            <a:endParaRPr lang="en-US" altLang="zh-CN" dirty="0" smtClean="0">
              <a:solidFill>
                <a:schemeClr val="tx1"/>
              </a:solidFill>
              <a:latin typeface="+mj-ea"/>
              <a:ea typeface="+mj-ea"/>
              <a:cs typeface="Arial" pitchFamily="34" charset="0"/>
            </a:endParaRPr>
          </a:p>
          <a:p>
            <a:r>
              <a:rPr lang="zh-CN" altLang="en-US" dirty="0" smtClean="0">
                <a:solidFill>
                  <a:schemeClr val="tx1"/>
                </a:solidFill>
                <a:latin typeface="+mj-ea"/>
                <a:ea typeface="+mj-ea"/>
                <a:cs typeface="Arial" pitchFamily="34" charset="0"/>
              </a:rPr>
              <a:t>经济发展、文化等</a:t>
            </a:r>
            <a:endParaRPr lang="en-US" altLang="zh-CN" dirty="0" smtClean="0">
              <a:solidFill>
                <a:schemeClr val="tx1"/>
              </a:solidFill>
              <a:latin typeface="+mj-ea"/>
              <a:ea typeface="+mj-ea"/>
              <a:cs typeface="Arial" pitchFamily="34" charset="0"/>
            </a:endParaRPr>
          </a:p>
          <a:p>
            <a:r>
              <a:rPr lang="zh-CN" altLang="en-US" dirty="0" smtClean="0">
                <a:solidFill>
                  <a:schemeClr val="tx1"/>
                </a:solidFill>
                <a:latin typeface="+mj-ea"/>
                <a:ea typeface="+mj-ea"/>
                <a:cs typeface="Arial" pitchFamily="34" charset="0"/>
              </a:rPr>
              <a:t>全球性问题</a:t>
            </a:r>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全球问题框架</a:t>
            </a:r>
            <a:endParaRPr lang="zh-CN" altLang="en-US" dirty="0"/>
          </a:p>
        </p:txBody>
      </p:sp>
      <p:sp>
        <p:nvSpPr>
          <p:cNvPr id="3" name="内容占位符 2"/>
          <p:cNvSpPr>
            <a:spLocks noGrp="1"/>
          </p:cNvSpPr>
          <p:nvPr>
            <p:ph idx="1"/>
          </p:nvPr>
        </p:nvSpPr>
        <p:spPr>
          <a:xfrm>
            <a:off x="431800" y="868362"/>
            <a:ext cx="8229600" cy="5608637"/>
          </a:xfrm>
          <a:solidFill>
            <a:schemeClr val="accent1"/>
          </a:solidFill>
        </p:spPr>
        <p:txBody>
          <a:bodyPr/>
          <a:lstStyle/>
          <a:p>
            <a:pPr eaLnBrk="1" hangingPunct="1">
              <a:lnSpc>
                <a:spcPct val="90000"/>
              </a:lnSpc>
            </a:pPr>
            <a:r>
              <a:rPr lang="zh-CN" altLang="en-US" sz="2400" dirty="0" smtClean="0">
                <a:latin typeface="+mj-ea"/>
                <a:ea typeface="+mj-ea"/>
              </a:rPr>
              <a:t>一，难以确定个别问题和提出孤立个别的解决办法，因为每一个问题都同每一个其他的问题相互关联着</a:t>
            </a:r>
            <a:endParaRPr lang="en-US" altLang="zh-CN" sz="2400" dirty="0" smtClean="0">
              <a:latin typeface="+mj-ea"/>
              <a:ea typeface="+mj-ea"/>
            </a:endParaRPr>
          </a:p>
          <a:p>
            <a:pPr eaLnBrk="1" hangingPunct="1">
              <a:lnSpc>
                <a:spcPct val="90000"/>
              </a:lnSpc>
            </a:pPr>
            <a:endParaRPr lang="zh-CN" altLang="en-US" sz="2400" dirty="0" smtClean="0">
              <a:latin typeface="+mj-ea"/>
              <a:ea typeface="+mj-ea"/>
            </a:endParaRPr>
          </a:p>
          <a:p>
            <a:pPr eaLnBrk="1" hangingPunct="1">
              <a:lnSpc>
                <a:spcPct val="90000"/>
              </a:lnSpc>
            </a:pPr>
            <a:r>
              <a:rPr lang="zh-CN" altLang="en-US" sz="2400" dirty="0" smtClean="0">
                <a:latin typeface="+mj-ea"/>
                <a:ea typeface="+mj-ea"/>
              </a:rPr>
              <a:t>二，每一个问题的每一明白无误的解决方法，可能会加剧和妨碍另一些问题及其解决。</a:t>
            </a:r>
            <a:endParaRPr lang="en-US" altLang="zh-CN" sz="2400" dirty="0" smtClean="0">
              <a:latin typeface="+mj-ea"/>
              <a:ea typeface="+mj-ea"/>
            </a:endParaRPr>
          </a:p>
          <a:p>
            <a:pPr eaLnBrk="1" hangingPunct="1">
              <a:lnSpc>
                <a:spcPct val="90000"/>
              </a:lnSpc>
            </a:pPr>
            <a:endParaRPr lang="zh-CN" altLang="en-US" sz="2400" dirty="0" smtClean="0">
              <a:latin typeface="+mj-ea"/>
              <a:ea typeface="+mj-ea"/>
            </a:endParaRPr>
          </a:p>
          <a:p>
            <a:pPr eaLnBrk="1" hangingPunct="1">
              <a:lnSpc>
                <a:spcPct val="90000"/>
              </a:lnSpc>
            </a:pPr>
            <a:r>
              <a:rPr lang="zh-CN" altLang="en-US" sz="2400" dirty="0" smtClean="0">
                <a:latin typeface="+mj-ea"/>
                <a:ea typeface="+mj-ea"/>
              </a:rPr>
              <a:t>三，不再使用过去采用的直线的连续的办法来处理这些问题以及他们的相互联结，相反，这些问题的解决，要求根据问题的各部分和各方面来协调其行动</a:t>
            </a:r>
            <a:endParaRPr lang="en-US" altLang="zh-CN" sz="2400" dirty="0" smtClean="0">
              <a:latin typeface="+mj-ea"/>
              <a:ea typeface="+mj-ea"/>
            </a:endParaRPr>
          </a:p>
          <a:p>
            <a:pPr eaLnBrk="1" hangingPunct="1">
              <a:lnSpc>
                <a:spcPct val="90000"/>
              </a:lnSpc>
            </a:pPr>
            <a:endParaRPr lang="zh-CN" altLang="en-US" sz="2400" dirty="0" smtClean="0">
              <a:latin typeface="+mj-ea"/>
              <a:ea typeface="+mj-ea"/>
            </a:endParaRPr>
          </a:p>
          <a:p>
            <a:pPr eaLnBrk="1" hangingPunct="1">
              <a:lnSpc>
                <a:spcPct val="90000"/>
              </a:lnSpc>
            </a:pPr>
            <a:r>
              <a:rPr lang="zh-CN" altLang="en-US" sz="2400" dirty="0" smtClean="0">
                <a:latin typeface="+mj-ea"/>
                <a:ea typeface="+mj-ea"/>
              </a:rPr>
              <a:t>四，在发展的某些层次上，有些问题需跨越社会和政治制度的疆界地，使问题在规模上具有全球性</a:t>
            </a:r>
            <a:endParaRPr lang="en-US" altLang="zh-CN" sz="2400" dirty="0" smtClean="0">
              <a:latin typeface="+mj-ea"/>
              <a:ea typeface="+mj-ea"/>
            </a:endParaRPr>
          </a:p>
          <a:p>
            <a:pPr eaLnBrk="1" hangingPunct="1">
              <a:lnSpc>
                <a:spcPct val="90000"/>
              </a:lnSpc>
            </a:pPr>
            <a:endParaRPr lang="zh-CN" altLang="en-US" sz="2400" dirty="0" smtClean="0">
              <a:latin typeface="+mj-ea"/>
              <a:ea typeface="+mj-ea"/>
            </a:endParaRPr>
          </a:p>
          <a:p>
            <a:pPr eaLnBrk="1" hangingPunct="1">
              <a:lnSpc>
                <a:spcPct val="90000"/>
              </a:lnSpc>
            </a:pPr>
            <a:r>
              <a:rPr lang="zh-CN" altLang="en-US" sz="2400" dirty="0" smtClean="0">
                <a:latin typeface="+mj-ea"/>
                <a:ea typeface="+mj-ea"/>
              </a:rPr>
              <a:t>五，地区性，国家的或地方的问题并未因此而消失，反而日益繁多而难以把握</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联系的方法论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p35</a:t>
            </a:r>
            <a:r>
              <a:rPr lang="zh-CN" altLang="en-US" dirty="0" smtClean="0"/>
              <a:t>：全面协调可持续发展</a:t>
            </a:r>
            <a:endParaRPr lang="en-US" altLang="zh-CN" dirty="0" smtClean="0"/>
          </a:p>
          <a:p>
            <a:r>
              <a:rPr lang="en-US" altLang="zh-CN" dirty="0" smtClean="0"/>
              <a:t>     </a:t>
            </a:r>
            <a:r>
              <a:rPr lang="zh-CN" altLang="en-US" dirty="0" smtClean="0"/>
              <a:t>人的全面发展</a:t>
            </a:r>
            <a:endParaRPr lang="en-US" altLang="zh-CN" dirty="0" smtClean="0"/>
          </a:p>
          <a:p>
            <a:r>
              <a:rPr lang="en-US" altLang="zh-CN" dirty="0" smtClean="0"/>
              <a:t>     </a:t>
            </a:r>
            <a:r>
              <a:rPr lang="zh-CN" altLang="en-US" dirty="0" smtClean="0"/>
              <a:t>生态文明：</a:t>
            </a:r>
            <a:r>
              <a:rPr lang="en-US" altLang="zh-CN" dirty="0" smtClean="0"/>
              <a:t> </a:t>
            </a:r>
            <a:r>
              <a:rPr lang="zh-CN" altLang="en-US" dirty="0" smtClean="0"/>
              <a:t>资源节约型，环境友好型社会；</a:t>
            </a:r>
            <a:r>
              <a:rPr lang="en-US" altLang="zh-CN" dirty="0" smtClean="0"/>
              <a:t>           </a:t>
            </a:r>
            <a:r>
              <a:rPr lang="zh-CN" altLang="en-US" dirty="0" smtClean="0"/>
              <a:t>美丽中国</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事物的永恒发展</a:t>
            </a:r>
            <a:r>
              <a:rPr lang="zh-CN" altLang="en-US" dirty="0" smtClean="0">
                <a:latin typeface="宋体" pitchFamily="2" charset="-122"/>
              </a:rPr>
              <a:t> </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latin typeface="+mj-ea"/>
                <a:ea typeface="+mj-ea"/>
              </a:rPr>
              <a:t>联系带来相互作用，相互作用导致运动、变化，变化的基本趋势是发展</a:t>
            </a:r>
            <a:endParaRPr lang="en-US" altLang="zh-CN" dirty="0" smtClean="0">
              <a:solidFill>
                <a:schemeClr val="tx1"/>
              </a:solidFill>
              <a:latin typeface="+mj-ea"/>
              <a:ea typeface="+mj-ea"/>
            </a:endParaRPr>
          </a:p>
          <a:p>
            <a:r>
              <a:rPr lang="zh-CN" altLang="en-US" sz="3200" b="1" dirty="0" smtClean="0">
                <a:solidFill>
                  <a:srgbClr val="FF0000"/>
                </a:solidFill>
                <a:latin typeface="华文新魏" pitchFamily="2" charset="-122"/>
                <a:ea typeface="华文新魏" pitchFamily="2" charset="-122"/>
              </a:rPr>
              <a:t>发展的实质是</a:t>
            </a:r>
            <a:r>
              <a:rPr lang="zh-CN" altLang="en-US" sz="3200" b="1" dirty="0" smtClean="0">
                <a:solidFill>
                  <a:srgbClr val="FF0000"/>
                </a:solidFill>
                <a:latin typeface="+mj-ea"/>
                <a:ea typeface="+mj-ea"/>
              </a:rPr>
              <a:t>旧事物灭亡和新事物，是前进性，上升性的运动</a:t>
            </a:r>
            <a:endParaRPr lang="en-US" altLang="zh-CN" sz="3200" b="1" dirty="0" smtClean="0">
              <a:solidFill>
                <a:srgbClr val="FF0000"/>
              </a:solidFill>
              <a:latin typeface="+mj-ea"/>
              <a:ea typeface="+mj-ea"/>
            </a:endParaRPr>
          </a:p>
          <a:p>
            <a:r>
              <a:rPr lang="zh-CN" altLang="en-US" dirty="0" smtClean="0">
                <a:solidFill>
                  <a:srgbClr val="FF0000"/>
                </a:solidFill>
                <a:latin typeface="Gungsuh" pitchFamily="18" charset="-127"/>
                <a:ea typeface="Gungsuh" pitchFamily="18" charset="-127"/>
              </a:rPr>
              <a:t>新事物</a:t>
            </a:r>
            <a:r>
              <a:rPr lang="zh-CN" altLang="en-US" dirty="0" smtClean="0">
                <a:latin typeface="Gungsuh" pitchFamily="18" charset="-127"/>
                <a:ea typeface="Gungsuh" pitchFamily="18" charset="-127"/>
              </a:rPr>
              <a:t>是指合乎历史前进方向、具有远大前途的东西。</a:t>
            </a:r>
          </a:p>
          <a:p>
            <a:pPr>
              <a:buNone/>
            </a:pPr>
            <a:r>
              <a:rPr lang="zh-CN" altLang="en-US" dirty="0" smtClean="0">
                <a:latin typeface="Gungsuh" pitchFamily="18" charset="-127"/>
                <a:ea typeface="Gungsuh" pitchFamily="18" charset="-127"/>
              </a:rPr>
              <a:t>    </a:t>
            </a:r>
            <a:r>
              <a:rPr lang="zh-CN" altLang="en-US" dirty="0" smtClean="0">
                <a:solidFill>
                  <a:srgbClr val="FF0000"/>
                </a:solidFill>
                <a:latin typeface="Gungsuh" pitchFamily="18" charset="-127"/>
                <a:ea typeface="Gungsuh" pitchFamily="18" charset="-127"/>
              </a:rPr>
              <a:t>旧事物</a:t>
            </a:r>
            <a:r>
              <a:rPr lang="zh-CN" altLang="en-US" dirty="0" smtClean="0">
                <a:latin typeface="Gungsuh" pitchFamily="18" charset="-127"/>
                <a:ea typeface="Gungsuh" pitchFamily="18" charset="-127"/>
              </a:rPr>
              <a:t>是指丧失历史必然性、日趋灭亡的东西</a:t>
            </a:r>
            <a:endParaRPr lang="en-US" altLang="zh-CN" dirty="0" smtClean="0">
              <a:latin typeface="Gungsuh" pitchFamily="18" charset="-127"/>
              <a:ea typeface="Gungsuh" pitchFamily="18" charset="-127"/>
            </a:endParaRPr>
          </a:p>
          <a:p>
            <a:pPr>
              <a:buNone/>
            </a:pPr>
            <a:r>
              <a:rPr lang="zh-CN" altLang="en-US" dirty="0" smtClean="0">
                <a:latin typeface="Gungsuh" pitchFamily="18" charset="-127"/>
                <a:ea typeface="Gungsuh" pitchFamily="18" charset="-127"/>
              </a:rPr>
              <a:t>（承继自黑格尔以来的理性主义、进步主义观点）</a:t>
            </a:r>
          </a:p>
          <a:p>
            <a:endParaRPr lang="en-US" altLang="zh-CN" dirty="0" smtClean="0">
              <a:solidFill>
                <a:schemeClr val="tx1"/>
              </a:solidFill>
              <a:latin typeface="+mj-ea"/>
              <a:ea typeface="+mj-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更危险的世界.jpg"/>
          <p:cNvPicPr>
            <a:picLocks noChangeAspect="1"/>
          </p:cNvPicPr>
          <p:nvPr/>
        </p:nvPicPr>
        <p:blipFill>
          <a:blip r:embed="rId2" cstate="print"/>
          <a:stretch>
            <a:fillRect/>
          </a:stretch>
        </p:blipFill>
        <p:spPr>
          <a:xfrm>
            <a:off x="0" y="868363"/>
            <a:ext cx="9144000" cy="5465761"/>
          </a:xfrm>
          <a:prstGeom prst="rect">
            <a:avLst/>
          </a:prstGeom>
        </p:spPr>
      </p:pic>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914400" y="1066800"/>
            <a:ext cx="8229600" cy="5065712"/>
          </a:xfrm>
        </p:spPr>
        <p:txBody>
          <a:bodyPr/>
          <a:lstStyle/>
          <a:p>
            <a:r>
              <a:rPr lang="zh-CN" altLang="en-US" sz="4000" b="1" dirty="0" smtClean="0">
                <a:solidFill>
                  <a:srgbClr val="C00000"/>
                </a:solidFill>
                <a:latin typeface="+mj-ea"/>
              </a:rPr>
              <a:t>教科书对于“发展”的定义具有进步主义的色彩，您认同人类的发展一定指向进步吗？我们现在生活于更美好还是更危险的世界？</a:t>
            </a:r>
            <a:endParaRPr lang="zh-CN" altLang="en-US" sz="4000" b="1" dirty="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chemeClr val="accent6"/>
                </a:solidFill>
              </a:rPr>
              <a:t>                   二</a:t>
            </a:r>
            <a:r>
              <a:rPr lang="zh-CN" altLang="zh-CN" sz="3200" dirty="0" smtClean="0">
                <a:solidFill>
                  <a:schemeClr val="accent6"/>
                </a:solidFill>
              </a:rPr>
              <a:t> </a:t>
            </a:r>
            <a:r>
              <a:rPr lang="zh-CN" altLang="en-US" sz="3200" dirty="0">
                <a:solidFill>
                  <a:schemeClr val="accent6"/>
                </a:solidFill>
              </a:rPr>
              <a:t>、世界的根本规律是怎样的</a:t>
            </a:r>
            <a:r>
              <a:rPr lang="zh-CN" altLang="en-US" sz="3200" dirty="0" smtClean="0">
                <a:solidFill>
                  <a:schemeClr val="accent6"/>
                </a:solidFill>
              </a:rPr>
              <a:t>？（</a:t>
            </a:r>
            <a:r>
              <a:rPr lang="en-US" altLang="zh-CN" sz="3200" dirty="0" smtClean="0">
                <a:solidFill>
                  <a:schemeClr val="accent6"/>
                </a:solidFill>
              </a:rPr>
              <a:t>P34</a:t>
            </a:r>
            <a:r>
              <a:rPr lang="zh-CN" altLang="en-US" sz="3200" dirty="0" smtClean="0">
                <a:solidFill>
                  <a:schemeClr val="accent6"/>
                </a:solidFill>
              </a:rPr>
              <a:t>）</a:t>
            </a:r>
            <a:r>
              <a:rPr lang="en-US" altLang="zh-CN" sz="3200" dirty="0">
                <a:solidFill>
                  <a:schemeClr val="accent6"/>
                </a:solidFill>
              </a:rPr>
              <a:t/>
            </a:r>
            <a:br>
              <a:rPr lang="en-US" altLang="zh-CN" sz="3200" dirty="0">
                <a:solidFill>
                  <a:schemeClr val="accent6"/>
                </a:solidFill>
              </a:rPr>
            </a:br>
            <a:endParaRPr lang="zh-CN" altLang="en-US" sz="3200" dirty="0">
              <a:solidFill>
                <a:schemeClr val="accent6"/>
              </a:solidFill>
            </a:endParaRPr>
          </a:p>
        </p:txBody>
      </p:sp>
      <p:sp>
        <p:nvSpPr>
          <p:cNvPr id="6" name="内容占位符 5"/>
          <p:cNvSpPr>
            <a:spLocks noGrp="1"/>
          </p:cNvSpPr>
          <p:nvPr>
            <p:ph idx="1"/>
          </p:nvPr>
        </p:nvSpPr>
        <p:spPr>
          <a:xfrm>
            <a:off x="431800" y="868364"/>
            <a:ext cx="8229600" cy="5608636"/>
          </a:xfrm>
        </p:spPr>
        <p:txBody>
          <a:bodyPr/>
          <a:lstStyle/>
          <a:p>
            <a:pPr>
              <a:buNone/>
            </a:pPr>
            <a:r>
              <a:rPr lang="zh-CN" altLang="en-US" sz="2400" dirty="0" smtClean="0">
                <a:solidFill>
                  <a:schemeClr val="tx2"/>
                </a:solidFill>
                <a:latin typeface="+mj-ea"/>
                <a:ea typeface="+mj-ea"/>
              </a:rPr>
              <a:t>（一）、马克思之前的“辩证法”</a:t>
            </a:r>
            <a:endParaRPr lang="en-US" altLang="zh-CN" sz="2400" dirty="0" smtClean="0">
              <a:solidFill>
                <a:schemeClr val="tx2"/>
              </a:solidFill>
              <a:latin typeface="+mj-ea"/>
              <a:ea typeface="+mj-ea"/>
            </a:endParaRPr>
          </a:p>
          <a:p>
            <a:pPr>
              <a:buNone/>
            </a:pPr>
            <a:r>
              <a:rPr lang="en-US" altLang="zh-CN" sz="2400" dirty="0" smtClean="0">
                <a:solidFill>
                  <a:schemeClr val="tx2"/>
                </a:solidFill>
                <a:latin typeface="+mj-ea"/>
                <a:ea typeface="+mj-ea"/>
              </a:rPr>
              <a:t>1</a:t>
            </a:r>
            <a:r>
              <a:rPr lang="zh-CN" altLang="en-US" sz="2400" dirty="0" smtClean="0">
                <a:solidFill>
                  <a:schemeClr val="tx2"/>
                </a:solidFill>
                <a:latin typeface="+mj-ea"/>
                <a:ea typeface="+mj-ea"/>
              </a:rPr>
              <a:t>，古代朴素辩证法的非逻辑性</a:t>
            </a:r>
            <a:endParaRPr lang="en-US" altLang="zh-CN" sz="2400" dirty="0" smtClean="0">
              <a:solidFill>
                <a:schemeClr val="tx2"/>
              </a:solidFill>
              <a:latin typeface="+mj-ea"/>
              <a:ea typeface="+mj-ea"/>
            </a:endParaRPr>
          </a:p>
          <a:p>
            <a:pPr>
              <a:buNone/>
            </a:pPr>
            <a:r>
              <a:rPr lang="en-US" altLang="zh-CN" sz="2400" dirty="0" smtClean="0">
                <a:solidFill>
                  <a:schemeClr val="tx2"/>
                </a:solidFill>
                <a:latin typeface="+mj-ea"/>
                <a:ea typeface="+mj-ea"/>
              </a:rPr>
              <a:t>2</a:t>
            </a:r>
            <a:r>
              <a:rPr lang="zh-CN" altLang="en-US" sz="2400" dirty="0" smtClean="0">
                <a:solidFill>
                  <a:schemeClr val="tx2"/>
                </a:solidFill>
                <a:latin typeface="+mj-ea"/>
                <a:ea typeface="+mj-ea"/>
              </a:rPr>
              <a:t>，黑格尔概念辩证法的合理因素</a:t>
            </a:r>
            <a:endParaRPr lang="en-US" altLang="zh-CN" sz="2400" dirty="0" smtClean="0">
              <a:solidFill>
                <a:schemeClr val="tx2"/>
              </a:solidFill>
              <a:latin typeface="+mj-ea"/>
              <a:ea typeface="+mj-ea"/>
            </a:endParaRPr>
          </a:p>
          <a:p>
            <a:pPr>
              <a:buNone/>
            </a:pPr>
            <a:r>
              <a:rPr lang="zh-CN" altLang="en-US" sz="3200" dirty="0">
                <a:solidFill>
                  <a:srgbClr val="FF0000"/>
                </a:solidFill>
                <a:latin typeface="+mj-ea"/>
                <a:ea typeface="+mj-ea"/>
              </a:rPr>
              <a:t>（二）、马克思主义唯物辩证法</a:t>
            </a:r>
            <a:endParaRPr lang="en-US" altLang="zh-CN" sz="3200" dirty="0">
              <a:solidFill>
                <a:srgbClr val="FF0000"/>
              </a:solidFill>
              <a:latin typeface="+mj-ea"/>
              <a:ea typeface="+mj-ea"/>
            </a:endParaRPr>
          </a:p>
          <a:p>
            <a:pPr>
              <a:buNone/>
            </a:pPr>
            <a:r>
              <a:rPr lang="en-US" altLang="zh-CN" sz="3200" dirty="0">
                <a:solidFill>
                  <a:srgbClr val="FF0000"/>
                </a:solidFill>
                <a:latin typeface="+mj-ea"/>
                <a:ea typeface="+mj-ea"/>
              </a:rPr>
              <a:t>1</a:t>
            </a:r>
            <a:r>
              <a:rPr lang="zh-CN" altLang="en-US" sz="3200" dirty="0">
                <a:solidFill>
                  <a:srgbClr val="FF0000"/>
                </a:solidFill>
                <a:latin typeface="+mj-ea"/>
                <a:ea typeface="+mj-ea"/>
              </a:rPr>
              <a:t>，马克思主义辩证法是主观辩证法和客观辩证法的统一</a:t>
            </a:r>
            <a:endParaRPr lang="en-US" altLang="zh-CN" sz="3200" dirty="0">
              <a:solidFill>
                <a:srgbClr val="FF0000"/>
              </a:solidFill>
              <a:latin typeface="+mj-ea"/>
              <a:ea typeface="+mj-ea"/>
            </a:endParaRPr>
          </a:p>
          <a:p>
            <a:pPr>
              <a:buNone/>
            </a:pPr>
            <a:r>
              <a:rPr lang="en-US" altLang="zh-CN" sz="3200" dirty="0">
                <a:solidFill>
                  <a:srgbClr val="FF0000"/>
                </a:solidFill>
                <a:latin typeface="+mj-ea"/>
                <a:ea typeface="+mj-ea"/>
              </a:rPr>
              <a:t>2</a:t>
            </a:r>
            <a:r>
              <a:rPr lang="zh-CN" altLang="en-US" sz="3200" dirty="0">
                <a:solidFill>
                  <a:srgbClr val="FF0000"/>
                </a:solidFill>
                <a:latin typeface="+mj-ea"/>
                <a:ea typeface="+mj-ea"/>
              </a:rPr>
              <a:t>，联系和发展</a:t>
            </a:r>
            <a:endParaRPr lang="en-US" altLang="zh-CN" sz="3200" dirty="0">
              <a:solidFill>
                <a:srgbClr val="FF0000"/>
              </a:solidFill>
              <a:latin typeface="+mj-ea"/>
              <a:ea typeface="+mj-ea"/>
            </a:endParaRPr>
          </a:p>
          <a:p>
            <a:pPr>
              <a:buNone/>
            </a:pPr>
            <a:r>
              <a:rPr lang="en-US" altLang="zh-CN" sz="3200" dirty="0">
                <a:solidFill>
                  <a:srgbClr val="FF0000"/>
                </a:solidFill>
                <a:latin typeface="+mj-ea"/>
                <a:ea typeface="+mj-ea"/>
              </a:rPr>
              <a:t>2</a:t>
            </a:r>
            <a:r>
              <a:rPr lang="zh-CN" altLang="en-US" sz="3200" dirty="0">
                <a:solidFill>
                  <a:srgbClr val="FF0000"/>
                </a:solidFill>
                <a:latin typeface="+mj-ea"/>
                <a:ea typeface="+mj-ea"/>
              </a:rPr>
              <a:t>，对立统一规律、质量互变规律和否定之否定规律</a:t>
            </a:r>
            <a:endParaRPr lang="en-US" altLang="zh-CN" sz="3200" dirty="0">
              <a:solidFill>
                <a:srgbClr val="FF0000"/>
              </a:solidFill>
              <a:latin typeface="+mj-ea"/>
              <a:ea typeface="+mj-ea"/>
            </a:endParaRPr>
          </a:p>
          <a:p>
            <a:pPr>
              <a:buNone/>
            </a:pPr>
            <a:r>
              <a:rPr lang="zh-CN" altLang="en-US" sz="3200" dirty="0">
                <a:solidFill>
                  <a:schemeClr val="tx2"/>
                </a:solidFill>
                <a:latin typeface="+mj-ea"/>
                <a:ea typeface="+mj-ea"/>
              </a:rPr>
              <a:t>（三）、辩证思维方法</a:t>
            </a:r>
            <a:endParaRPr lang="en-US" altLang="zh-CN" sz="3200" dirty="0">
              <a:solidFill>
                <a:schemeClr val="tx2"/>
              </a:solidFill>
              <a:latin typeface="+mj-ea"/>
              <a:ea typeface="+mj-ea"/>
            </a:endParaRPr>
          </a:p>
          <a:p>
            <a:pPr>
              <a:buNone/>
            </a:pPr>
            <a:endParaRPr lang="en-US" altLang="zh-CN" sz="4000" dirty="0" smtClean="0">
              <a:solidFill>
                <a:schemeClr val="tx2"/>
              </a:solidFill>
            </a:endParaRPr>
          </a:p>
        </p:txBody>
      </p:sp>
    </p:spTree>
    <p:extLst>
      <p:ext uri="{BB962C8B-B14F-4D97-AF65-F5344CB8AC3E}">
        <p14:creationId xmlns:p14="http://schemas.microsoft.com/office/powerpoint/2010/main" val="3323557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对“发展”的反思</a:t>
            </a:r>
            <a:r>
              <a:rPr lang="en-US" altLang="zh-CN" dirty="0" smtClean="0"/>
              <a:t>1</a:t>
            </a:r>
            <a:r>
              <a:rPr lang="zh-CN" altLang="en-US" dirty="0" smtClean="0"/>
              <a:t>：进化</a:t>
            </a:r>
            <a:r>
              <a:rPr lang="en-US" altLang="zh-CN" dirty="0" smtClean="0"/>
              <a:t>or</a:t>
            </a:r>
            <a:r>
              <a:rPr lang="zh-CN" altLang="en-US" dirty="0" smtClean="0"/>
              <a:t>退化？</a:t>
            </a:r>
            <a:endParaRPr lang="zh-CN" altLang="en-US" dirty="0"/>
          </a:p>
        </p:txBody>
      </p:sp>
      <p:sp>
        <p:nvSpPr>
          <p:cNvPr id="3" name="内容占位符 2"/>
          <p:cNvSpPr>
            <a:spLocks noGrp="1"/>
          </p:cNvSpPr>
          <p:nvPr>
            <p:ph idx="1"/>
          </p:nvPr>
        </p:nvSpPr>
        <p:spPr/>
        <p:txBody>
          <a:bodyPr/>
          <a:lstStyle/>
          <a:p>
            <a:r>
              <a:rPr lang="zh-CN" altLang="en-US" b="1" dirty="0" smtClean="0">
                <a:solidFill>
                  <a:srgbClr val="FF00FF"/>
                </a:solidFill>
                <a:latin typeface="+mj-ea"/>
                <a:ea typeface="+mj-ea"/>
              </a:rPr>
              <a:t>达尔文与克劳修斯矛盾</a:t>
            </a:r>
            <a:endParaRPr lang="en-US" altLang="zh-CN" b="1" dirty="0" smtClean="0">
              <a:solidFill>
                <a:srgbClr val="FF00FF"/>
              </a:solidFill>
              <a:latin typeface="+mj-ea"/>
              <a:ea typeface="+mj-ea"/>
            </a:endParaRPr>
          </a:p>
          <a:p>
            <a:r>
              <a:rPr lang="en-US" altLang="zh-CN" dirty="0" smtClean="0">
                <a:latin typeface="+mj-ea"/>
                <a:ea typeface="+mj-ea"/>
              </a:rPr>
              <a:t>“</a:t>
            </a:r>
            <a:r>
              <a:rPr lang="zh-CN" altLang="en-US" dirty="0" smtClean="0">
                <a:latin typeface="+mj-ea"/>
                <a:ea typeface="+mj-ea"/>
              </a:rPr>
              <a:t>宇宙热寂说”</a:t>
            </a:r>
            <a:r>
              <a:rPr lang="en-US" altLang="zh-CN" dirty="0" smtClean="0">
                <a:latin typeface="+mj-ea"/>
                <a:ea typeface="+mj-ea"/>
              </a:rPr>
              <a:t> —</a:t>
            </a:r>
            <a:r>
              <a:rPr lang="zh-CN" altLang="en-US" dirty="0" smtClean="0">
                <a:latin typeface="+mj-ea"/>
                <a:ea typeface="+mj-ea"/>
              </a:rPr>
              <a:t> 热力学第二定律指出，一个孤立的热力学系统，温度总是不可逆地从高温传向低温，最后达到热平衡。这种热力学系统所表现出来的，是从有序走向无序、从非平衡走向平衡的退化趋势</a:t>
            </a:r>
            <a:endParaRPr lang="en-US" altLang="zh-CN" dirty="0" smtClean="0">
              <a:latin typeface="+mj-ea"/>
              <a:ea typeface="+mj-ea"/>
            </a:endParaRPr>
          </a:p>
          <a:p>
            <a:r>
              <a:rPr lang="zh-CN" altLang="en-US" dirty="0" smtClean="0">
                <a:latin typeface="+mj-ea"/>
                <a:ea typeface="+mj-ea"/>
              </a:rPr>
              <a:t>达尔文生物进化论则指出，生物界总是从简单到复杂、从低级向高级、从低等有序到高等有序发展的，是一个进化的趋势。 </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自组织理论</a:t>
            </a:r>
            <a:endParaRPr lang="zh-CN" altLang="en-US" dirty="0"/>
          </a:p>
        </p:txBody>
      </p:sp>
      <p:sp>
        <p:nvSpPr>
          <p:cNvPr id="3" name="内容占位符 2"/>
          <p:cNvSpPr>
            <a:spLocks noGrp="1"/>
          </p:cNvSpPr>
          <p:nvPr>
            <p:ph idx="1"/>
          </p:nvPr>
        </p:nvSpPr>
        <p:spPr>
          <a:xfrm>
            <a:off x="381000" y="1143000"/>
            <a:ext cx="8229600" cy="5065712"/>
          </a:xfrm>
        </p:spPr>
        <p:txBody>
          <a:bodyPr/>
          <a:lstStyle/>
          <a:p>
            <a:endParaRPr lang="zh-CN" altLang="en-US" dirty="0"/>
          </a:p>
        </p:txBody>
      </p:sp>
      <p:sp>
        <p:nvSpPr>
          <p:cNvPr id="5" name="矩形 4"/>
          <p:cNvSpPr/>
          <p:nvPr/>
        </p:nvSpPr>
        <p:spPr bwMode="auto">
          <a:xfrm>
            <a:off x="1126110" y="1336873"/>
            <a:ext cx="1447800" cy="1202510"/>
          </a:xfrm>
          <a:prstGeom prst="rect">
            <a:avLst/>
          </a:prstGeom>
          <a:solidFill>
            <a:srgbClr val="DDDDDD"/>
          </a:solidFill>
          <a:ln w="28575" cap="flat" cmpd="sng" algn="ctr">
            <a:solidFill>
              <a:srgbClr val="922706"/>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Arial" pitchFamily="34" charset="0"/>
                <a:ea typeface="黑体" pitchFamily="2" charset="-122"/>
              </a:rPr>
              <a:t>孤立系统</a:t>
            </a:r>
            <a:endParaRPr kumimoji="0" lang="en-US" altLang="zh-CN" sz="2400" b="0" i="0" u="none" strike="noStrike" cap="none" normalizeH="0" baseline="0" dirty="0" smtClean="0">
              <a:ln>
                <a:noFill/>
              </a:ln>
              <a:solidFill>
                <a:schemeClr val="tx1"/>
              </a:solidFill>
              <a:effectLst/>
              <a:latin typeface="Arial" pitchFamily="34" charset="0"/>
              <a:ea typeface="黑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smtClean="0"/>
              <a:t>Isolated system</a:t>
            </a:r>
            <a:endParaRPr kumimoji="0" lang="zh-CN" altLang="en-US" sz="2400" b="0" i="0" u="none" strike="noStrike" cap="none" normalizeH="0" baseline="0" dirty="0" smtClean="0">
              <a:ln>
                <a:noFill/>
              </a:ln>
              <a:solidFill>
                <a:schemeClr val="tx1"/>
              </a:solidFill>
              <a:effectLst/>
              <a:latin typeface="Arial" pitchFamily="34" charset="0"/>
              <a:ea typeface="黑体" pitchFamily="2" charset="-122"/>
            </a:endParaRPr>
          </a:p>
        </p:txBody>
      </p:sp>
      <p:cxnSp>
        <p:nvCxnSpPr>
          <p:cNvPr id="9" name="直接箭头连接符 8"/>
          <p:cNvCxnSpPr/>
          <p:nvPr/>
        </p:nvCxnSpPr>
        <p:spPr bwMode="auto">
          <a:xfrm flipV="1">
            <a:off x="2573910" y="1905000"/>
            <a:ext cx="1278511" cy="25138"/>
          </a:xfrm>
          <a:prstGeom prst="straightConnector1">
            <a:avLst/>
          </a:prstGeom>
          <a:solidFill>
            <a:srgbClr val="DDDDDD"/>
          </a:solidFill>
          <a:ln w="28575" cap="flat" cmpd="sng" algn="ctr">
            <a:solidFill>
              <a:srgbClr val="922706"/>
            </a:solidFill>
            <a:prstDash val="solid"/>
            <a:round/>
            <a:headEnd type="none" w="med" len="med"/>
            <a:tailEnd type="arrow"/>
          </a:ln>
          <a:effectLst/>
        </p:spPr>
      </p:cxnSp>
      <p:cxnSp>
        <p:nvCxnSpPr>
          <p:cNvPr id="11" name="直接箭头连接符 10"/>
          <p:cNvCxnSpPr/>
          <p:nvPr/>
        </p:nvCxnSpPr>
        <p:spPr bwMode="auto">
          <a:xfrm flipV="1">
            <a:off x="2573910" y="3548682"/>
            <a:ext cx="1102151" cy="22781"/>
          </a:xfrm>
          <a:prstGeom prst="straightConnector1">
            <a:avLst/>
          </a:prstGeom>
          <a:solidFill>
            <a:srgbClr val="DDDDDD"/>
          </a:solidFill>
          <a:ln w="28575" cap="flat" cmpd="sng" algn="ctr">
            <a:solidFill>
              <a:srgbClr val="922706"/>
            </a:solidFill>
            <a:prstDash val="solid"/>
            <a:round/>
            <a:headEnd type="none" w="med" len="med"/>
            <a:tailEnd type="arrow"/>
          </a:ln>
          <a:effectLst/>
        </p:spPr>
      </p:cxnSp>
      <p:sp>
        <p:nvSpPr>
          <p:cNvPr id="12" name="矩形 11"/>
          <p:cNvSpPr/>
          <p:nvPr/>
        </p:nvSpPr>
        <p:spPr bwMode="auto">
          <a:xfrm>
            <a:off x="1049910" y="2970208"/>
            <a:ext cx="1524000" cy="1202510"/>
          </a:xfrm>
          <a:prstGeom prst="rect">
            <a:avLst/>
          </a:prstGeom>
          <a:solidFill>
            <a:srgbClr val="DDDDDD"/>
          </a:solidFill>
          <a:ln w="28575" cap="flat" cmpd="sng" algn="ctr">
            <a:solidFill>
              <a:srgbClr val="922706"/>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Arial" pitchFamily="34" charset="0"/>
                <a:ea typeface="黑体" pitchFamily="2" charset="-122"/>
              </a:rPr>
              <a:t>封闭系统</a:t>
            </a:r>
            <a:endParaRPr kumimoji="0" lang="en-US" altLang="zh-CN" sz="2400" b="0" i="0" u="none" strike="noStrike" cap="none" normalizeH="0" baseline="0" dirty="0" smtClean="0">
              <a:ln>
                <a:noFill/>
              </a:ln>
              <a:solidFill>
                <a:schemeClr val="tx1"/>
              </a:solidFill>
              <a:effectLst/>
              <a:latin typeface="Arial" pitchFamily="34" charset="0"/>
              <a:ea typeface="黑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smtClean="0"/>
              <a:t>Closed system</a:t>
            </a:r>
            <a:endParaRPr kumimoji="0" lang="zh-CN" altLang="en-US" sz="2400" b="0" i="0" u="none" strike="noStrike" cap="none" normalizeH="0" baseline="0" dirty="0" smtClean="0">
              <a:ln>
                <a:noFill/>
              </a:ln>
              <a:solidFill>
                <a:schemeClr val="tx1"/>
              </a:solidFill>
              <a:effectLst/>
              <a:latin typeface="Arial" pitchFamily="34" charset="0"/>
              <a:ea typeface="黑体" pitchFamily="2" charset="-122"/>
            </a:endParaRPr>
          </a:p>
        </p:txBody>
      </p:sp>
      <p:sp>
        <p:nvSpPr>
          <p:cNvPr id="13" name="矩形 12"/>
          <p:cNvSpPr/>
          <p:nvPr/>
        </p:nvSpPr>
        <p:spPr bwMode="auto">
          <a:xfrm>
            <a:off x="1049910" y="4825985"/>
            <a:ext cx="1432100" cy="1202510"/>
          </a:xfrm>
          <a:prstGeom prst="rect">
            <a:avLst/>
          </a:prstGeom>
          <a:solidFill>
            <a:srgbClr val="DDDDDD"/>
          </a:solidFill>
          <a:ln w="28575" cap="flat" cmpd="sng" algn="ctr">
            <a:solidFill>
              <a:srgbClr val="922706"/>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Arial" pitchFamily="34" charset="0"/>
                <a:ea typeface="黑体" pitchFamily="2" charset="-122"/>
              </a:rPr>
              <a:t>开放系统</a:t>
            </a:r>
            <a:endParaRPr kumimoji="0" lang="en-US" altLang="zh-CN" sz="2400" b="0" i="0" u="none" strike="noStrike" cap="none" normalizeH="0" baseline="0" dirty="0" smtClean="0">
              <a:ln>
                <a:noFill/>
              </a:ln>
              <a:solidFill>
                <a:schemeClr val="tx1"/>
              </a:solidFill>
              <a:effectLst/>
              <a:latin typeface="Arial" pitchFamily="34" charset="0"/>
              <a:ea typeface="黑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smtClean="0"/>
              <a:t>Opening </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smtClean="0"/>
              <a:t>system</a:t>
            </a:r>
            <a:endParaRPr kumimoji="0" lang="zh-CN" altLang="en-US" sz="2400" b="0" i="0" u="none" strike="noStrike" cap="none" normalizeH="0" baseline="0" dirty="0" smtClean="0">
              <a:ln>
                <a:noFill/>
              </a:ln>
              <a:solidFill>
                <a:schemeClr val="tx1"/>
              </a:solidFill>
              <a:effectLst/>
              <a:latin typeface="Arial" pitchFamily="34" charset="0"/>
              <a:ea typeface="黑体" pitchFamily="2" charset="-122"/>
            </a:endParaRPr>
          </a:p>
        </p:txBody>
      </p:sp>
      <p:cxnSp>
        <p:nvCxnSpPr>
          <p:cNvPr id="17" name="直接箭头连接符 16"/>
          <p:cNvCxnSpPr/>
          <p:nvPr/>
        </p:nvCxnSpPr>
        <p:spPr bwMode="auto">
          <a:xfrm>
            <a:off x="2482010" y="5428828"/>
            <a:ext cx="1264951" cy="1588"/>
          </a:xfrm>
          <a:prstGeom prst="straightConnector1">
            <a:avLst/>
          </a:prstGeom>
          <a:solidFill>
            <a:srgbClr val="DDDDDD"/>
          </a:solidFill>
          <a:ln w="28575" cap="flat" cmpd="sng" algn="ctr">
            <a:solidFill>
              <a:srgbClr val="922706"/>
            </a:solidFill>
            <a:prstDash val="solid"/>
            <a:round/>
            <a:headEnd type="none" w="med" len="med"/>
            <a:tailEnd type="arrow"/>
          </a:ln>
          <a:effectLst/>
        </p:spPr>
      </p:cxnSp>
      <p:sp>
        <p:nvSpPr>
          <p:cNvPr id="18" name="椭圆 17"/>
          <p:cNvSpPr/>
          <p:nvPr/>
        </p:nvSpPr>
        <p:spPr bwMode="auto">
          <a:xfrm>
            <a:off x="4191000" y="1566303"/>
            <a:ext cx="1981200" cy="652255"/>
          </a:xfrm>
          <a:prstGeom prst="ellipse">
            <a:avLst/>
          </a:prstGeom>
          <a:solidFill>
            <a:srgbClr val="DDDDDD"/>
          </a:solidFill>
          <a:ln w="28575" cap="flat" cmpd="sng" algn="ctr">
            <a:solidFill>
              <a:srgbClr val="922706"/>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Arial" pitchFamily="34" charset="0"/>
                <a:ea typeface="黑体" pitchFamily="2" charset="-122"/>
              </a:rPr>
              <a:t>退化</a:t>
            </a:r>
          </a:p>
        </p:txBody>
      </p:sp>
      <p:sp>
        <p:nvSpPr>
          <p:cNvPr id="19" name="椭圆 18"/>
          <p:cNvSpPr/>
          <p:nvPr/>
        </p:nvSpPr>
        <p:spPr bwMode="auto">
          <a:xfrm>
            <a:off x="3676061" y="2985660"/>
            <a:ext cx="3124200" cy="1171606"/>
          </a:xfrm>
          <a:prstGeom prst="ellipse">
            <a:avLst/>
          </a:prstGeom>
          <a:solidFill>
            <a:srgbClr val="DDDDDD"/>
          </a:solidFill>
          <a:ln w="28575" cap="flat" cmpd="sng" algn="ctr">
            <a:solidFill>
              <a:srgbClr val="922706"/>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Arial" pitchFamily="34" charset="0"/>
                <a:ea typeface="黑体" pitchFamily="2" charset="-122"/>
              </a:rPr>
              <a:t>平衡有序结构</a:t>
            </a:r>
            <a:endParaRPr kumimoji="0" lang="en-US" altLang="zh-CN" sz="2400" b="0" i="0" u="none" strike="noStrike" cap="none" normalizeH="0" baseline="0" dirty="0" smtClean="0">
              <a:ln>
                <a:noFill/>
              </a:ln>
              <a:solidFill>
                <a:schemeClr val="tx1"/>
              </a:solidFill>
              <a:effectLst/>
              <a:latin typeface="Arial" pitchFamily="34" charset="0"/>
              <a:ea typeface="黑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t>（死的有序</a:t>
            </a:r>
            <a:endParaRPr kumimoji="0" lang="zh-CN" altLang="en-US" sz="2400" b="0" i="0" u="none" strike="noStrike" cap="none" normalizeH="0" baseline="0" dirty="0" smtClean="0">
              <a:ln>
                <a:noFill/>
              </a:ln>
              <a:solidFill>
                <a:schemeClr val="tx1"/>
              </a:solidFill>
              <a:effectLst/>
              <a:latin typeface="Arial" pitchFamily="34" charset="0"/>
              <a:ea typeface="黑体" pitchFamily="2" charset="-122"/>
            </a:endParaRPr>
          </a:p>
        </p:txBody>
      </p:sp>
      <p:sp>
        <p:nvSpPr>
          <p:cNvPr id="20" name="椭圆 19"/>
          <p:cNvSpPr/>
          <p:nvPr/>
        </p:nvSpPr>
        <p:spPr bwMode="auto">
          <a:xfrm>
            <a:off x="3746961" y="4843025"/>
            <a:ext cx="2971800" cy="1171606"/>
          </a:xfrm>
          <a:prstGeom prst="ellipse">
            <a:avLst/>
          </a:prstGeom>
          <a:solidFill>
            <a:srgbClr val="DDDDDD"/>
          </a:solidFill>
          <a:ln w="28575" cap="flat" cmpd="sng" algn="ctr">
            <a:solidFill>
              <a:srgbClr val="922706"/>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Arial" pitchFamily="34" charset="0"/>
                <a:ea typeface="黑体" pitchFamily="2" charset="-122"/>
              </a:rPr>
              <a:t>耗散有序结构</a:t>
            </a:r>
            <a:endParaRPr kumimoji="0" lang="en-US" altLang="zh-CN" sz="2400" b="0" i="0" u="none" strike="noStrike" cap="none" normalizeH="0" baseline="0" dirty="0" smtClean="0">
              <a:ln>
                <a:noFill/>
              </a:ln>
              <a:solidFill>
                <a:schemeClr val="tx1"/>
              </a:solidFill>
              <a:effectLst/>
              <a:latin typeface="Arial" pitchFamily="34" charset="0"/>
              <a:ea typeface="黑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Arial" pitchFamily="34" charset="0"/>
                <a:ea typeface="黑体" pitchFamily="2" charset="-122"/>
              </a:rPr>
              <a:t>（活的有序）</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自组织理论</a:t>
            </a:r>
            <a:endParaRPr lang="zh-CN" altLang="en-US" dirty="0"/>
          </a:p>
        </p:txBody>
      </p:sp>
      <p:sp>
        <p:nvSpPr>
          <p:cNvPr id="4" name="Rectangle 2051"/>
          <p:cNvSpPr>
            <a:spLocks noGrp="1" noChangeArrowheads="1"/>
          </p:cNvSpPr>
          <p:nvPr>
            <p:ph idx="1"/>
          </p:nvPr>
        </p:nvSpPr>
        <p:spPr/>
        <p:txBody>
          <a:bodyPr/>
          <a:lstStyle/>
          <a:p>
            <a:pPr eaLnBrk="1" hangingPunct="1">
              <a:lnSpc>
                <a:spcPct val="90000"/>
              </a:lnSpc>
            </a:pPr>
            <a:r>
              <a:rPr lang="zh-CN" altLang="en-US" dirty="0" smtClean="0">
                <a:solidFill>
                  <a:srgbClr val="C00000"/>
                </a:solidFill>
                <a:latin typeface="+mj-ea"/>
                <a:ea typeface="+mj-ea"/>
              </a:rPr>
              <a:t>一  </a:t>
            </a:r>
            <a:r>
              <a:rPr lang="zh-CN" altLang="en-US" dirty="0" smtClean="0">
                <a:latin typeface="+mj-ea"/>
                <a:ea typeface="+mj-ea"/>
              </a:rPr>
              <a:t>孤立系统不可能自发的从无序转变为有序，演化方向只能是越来越混乱，由有序到无序</a:t>
            </a:r>
            <a:endParaRPr lang="en-US" altLang="zh-CN" dirty="0" smtClean="0">
              <a:latin typeface="+mj-ea"/>
              <a:ea typeface="+mj-ea"/>
            </a:endParaRPr>
          </a:p>
          <a:p>
            <a:pPr eaLnBrk="1" hangingPunct="1">
              <a:lnSpc>
                <a:spcPct val="90000"/>
              </a:lnSpc>
            </a:pPr>
            <a:endParaRPr lang="zh-CN" altLang="en-US" dirty="0" smtClean="0">
              <a:latin typeface="+mj-ea"/>
              <a:ea typeface="+mj-ea"/>
            </a:endParaRPr>
          </a:p>
          <a:p>
            <a:pPr eaLnBrk="1" hangingPunct="1">
              <a:lnSpc>
                <a:spcPct val="90000"/>
              </a:lnSpc>
            </a:pPr>
            <a:r>
              <a:rPr lang="zh-CN" altLang="en-US" dirty="0" smtClean="0">
                <a:solidFill>
                  <a:srgbClr val="C00000"/>
                </a:solidFill>
                <a:latin typeface="+mj-ea"/>
                <a:ea typeface="+mj-ea"/>
              </a:rPr>
              <a:t>二  </a:t>
            </a:r>
            <a:r>
              <a:rPr lang="zh-CN" altLang="en-US" dirty="0" smtClean="0">
                <a:latin typeface="+mj-ea"/>
                <a:ea typeface="+mj-ea"/>
              </a:rPr>
              <a:t>封闭系统的玻尔兹曼有序原理</a:t>
            </a:r>
          </a:p>
          <a:p>
            <a:pPr eaLnBrk="1" hangingPunct="1">
              <a:lnSpc>
                <a:spcPct val="90000"/>
              </a:lnSpc>
            </a:pPr>
            <a:r>
              <a:rPr lang="zh-CN" altLang="en-US" dirty="0" smtClean="0">
                <a:latin typeface="+mj-ea"/>
                <a:ea typeface="+mj-ea"/>
              </a:rPr>
              <a:t>封闭系统的可能演化方向：平衡有序结构</a:t>
            </a:r>
            <a:endParaRPr lang="en-US" altLang="zh-CN" dirty="0" smtClean="0">
              <a:latin typeface="+mj-ea"/>
              <a:ea typeface="+mj-ea"/>
            </a:endParaRPr>
          </a:p>
          <a:p>
            <a:pPr eaLnBrk="1" hangingPunct="1">
              <a:lnSpc>
                <a:spcPct val="90000"/>
              </a:lnSpc>
            </a:pPr>
            <a:endParaRPr lang="zh-CN" altLang="en-US" dirty="0" smtClean="0">
              <a:latin typeface="+mj-ea"/>
              <a:ea typeface="+mj-ea"/>
            </a:endParaRPr>
          </a:p>
          <a:p>
            <a:pPr eaLnBrk="1" hangingPunct="1">
              <a:lnSpc>
                <a:spcPct val="90000"/>
              </a:lnSpc>
            </a:pPr>
            <a:r>
              <a:rPr lang="zh-CN" altLang="en-US" dirty="0" smtClean="0">
                <a:solidFill>
                  <a:srgbClr val="C00000"/>
                </a:solidFill>
                <a:latin typeface="+mj-ea"/>
                <a:ea typeface="+mj-ea"/>
              </a:rPr>
              <a:t>三  </a:t>
            </a:r>
            <a:r>
              <a:rPr lang="zh-CN" altLang="en-US" dirty="0" smtClean="0">
                <a:latin typeface="+mj-ea"/>
                <a:ea typeface="+mj-ea"/>
              </a:rPr>
              <a:t>开放系统中负熵流可能导致出现耗散有序结构       </a:t>
            </a:r>
            <a:r>
              <a:rPr lang="en-US" altLang="zh-CN" dirty="0" err="1" smtClean="0">
                <a:latin typeface="+mj-ea"/>
                <a:ea typeface="+mj-ea"/>
              </a:rPr>
              <a:t>ds</a:t>
            </a:r>
            <a:r>
              <a:rPr lang="en-US" altLang="zh-CN" dirty="0" smtClean="0">
                <a:latin typeface="+mj-ea"/>
                <a:ea typeface="+mj-ea"/>
              </a:rPr>
              <a:t>=</a:t>
            </a:r>
            <a:r>
              <a:rPr lang="en-US" altLang="zh-CN" dirty="0" err="1" smtClean="0">
                <a:latin typeface="+mj-ea"/>
                <a:ea typeface="+mj-ea"/>
              </a:rPr>
              <a:t>dis+des</a:t>
            </a:r>
            <a:endParaRPr lang="en-US" altLang="zh-CN" dirty="0" smtClean="0">
              <a:latin typeface="+mj-ea"/>
              <a:ea typeface="+mj-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428625" y="2000250"/>
            <a:ext cx="7772400" cy="4114800"/>
          </a:xfrm>
        </p:spPr>
        <p:txBody>
          <a:bodyPr/>
          <a:lstStyle/>
          <a:p>
            <a:pPr eaLnBrk="1" hangingPunct="1"/>
            <a:r>
              <a:rPr lang="zh-CN" altLang="en-US" dirty="0" smtClean="0"/>
              <a:t>环境变化</a:t>
            </a:r>
            <a:r>
              <a:rPr lang="en-US" altLang="zh-CN" dirty="0" smtClean="0">
                <a:cs typeface="Times New Roman" pitchFamily="18" charset="0"/>
              </a:rPr>
              <a:t>&gt;</a:t>
            </a:r>
            <a:r>
              <a:rPr lang="zh-CN" altLang="en-US" dirty="0" smtClean="0"/>
              <a:t>临界值</a:t>
            </a:r>
          </a:p>
        </p:txBody>
      </p:sp>
      <p:sp>
        <p:nvSpPr>
          <p:cNvPr id="69635" name="AutoShape 4"/>
          <p:cNvSpPr>
            <a:spLocks noChangeArrowheads="1"/>
          </p:cNvSpPr>
          <p:nvPr/>
        </p:nvSpPr>
        <p:spPr bwMode="auto">
          <a:xfrm>
            <a:off x="3786188" y="2133600"/>
            <a:ext cx="1776412" cy="304800"/>
          </a:xfrm>
          <a:prstGeom prst="rightArrow">
            <a:avLst>
              <a:gd name="adj1" fmla="val 50000"/>
              <a:gd name="adj2" fmla="val 118750"/>
            </a:avLst>
          </a:prstGeom>
          <a:solidFill>
            <a:schemeClr val="accent1"/>
          </a:solidFill>
          <a:ln w="9525">
            <a:solidFill>
              <a:schemeClr val="tx1"/>
            </a:solidFill>
            <a:miter lim="800000"/>
            <a:headEnd/>
            <a:tailEnd/>
          </a:ln>
        </p:spPr>
        <p:txBody>
          <a:bodyPr wrap="none" anchor="ctr"/>
          <a:lstStyle/>
          <a:p>
            <a:endParaRPr lang="zh-CN" altLang="en-US"/>
          </a:p>
        </p:txBody>
      </p:sp>
      <p:sp>
        <p:nvSpPr>
          <p:cNvPr id="69636" name="Rectangle 5"/>
          <p:cNvSpPr>
            <a:spLocks noChangeArrowheads="1"/>
          </p:cNvSpPr>
          <p:nvPr/>
        </p:nvSpPr>
        <p:spPr bwMode="auto">
          <a:xfrm>
            <a:off x="5562600" y="1981200"/>
            <a:ext cx="1371600" cy="914400"/>
          </a:xfrm>
          <a:prstGeom prst="rect">
            <a:avLst/>
          </a:prstGeom>
          <a:solidFill>
            <a:schemeClr val="accent1"/>
          </a:solidFill>
          <a:ln w="9525">
            <a:solidFill>
              <a:schemeClr val="tx1"/>
            </a:solidFill>
            <a:miter lim="800000"/>
            <a:headEnd/>
            <a:tailEnd/>
          </a:ln>
        </p:spPr>
        <p:txBody>
          <a:bodyPr wrap="none" anchor="ctr"/>
          <a:lstStyle/>
          <a:p>
            <a:pPr algn="ctr"/>
            <a:r>
              <a:rPr lang="zh-CN" altLang="en-US"/>
              <a:t>系统失稳</a:t>
            </a:r>
          </a:p>
        </p:txBody>
      </p:sp>
      <p:sp>
        <p:nvSpPr>
          <p:cNvPr id="69638" name="AutoShape 7"/>
          <p:cNvSpPr>
            <a:spLocks noChangeArrowheads="1"/>
          </p:cNvSpPr>
          <p:nvPr/>
        </p:nvSpPr>
        <p:spPr bwMode="auto">
          <a:xfrm>
            <a:off x="5943600" y="2895600"/>
            <a:ext cx="485775" cy="609600"/>
          </a:xfrm>
          <a:prstGeom prst="downArrow">
            <a:avLst>
              <a:gd name="adj1" fmla="val 50000"/>
              <a:gd name="adj2" fmla="val 31373"/>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69639" name="Oval 8"/>
          <p:cNvSpPr>
            <a:spLocks noChangeArrowheads="1"/>
          </p:cNvSpPr>
          <p:nvPr/>
        </p:nvSpPr>
        <p:spPr bwMode="auto">
          <a:xfrm>
            <a:off x="5410200" y="3505200"/>
            <a:ext cx="1804988" cy="914400"/>
          </a:xfrm>
          <a:prstGeom prst="ellipse">
            <a:avLst/>
          </a:prstGeom>
          <a:solidFill>
            <a:schemeClr val="accent1"/>
          </a:solidFill>
          <a:ln w="9525">
            <a:solidFill>
              <a:schemeClr val="tx1"/>
            </a:solidFill>
            <a:round/>
            <a:headEnd/>
            <a:tailEnd/>
          </a:ln>
        </p:spPr>
        <p:txBody>
          <a:bodyPr wrap="none" anchor="ctr"/>
          <a:lstStyle/>
          <a:p>
            <a:pPr algn="ctr"/>
            <a:r>
              <a:rPr lang="zh-CN" altLang="en-US"/>
              <a:t>某些涨落放大</a:t>
            </a:r>
          </a:p>
        </p:txBody>
      </p:sp>
      <p:sp>
        <p:nvSpPr>
          <p:cNvPr id="69640" name="AutoShape 9"/>
          <p:cNvSpPr>
            <a:spLocks noChangeArrowheads="1"/>
          </p:cNvSpPr>
          <p:nvPr/>
        </p:nvSpPr>
        <p:spPr bwMode="auto">
          <a:xfrm>
            <a:off x="6019800" y="4419600"/>
            <a:ext cx="485775" cy="685800"/>
          </a:xfrm>
          <a:prstGeom prst="downArrow">
            <a:avLst>
              <a:gd name="adj1" fmla="val 50000"/>
              <a:gd name="adj2" fmla="val 35294"/>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69641" name="Rectangle 10"/>
          <p:cNvSpPr>
            <a:spLocks noChangeArrowheads="1"/>
          </p:cNvSpPr>
          <p:nvPr/>
        </p:nvSpPr>
        <p:spPr bwMode="auto">
          <a:xfrm>
            <a:off x="5638800" y="5105400"/>
            <a:ext cx="1524000" cy="914400"/>
          </a:xfrm>
          <a:prstGeom prst="rect">
            <a:avLst/>
          </a:prstGeom>
          <a:solidFill>
            <a:schemeClr val="accent1"/>
          </a:solidFill>
          <a:ln w="9525">
            <a:solidFill>
              <a:schemeClr val="tx1"/>
            </a:solidFill>
            <a:miter lim="800000"/>
            <a:headEnd/>
            <a:tailEnd/>
          </a:ln>
        </p:spPr>
        <p:txBody>
          <a:bodyPr wrap="none" anchor="ctr"/>
          <a:lstStyle/>
          <a:p>
            <a:pPr algn="ctr"/>
            <a:r>
              <a:rPr lang="zh-CN" altLang="en-US"/>
              <a:t>巨涨落</a:t>
            </a:r>
          </a:p>
        </p:txBody>
      </p:sp>
      <p:sp>
        <p:nvSpPr>
          <p:cNvPr id="69642" name="Line 11"/>
          <p:cNvSpPr>
            <a:spLocks noChangeShapeType="1"/>
          </p:cNvSpPr>
          <p:nvPr/>
        </p:nvSpPr>
        <p:spPr bwMode="auto">
          <a:xfrm flipH="1">
            <a:off x="2514600" y="5562600"/>
            <a:ext cx="3124200" cy="0"/>
          </a:xfrm>
          <a:prstGeom prst="line">
            <a:avLst/>
          </a:prstGeom>
          <a:noFill/>
          <a:ln w="9525">
            <a:solidFill>
              <a:schemeClr val="tx1"/>
            </a:solidFill>
            <a:round/>
            <a:headEnd/>
            <a:tailEnd/>
          </a:ln>
        </p:spPr>
        <p:txBody>
          <a:bodyPr/>
          <a:lstStyle/>
          <a:p>
            <a:endParaRPr lang="zh-CN" altLang="en-US"/>
          </a:p>
        </p:txBody>
      </p:sp>
      <p:sp>
        <p:nvSpPr>
          <p:cNvPr id="69643" name="Line 13"/>
          <p:cNvSpPr>
            <a:spLocks noChangeShapeType="1"/>
          </p:cNvSpPr>
          <p:nvPr/>
        </p:nvSpPr>
        <p:spPr bwMode="auto">
          <a:xfrm flipH="1">
            <a:off x="1981200" y="5562600"/>
            <a:ext cx="533400" cy="0"/>
          </a:xfrm>
          <a:prstGeom prst="line">
            <a:avLst/>
          </a:prstGeom>
          <a:noFill/>
          <a:ln w="9525">
            <a:solidFill>
              <a:schemeClr val="tx1"/>
            </a:solidFill>
            <a:round/>
            <a:headEnd/>
            <a:tailEnd/>
          </a:ln>
        </p:spPr>
        <p:txBody>
          <a:bodyPr/>
          <a:lstStyle/>
          <a:p>
            <a:endParaRPr lang="zh-CN" altLang="en-US"/>
          </a:p>
        </p:txBody>
      </p:sp>
      <p:sp>
        <p:nvSpPr>
          <p:cNvPr id="69644" name="Line 14"/>
          <p:cNvSpPr>
            <a:spLocks noChangeShapeType="1"/>
          </p:cNvSpPr>
          <p:nvPr/>
        </p:nvSpPr>
        <p:spPr bwMode="auto">
          <a:xfrm flipV="1">
            <a:off x="1981200" y="2438400"/>
            <a:ext cx="0" cy="3124200"/>
          </a:xfrm>
          <a:prstGeom prst="line">
            <a:avLst/>
          </a:prstGeom>
          <a:noFill/>
          <a:ln w="9525">
            <a:solidFill>
              <a:schemeClr val="tx1"/>
            </a:solidFill>
            <a:round/>
            <a:headEnd/>
            <a:tailEnd type="triangle" w="med" len="med"/>
          </a:ln>
        </p:spPr>
        <p:txBody>
          <a:bodyPr/>
          <a:lstStyle/>
          <a:p>
            <a:endParaRPr lang="zh-CN" altLang="en-US"/>
          </a:p>
        </p:txBody>
      </p:sp>
      <p:sp>
        <p:nvSpPr>
          <p:cNvPr id="69645" name="Oval 15"/>
          <p:cNvSpPr>
            <a:spLocks noChangeArrowheads="1"/>
          </p:cNvSpPr>
          <p:nvPr/>
        </p:nvSpPr>
        <p:spPr bwMode="auto">
          <a:xfrm>
            <a:off x="5181600" y="381000"/>
            <a:ext cx="2057400" cy="914400"/>
          </a:xfrm>
          <a:prstGeom prst="ellipse">
            <a:avLst/>
          </a:prstGeom>
          <a:solidFill>
            <a:schemeClr val="accent1"/>
          </a:solidFill>
          <a:ln w="9525">
            <a:solidFill>
              <a:schemeClr val="tx1"/>
            </a:solidFill>
            <a:round/>
            <a:headEnd/>
            <a:tailEnd/>
          </a:ln>
        </p:spPr>
        <p:txBody>
          <a:bodyPr wrap="none" anchor="ctr"/>
          <a:lstStyle/>
          <a:p>
            <a:pPr algn="ctr"/>
            <a:r>
              <a:rPr lang="zh-CN" altLang="en-US"/>
              <a:t>内涨落</a:t>
            </a:r>
          </a:p>
        </p:txBody>
      </p:sp>
      <p:sp>
        <p:nvSpPr>
          <p:cNvPr id="69646" name="Line 16"/>
          <p:cNvSpPr>
            <a:spLocks noChangeShapeType="1"/>
          </p:cNvSpPr>
          <p:nvPr/>
        </p:nvSpPr>
        <p:spPr bwMode="auto">
          <a:xfrm flipH="1">
            <a:off x="5029200" y="3276600"/>
            <a:ext cx="990600" cy="0"/>
          </a:xfrm>
          <a:prstGeom prst="line">
            <a:avLst/>
          </a:prstGeom>
          <a:noFill/>
          <a:ln w="9525">
            <a:solidFill>
              <a:schemeClr val="tx1"/>
            </a:solidFill>
            <a:round/>
            <a:headEnd/>
            <a:tailEnd/>
          </a:ln>
        </p:spPr>
        <p:txBody>
          <a:bodyPr/>
          <a:lstStyle/>
          <a:p>
            <a:endParaRPr lang="zh-CN" altLang="en-US"/>
          </a:p>
        </p:txBody>
      </p:sp>
      <p:sp>
        <p:nvSpPr>
          <p:cNvPr id="69647" name="Line 17"/>
          <p:cNvSpPr>
            <a:spLocks noChangeShapeType="1"/>
          </p:cNvSpPr>
          <p:nvPr/>
        </p:nvSpPr>
        <p:spPr bwMode="auto">
          <a:xfrm>
            <a:off x="6400800" y="3276600"/>
            <a:ext cx="762000" cy="0"/>
          </a:xfrm>
          <a:prstGeom prst="line">
            <a:avLst/>
          </a:prstGeom>
          <a:noFill/>
          <a:ln w="9525">
            <a:solidFill>
              <a:schemeClr val="tx1"/>
            </a:solidFill>
            <a:round/>
            <a:headEnd/>
            <a:tailEnd/>
          </a:ln>
        </p:spPr>
        <p:txBody>
          <a:bodyPr/>
          <a:lstStyle/>
          <a:p>
            <a:endParaRPr lang="zh-CN" altLang="en-US"/>
          </a:p>
        </p:txBody>
      </p:sp>
      <p:sp>
        <p:nvSpPr>
          <p:cNvPr id="69648" name="AutoShape 18"/>
          <p:cNvSpPr>
            <a:spLocks noChangeArrowheads="1"/>
          </p:cNvSpPr>
          <p:nvPr/>
        </p:nvSpPr>
        <p:spPr bwMode="auto">
          <a:xfrm>
            <a:off x="3786188" y="2667000"/>
            <a:ext cx="1243012" cy="1143000"/>
          </a:xfrm>
          <a:prstGeom prst="flowChartDecision">
            <a:avLst/>
          </a:prstGeom>
          <a:solidFill>
            <a:schemeClr val="accent1"/>
          </a:solidFill>
          <a:ln w="9525">
            <a:solidFill>
              <a:schemeClr val="tx1"/>
            </a:solidFill>
            <a:miter lim="800000"/>
            <a:headEnd/>
            <a:tailEnd/>
          </a:ln>
        </p:spPr>
        <p:txBody>
          <a:bodyPr wrap="none" anchor="ctr"/>
          <a:lstStyle/>
          <a:p>
            <a:pPr algn="ctr"/>
            <a:r>
              <a:rPr lang="zh-CN" altLang="en-US" sz="1800"/>
              <a:t>分叉选择</a:t>
            </a:r>
          </a:p>
        </p:txBody>
      </p:sp>
      <p:sp>
        <p:nvSpPr>
          <p:cNvPr id="69649" name="AutoShape 20"/>
          <p:cNvSpPr>
            <a:spLocks noChangeArrowheads="1"/>
          </p:cNvSpPr>
          <p:nvPr/>
        </p:nvSpPr>
        <p:spPr bwMode="auto">
          <a:xfrm>
            <a:off x="7162800" y="2667000"/>
            <a:ext cx="1695450" cy="1295400"/>
          </a:xfrm>
          <a:prstGeom prst="flowChartDecision">
            <a:avLst/>
          </a:prstGeom>
          <a:solidFill>
            <a:schemeClr val="accent1"/>
          </a:solidFill>
          <a:ln w="9525">
            <a:solidFill>
              <a:schemeClr val="tx1"/>
            </a:solidFill>
            <a:miter lim="800000"/>
            <a:headEnd/>
            <a:tailEnd/>
          </a:ln>
        </p:spPr>
        <p:txBody>
          <a:bodyPr wrap="none" anchor="ctr"/>
          <a:lstStyle/>
          <a:p>
            <a:pPr algn="ctr"/>
            <a:r>
              <a:rPr lang="zh-CN" altLang="en-US" sz="1800" dirty="0"/>
              <a:t>非线性</a:t>
            </a:r>
            <a:r>
              <a:rPr lang="zh-CN" altLang="en-US" sz="1800" dirty="0" smtClean="0"/>
              <a:t>机制</a:t>
            </a:r>
            <a:endParaRPr lang="en-US" altLang="zh-CN" sz="1800" dirty="0" smtClean="0"/>
          </a:p>
          <a:p>
            <a:pPr algn="ctr"/>
            <a:r>
              <a:rPr lang="en-US" altLang="zh-CN" sz="1800" dirty="0" smtClean="0"/>
              <a:t>(</a:t>
            </a:r>
            <a:r>
              <a:rPr lang="zh-CN" altLang="en-US" sz="1800" dirty="0"/>
              <a:t>远离平衡态</a:t>
            </a:r>
          </a:p>
        </p:txBody>
      </p:sp>
      <p:sp>
        <p:nvSpPr>
          <p:cNvPr id="18" name="矩形 17"/>
          <p:cNvSpPr/>
          <p:nvPr/>
        </p:nvSpPr>
        <p:spPr>
          <a:xfrm>
            <a:off x="2720210" y="150167"/>
            <a:ext cx="1980030" cy="523220"/>
          </a:xfrm>
          <a:prstGeom prst="rect">
            <a:avLst/>
          </a:prstGeom>
        </p:spPr>
        <p:txBody>
          <a:bodyPr wrap="none">
            <a:spAutoFit/>
          </a:bodyPr>
          <a:lstStyle/>
          <a:p>
            <a:r>
              <a:rPr lang="zh-CN" altLang="en-US" sz="2800" b="1" dirty="0" smtClean="0">
                <a:solidFill>
                  <a:schemeClr val="accent2">
                    <a:lumMod val="75000"/>
                  </a:schemeClr>
                </a:solidFill>
                <a:latin typeface="+mj-ea"/>
                <a:ea typeface="+mj-ea"/>
              </a:rPr>
              <a:t>自组织理论</a:t>
            </a:r>
            <a:endParaRPr lang="zh-CN" altLang="en-US" sz="2800" b="1" dirty="0">
              <a:solidFill>
                <a:schemeClr val="accent2">
                  <a:lumMod val="75000"/>
                </a:schemeClr>
              </a:solidFill>
              <a:latin typeface="+mj-ea"/>
              <a:ea typeface="+mj-ea"/>
            </a:endParaRPr>
          </a:p>
        </p:txBody>
      </p:sp>
      <p:sp>
        <p:nvSpPr>
          <p:cNvPr id="19" name="下箭头 18"/>
          <p:cNvSpPr/>
          <p:nvPr/>
        </p:nvSpPr>
        <p:spPr bwMode="auto">
          <a:xfrm>
            <a:off x="6019800" y="1335972"/>
            <a:ext cx="484632" cy="584966"/>
          </a:xfrm>
          <a:prstGeom prst="downArrow">
            <a:avLst/>
          </a:prstGeom>
          <a:solidFill>
            <a:srgbClr val="DDDDDD"/>
          </a:solidFill>
          <a:ln w="28575" cap="flat" cmpd="sng" algn="ctr">
            <a:solidFill>
              <a:srgbClr val="922706"/>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itchFamily="34" charset="0"/>
              <a:ea typeface="黑体"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自组织.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128252380165a64big.jpg"/>
          <p:cNvPicPr>
            <a:picLocks noChangeAspect="1"/>
          </p:cNvPicPr>
          <p:nvPr/>
        </p:nvPicPr>
        <p:blipFill>
          <a:blip r:embed="rId2" cstate="print"/>
          <a:stretch>
            <a:fillRect/>
          </a:stretch>
        </p:blipFill>
        <p:spPr>
          <a:xfrm>
            <a:off x="0" y="889000"/>
            <a:ext cx="9144000" cy="5588000"/>
          </a:xfrm>
          <a:prstGeom prst="rect">
            <a:avLst/>
          </a:prstGeom>
        </p:spPr>
      </p:pic>
      <p:sp>
        <p:nvSpPr>
          <p:cNvPr id="5" name="标题 4"/>
          <p:cNvSpPr>
            <a:spLocks noGrp="1"/>
          </p:cNvSpPr>
          <p:nvPr>
            <p:ph type="title"/>
          </p:nvPr>
        </p:nvSpPr>
        <p:spPr>
          <a:xfrm>
            <a:off x="0" y="179388"/>
            <a:ext cx="9144000" cy="1089025"/>
          </a:xfrm>
        </p:spPr>
        <p:txBody>
          <a:bodyPr/>
          <a:lstStyle/>
          <a:p>
            <a:r>
              <a:rPr lang="zh-CN" altLang="en-US" dirty="0" smtClean="0"/>
              <a:t>                对“发展”的反思</a:t>
            </a:r>
            <a:r>
              <a:rPr lang="en-US" altLang="zh-CN" dirty="0" smtClean="0"/>
              <a:t>2</a:t>
            </a:r>
            <a:r>
              <a:rPr lang="zh-CN" altLang="en-US" dirty="0" smtClean="0"/>
              <a:t>：</a:t>
            </a:r>
            <a:r>
              <a:rPr lang="en-US" altLang="zh-CN" dirty="0" smtClean="0"/>
              <a:t/>
            </a:r>
            <a:br>
              <a:rPr lang="en-US" altLang="zh-CN" dirty="0" smtClean="0"/>
            </a:br>
            <a:r>
              <a:rPr lang="en-US" altLang="zh-CN" dirty="0" smtClean="0"/>
              <a:t>            </a:t>
            </a:r>
            <a:r>
              <a:rPr lang="zh-CN" altLang="en-US" dirty="0" smtClean="0"/>
              <a:t>发展的价值内涵</a:t>
            </a:r>
            <a:endParaRPr lang="zh-CN" altLang="en-US" dirty="0"/>
          </a:p>
        </p:txBody>
      </p:sp>
      <p:sp>
        <p:nvSpPr>
          <p:cNvPr id="6" name="内容占位符 5"/>
          <p:cNvSpPr>
            <a:spLocks noGrp="1"/>
          </p:cNvSpPr>
          <p:nvPr>
            <p:ph idx="1"/>
          </p:nvPr>
        </p:nvSpPr>
        <p:spPr/>
        <p:txBody>
          <a:bodyPr/>
          <a:lstStyle/>
          <a:p>
            <a:pPr eaLnBrk="1" hangingPunct="1"/>
            <a:r>
              <a:rPr lang="zh-CN" altLang="en-US" dirty="0" smtClean="0">
                <a:latin typeface="+mj-ea"/>
                <a:ea typeface="+mj-ea"/>
              </a:rPr>
              <a:t>                                                 </a:t>
            </a:r>
            <a:endParaRPr lang="en-US" altLang="zh-CN" dirty="0" smtClean="0">
              <a:latin typeface="+mj-ea"/>
              <a:ea typeface="+mj-ea"/>
            </a:endParaRPr>
          </a:p>
          <a:p>
            <a:r>
              <a:rPr lang="zh-CN" altLang="en-US" dirty="0" smtClean="0">
                <a:solidFill>
                  <a:schemeClr val="bg1"/>
                </a:solidFill>
                <a:latin typeface="+mj-ea"/>
                <a:ea typeface="+mj-ea"/>
              </a:rPr>
              <a:t>                                                         </a:t>
            </a:r>
            <a:r>
              <a:rPr lang="zh-CN" altLang="en-US" sz="3600" dirty="0" smtClean="0">
                <a:solidFill>
                  <a:schemeClr val="tx1"/>
                </a:solidFill>
                <a:latin typeface="+mj-ea"/>
                <a:ea typeface="+mj-ea"/>
              </a:rPr>
              <a:t>增长≠发展</a:t>
            </a:r>
          </a:p>
          <a:p>
            <a:pPr eaLnBrk="1" hangingPunct="1"/>
            <a:endParaRPr lang="en-US" altLang="zh-CN" dirty="0" smtClean="0">
              <a:latin typeface="+mj-ea"/>
              <a:ea typeface="+mj-ea"/>
            </a:endParaRPr>
          </a:p>
          <a:p>
            <a:pPr eaLnBrk="1" hangingPunct="1">
              <a:buNone/>
            </a:pPr>
            <a:r>
              <a:rPr lang="en-US" altLang="zh-CN" dirty="0" smtClean="0">
                <a:latin typeface="+mj-ea"/>
                <a:ea typeface="+mj-ea"/>
              </a:rPr>
              <a:t>                                                  </a:t>
            </a:r>
            <a:r>
              <a:rPr lang="zh-CN" altLang="en-US" sz="3600" dirty="0" smtClean="0">
                <a:solidFill>
                  <a:schemeClr val="tx1"/>
                </a:solidFill>
                <a:latin typeface="+mj-ea"/>
                <a:ea typeface="+mj-ea"/>
              </a:rPr>
              <a:t>不幸福的经济学</a:t>
            </a:r>
          </a:p>
          <a:p>
            <a:pPr eaLnBrk="1" hangingPunct="1"/>
            <a:r>
              <a:rPr lang="zh-CN" altLang="en-US" dirty="0" smtClean="0">
                <a:solidFill>
                  <a:schemeClr val="bg1"/>
                </a:solidFill>
                <a:latin typeface="+mj-ea"/>
                <a:ea typeface="+mj-ea"/>
              </a:rPr>
              <a:t>                                                  </a:t>
            </a:r>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6">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Human development  index</a:t>
            </a:r>
            <a:endParaRPr lang="zh-CN" altLang="en-US" dirty="0"/>
          </a:p>
        </p:txBody>
      </p:sp>
      <p:sp>
        <p:nvSpPr>
          <p:cNvPr id="3" name="内容占位符 2"/>
          <p:cNvSpPr>
            <a:spLocks noGrp="1"/>
          </p:cNvSpPr>
          <p:nvPr>
            <p:ph idx="1"/>
          </p:nvPr>
        </p:nvSpPr>
        <p:spPr/>
        <p:txBody>
          <a:bodyPr/>
          <a:lstStyle/>
          <a:p>
            <a:r>
              <a:rPr lang="zh-CN" altLang="en-US" dirty="0" smtClean="0">
                <a:solidFill>
                  <a:schemeClr val="accent6">
                    <a:lumMod val="75000"/>
                  </a:schemeClr>
                </a:solidFill>
              </a:rPr>
              <a:t>人的健康长寿、受教育机会、生活水平、生存环境和自由程度等指标的综合发展状况 是衡量一个国家综合国力的重要指标</a:t>
            </a:r>
          </a:p>
          <a:p>
            <a:r>
              <a:rPr lang="zh-CN" altLang="en-US" dirty="0" smtClean="0"/>
              <a:t>三项基础变量：预期寿命</a:t>
            </a:r>
            <a:endParaRPr lang="en-US" altLang="zh-CN" dirty="0" smtClean="0"/>
          </a:p>
          <a:p>
            <a:r>
              <a:rPr lang="en-US" altLang="zh-CN" dirty="0" smtClean="0"/>
              <a:t>                          </a:t>
            </a:r>
            <a:r>
              <a:rPr lang="zh-CN" altLang="en-US" dirty="0" smtClean="0"/>
              <a:t>教育水准</a:t>
            </a:r>
            <a:endParaRPr lang="en-US" altLang="zh-CN" dirty="0" smtClean="0"/>
          </a:p>
          <a:p>
            <a:r>
              <a:rPr lang="en-US" altLang="zh-CN" dirty="0" smtClean="0"/>
              <a:t>                          </a:t>
            </a:r>
            <a:r>
              <a:rPr lang="zh-CN" altLang="en-US" dirty="0" smtClean="0"/>
              <a:t>生活质量</a:t>
            </a:r>
            <a:endParaRPr lang="en-US" altLang="zh-CN" dirty="0" smtClean="0"/>
          </a:p>
          <a:p>
            <a:endParaRPr lang="en-US" altLang="zh-CN"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Human development  index  2009</a:t>
            </a:r>
            <a:endParaRPr lang="zh-CN" altLang="en-US" dirty="0"/>
          </a:p>
        </p:txBody>
      </p:sp>
      <p:pic>
        <p:nvPicPr>
          <p:cNvPr id="4" name="内容占位符 3" descr="人类发展指数.jpg"/>
          <p:cNvPicPr>
            <a:picLocks noGrp="1" noChangeAspect="1"/>
          </p:cNvPicPr>
          <p:nvPr>
            <p:ph idx="1"/>
          </p:nvPr>
        </p:nvPicPr>
        <p:blipFill>
          <a:blip r:embed="rId2" cstate="print"/>
          <a:stretch>
            <a:fillRect/>
          </a:stretch>
        </p:blipFill>
        <p:spPr>
          <a:xfrm>
            <a:off x="0" y="868363"/>
            <a:ext cx="9143999" cy="5989637"/>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联系与发展的基本环节</a:t>
            </a:r>
            <a:endParaRPr lang="zh-CN" altLang="en-US" dirty="0"/>
          </a:p>
        </p:txBody>
      </p:sp>
      <p:sp>
        <p:nvSpPr>
          <p:cNvPr id="3" name="内容占位符 2"/>
          <p:cNvSpPr>
            <a:spLocks noGrp="1"/>
          </p:cNvSpPr>
          <p:nvPr>
            <p:ph idx="1"/>
          </p:nvPr>
        </p:nvSpPr>
        <p:spPr/>
        <p:txBody>
          <a:bodyPr/>
          <a:lstStyle/>
          <a:p>
            <a:r>
              <a:rPr lang="zh-CN" altLang="en-US" dirty="0" smtClean="0"/>
              <a:t>内容与形式</a:t>
            </a:r>
            <a:endParaRPr lang="en-US" altLang="zh-CN" dirty="0" smtClean="0"/>
          </a:p>
          <a:p>
            <a:r>
              <a:rPr lang="zh-CN" altLang="en-US" dirty="0" smtClean="0"/>
              <a:t>本质与现象</a:t>
            </a:r>
            <a:endParaRPr lang="en-US" altLang="zh-CN" dirty="0" smtClean="0"/>
          </a:p>
          <a:p>
            <a:r>
              <a:rPr lang="zh-CN" altLang="en-US" dirty="0" smtClean="0"/>
              <a:t>原因与结果</a:t>
            </a:r>
            <a:endParaRPr lang="en-US" altLang="zh-CN" dirty="0" smtClean="0"/>
          </a:p>
          <a:p>
            <a:r>
              <a:rPr lang="zh-CN" altLang="en-US" dirty="0" smtClean="0"/>
              <a:t>必然与偶然</a:t>
            </a:r>
            <a:endParaRPr lang="en-US" altLang="zh-CN" dirty="0" smtClean="0"/>
          </a:p>
          <a:p>
            <a:r>
              <a:rPr lang="zh-CN" altLang="en-US" dirty="0" smtClean="0"/>
              <a:t>现实与可能</a:t>
            </a:r>
            <a:endParaRPr lang="zh-CN" altLang="en-US" dirty="0"/>
          </a:p>
        </p:txBody>
      </p:sp>
    </p:spTree>
    <p:extLst>
      <p:ext uri="{BB962C8B-B14F-4D97-AF65-F5344CB8AC3E}">
        <p14:creationId xmlns:p14="http://schemas.microsoft.com/office/powerpoint/2010/main" val="32587557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p635282014.jpg"/>
          <p:cNvPicPr>
            <a:picLocks noChangeAspect="1"/>
          </p:cNvPicPr>
          <p:nvPr/>
        </p:nvPicPr>
        <p:blipFill>
          <a:blip r:embed="rId2" cstate="print"/>
          <a:stretch>
            <a:fillRect/>
          </a:stretch>
        </p:blipFill>
        <p:spPr>
          <a:xfrm>
            <a:off x="0" y="868363"/>
            <a:ext cx="9144000" cy="5989637"/>
          </a:xfrm>
          <a:prstGeom prst="rect">
            <a:avLst/>
          </a:prstGeom>
        </p:spPr>
      </p:pic>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                （三）对立统一规律、质量互变规律、</a:t>
            </a:r>
            <a:r>
              <a:rPr lang="en-US" altLang="zh-CN" dirty="0" smtClean="0">
                <a:latin typeface="华文新魏" pitchFamily="2" charset="-122"/>
                <a:ea typeface="华文新魏" pitchFamily="2" charset="-122"/>
              </a:rPr>
              <a:t/>
            </a:r>
            <a:br>
              <a:rPr lang="en-US" altLang="zh-CN" dirty="0" smtClean="0">
                <a:latin typeface="华文新魏" pitchFamily="2" charset="-122"/>
                <a:ea typeface="华文新魏" pitchFamily="2" charset="-122"/>
              </a:rPr>
            </a:br>
            <a:r>
              <a:rPr lang="zh-CN" altLang="en-US" dirty="0" smtClean="0">
                <a:latin typeface="华文新魏" pitchFamily="2" charset="-122"/>
                <a:ea typeface="华文新魏" pitchFamily="2" charset="-122"/>
              </a:rPr>
              <a:t>否定之否定规律</a:t>
            </a:r>
            <a:endParaRPr lang="zh-CN" altLang="en-US" dirty="0"/>
          </a:p>
        </p:txBody>
      </p:sp>
      <p:sp>
        <p:nvSpPr>
          <p:cNvPr id="3" name="内容占位符 2"/>
          <p:cNvSpPr>
            <a:spLocks noGrp="1"/>
          </p:cNvSpPr>
          <p:nvPr>
            <p:ph idx="1"/>
          </p:nvPr>
        </p:nvSpPr>
        <p:spPr/>
        <p:txBody>
          <a:bodyPr/>
          <a:lstStyle/>
          <a:p>
            <a:r>
              <a:rPr lang="zh-CN" altLang="en-US" b="1" dirty="0" smtClean="0">
                <a:solidFill>
                  <a:schemeClr val="tx1"/>
                </a:solidFill>
                <a:latin typeface="+mj-ea"/>
              </a:rPr>
              <a:t>辩证矛盾</a:t>
            </a:r>
            <a:r>
              <a:rPr lang="zh-CN" altLang="en-US" dirty="0" smtClean="0">
                <a:solidFill>
                  <a:schemeClr val="tx1"/>
                </a:solidFill>
                <a:latin typeface="+mj-ea"/>
              </a:rPr>
              <a:t>是指事物内部各要素之间或事物与事物之间所固有的既互相对立又互相统一的关系。</a:t>
            </a:r>
            <a:endParaRPr lang="en-US" altLang="zh-CN" dirty="0" smtClean="0">
              <a:solidFill>
                <a:schemeClr val="tx1"/>
              </a:solidFill>
              <a:latin typeface="+mj-ea"/>
            </a:endParaRPr>
          </a:p>
          <a:p>
            <a:r>
              <a:rPr lang="zh-CN" altLang="en-US" dirty="0" smtClean="0">
                <a:solidFill>
                  <a:schemeClr val="tx1"/>
                </a:solidFill>
                <a:latin typeface="+mj-ea"/>
              </a:rPr>
              <a:t>不同于形式逻辑的“逻辑矛盾”（违反形式逻辑的矛盾律而引发的自相矛盾）</a:t>
            </a:r>
            <a:endParaRPr lang="en-US" altLang="zh-CN" dirty="0" smtClean="0">
              <a:solidFill>
                <a:schemeClr val="tx1"/>
              </a:solidFill>
              <a:latin typeface="+mj-ea"/>
            </a:endParaRP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教学要点</a:t>
            </a:r>
            <a:endParaRPr lang="zh-CN" altLang="en-US" dirty="0"/>
          </a:p>
        </p:txBody>
      </p:sp>
      <p:sp>
        <p:nvSpPr>
          <p:cNvPr id="5" name="内容占位符 4"/>
          <p:cNvSpPr>
            <a:spLocks noGrp="1"/>
          </p:cNvSpPr>
          <p:nvPr>
            <p:ph idx="1"/>
          </p:nvPr>
        </p:nvSpPr>
        <p:spPr>
          <a:xfrm>
            <a:off x="396631" y="1268413"/>
            <a:ext cx="8229600" cy="5065712"/>
          </a:xfrm>
        </p:spPr>
        <p:txBody>
          <a:bodyPr/>
          <a:lstStyle/>
          <a:p>
            <a:r>
              <a:rPr lang="en-US" altLang="zh-CN" dirty="0" smtClean="0"/>
              <a:t>1</a:t>
            </a:r>
            <a:r>
              <a:rPr lang="zh-CN" altLang="en-US" dirty="0" smtClean="0"/>
              <a:t>，联系与发展；联系与发展做为方法论</a:t>
            </a:r>
            <a:endParaRPr lang="en-US" altLang="zh-CN" dirty="0" smtClean="0"/>
          </a:p>
          <a:p>
            <a:r>
              <a:rPr lang="en-US" altLang="zh-CN" dirty="0" smtClean="0"/>
              <a:t>2</a:t>
            </a:r>
            <a:r>
              <a:rPr lang="zh-CN" altLang="en-US" dirty="0" smtClean="0"/>
              <a:t>，对立统一规律；矛盾分析法</a:t>
            </a:r>
            <a:endParaRPr lang="en-US" altLang="zh-CN" dirty="0" smtClean="0"/>
          </a:p>
          <a:p>
            <a:r>
              <a:rPr lang="en-US" altLang="zh-CN" dirty="0" smtClean="0"/>
              <a:t>3</a:t>
            </a:r>
            <a:r>
              <a:rPr lang="zh-CN" altLang="en-US" dirty="0" smtClean="0"/>
              <a:t>，矛盾</a:t>
            </a:r>
            <a:r>
              <a:rPr lang="zh-CN" altLang="en-US" dirty="0"/>
              <a:t>统一性和斗争性及其在事物发展中的</a:t>
            </a:r>
            <a:r>
              <a:rPr lang="zh-CN" altLang="en-US" dirty="0" smtClean="0"/>
              <a:t>作用；矛盾</a:t>
            </a:r>
            <a:r>
              <a:rPr lang="zh-CN" altLang="en-US" dirty="0"/>
              <a:t>的普遍性和特殊性及其</a:t>
            </a:r>
            <a:r>
              <a:rPr lang="zh-CN" altLang="en-US" dirty="0" smtClean="0"/>
              <a:t>关系</a:t>
            </a:r>
            <a:endParaRPr lang="en-US" altLang="zh-CN" dirty="0" smtClean="0"/>
          </a:p>
          <a:p>
            <a:r>
              <a:rPr lang="en-US" altLang="zh-CN" dirty="0" smtClean="0"/>
              <a:t>4</a:t>
            </a:r>
            <a:r>
              <a:rPr lang="zh-CN" altLang="en-US" dirty="0" smtClean="0"/>
              <a:t>，</a:t>
            </a:r>
            <a:r>
              <a:rPr lang="zh-CN" altLang="en-US" dirty="0"/>
              <a:t>量变和质变及其相互</a:t>
            </a:r>
            <a:r>
              <a:rPr lang="zh-CN" altLang="en-US" dirty="0" smtClean="0"/>
              <a:t>转化；肯定</a:t>
            </a:r>
            <a:r>
              <a:rPr lang="zh-CN" altLang="en-US" dirty="0"/>
              <a:t>和否定及其相互转化</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897344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辩证矛盾</a:t>
            </a:r>
            <a:endParaRPr lang="zh-CN" altLang="en-US" dirty="0"/>
          </a:p>
        </p:txBody>
      </p:sp>
      <p:sp>
        <p:nvSpPr>
          <p:cNvPr id="4" name="内容占位符 3"/>
          <p:cNvSpPr>
            <a:spLocks noGrp="1"/>
          </p:cNvSpPr>
          <p:nvPr>
            <p:ph sz="half" idx="1"/>
          </p:nvPr>
        </p:nvSpPr>
        <p:spPr/>
        <p:txBody>
          <a:bodyPr/>
          <a:lstStyle/>
          <a:p>
            <a:r>
              <a:rPr lang="en-US" altLang="zh-CN" sz="3200" dirty="0" smtClean="0">
                <a:latin typeface="方正大黑简体" pitchFamily="2" charset="-122"/>
                <a:ea typeface="方正大黑简体" pitchFamily="2" charset="-122"/>
              </a:rPr>
              <a:t> </a:t>
            </a:r>
            <a:r>
              <a:rPr lang="zh-CN" altLang="en-US" dirty="0" smtClean="0">
                <a:latin typeface="+mj-ea"/>
                <a:ea typeface="+mj-ea"/>
              </a:rPr>
              <a:t>形而上学在绝对不相容的对立中思维；他们的说法是： “是就是，不是就不是；除此以外，都是鬼话。”</a:t>
            </a:r>
          </a:p>
          <a:p>
            <a:r>
              <a:rPr lang="zh-CN" altLang="en-US" dirty="0" smtClean="0">
                <a:latin typeface="+mj-ea"/>
                <a:ea typeface="+mj-ea"/>
                <a:sym typeface="Symbol" pitchFamily="18" charset="2"/>
              </a:rPr>
              <a:t>         </a:t>
            </a:r>
            <a:r>
              <a:rPr lang="zh-CN" altLang="en-US" dirty="0" smtClean="0">
                <a:latin typeface="+mj-ea"/>
                <a:ea typeface="+mj-ea"/>
              </a:rPr>
              <a:t>恩格斯</a:t>
            </a:r>
            <a:endParaRPr lang="zh-CN" altLang="en-US" dirty="0">
              <a:latin typeface="+mj-ea"/>
              <a:ea typeface="+mj-ea"/>
            </a:endParaRPr>
          </a:p>
        </p:txBody>
      </p:sp>
      <p:pic>
        <p:nvPicPr>
          <p:cNvPr id="7" name="内容占位符 5" descr="p635818726.jpg"/>
          <p:cNvPicPr>
            <a:picLocks noGrp="1" noChangeAspect="1"/>
          </p:cNvPicPr>
          <p:nvPr>
            <p:ph sz="half" idx="2"/>
          </p:nvPr>
        </p:nvPicPr>
        <p:blipFill>
          <a:blip r:embed="rId2" cstate="print"/>
          <a:stretch>
            <a:fillRect/>
          </a:stretch>
        </p:blipFill>
        <p:spPr>
          <a:xfrm>
            <a:off x="5486400" y="2524125"/>
            <a:ext cx="2857500" cy="3810000"/>
          </a:xfrm>
        </p:spPr>
      </p:pic>
      <p:sp>
        <p:nvSpPr>
          <p:cNvPr id="8" name="矩形 7"/>
          <p:cNvSpPr/>
          <p:nvPr/>
        </p:nvSpPr>
        <p:spPr>
          <a:xfrm>
            <a:off x="6324600" y="1521767"/>
            <a:ext cx="1415772" cy="461665"/>
          </a:xfrm>
          <a:prstGeom prst="rect">
            <a:avLst/>
          </a:prstGeom>
        </p:spPr>
        <p:txBody>
          <a:bodyPr wrap="square">
            <a:spAutoFit/>
          </a:bodyPr>
          <a:lstStyle/>
          <a:p>
            <a:r>
              <a:rPr lang="zh-CN" altLang="en-US" dirty="0" smtClean="0"/>
              <a:t>向死而生</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矛盾的基本属性</a:t>
            </a:r>
            <a:r>
              <a:rPr lang="en-US" altLang="zh-CN" dirty="0" smtClean="0">
                <a:ea typeface="华文新魏" pitchFamily="2" charset="-122"/>
              </a:rPr>
              <a:t>——</a:t>
            </a:r>
            <a:br>
              <a:rPr lang="en-US" altLang="zh-CN" dirty="0" smtClean="0">
                <a:ea typeface="华文新魏" pitchFamily="2" charset="-122"/>
              </a:rPr>
            </a:br>
            <a:r>
              <a:rPr lang="zh-CN" altLang="en-US" dirty="0" smtClean="0">
                <a:latin typeface="华文新魏" pitchFamily="2" charset="-122"/>
                <a:ea typeface="华文新魏" pitchFamily="2" charset="-122"/>
              </a:rPr>
              <a:t>矛盾的同一性与斗争性</a:t>
            </a:r>
            <a:endParaRPr lang="zh-CN" altLang="en-US" dirty="0"/>
          </a:p>
        </p:txBody>
      </p:sp>
      <p:sp>
        <p:nvSpPr>
          <p:cNvPr id="3" name="内容占位符 2"/>
          <p:cNvSpPr>
            <a:spLocks noGrp="1"/>
          </p:cNvSpPr>
          <p:nvPr>
            <p:ph idx="1"/>
          </p:nvPr>
        </p:nvSpPr>
        <p:spPr/>
        <p:txBody>
          <a:bodyPr/>
          <a:lstStyle/>
          <a:p>
            <a:pPr>
              <a:lnSpc>
                <a:spcPct val="130000"/>
              </a:lnSpc>
              <a:buClr>
                <a:srgbClr val="FF0000"/>
              </a:buClr>
              <a:buSzTx/>
              <a:buFont typeface="Wingdings" pitchFamily="2" charset="2"/>
              <a:buChar char="p"/>
            </a:pPr>
            <a:r>
              <a:rPr lang="zh-CN" altLang="en-US" b="1" dirty="0" smtClean="0">
                <a:solidFill>
                  <a:schemeClr val="tx1"/>
                </a:solidFill>
                <a:latin typeface="华文新魏" pitchFamily="2" charset="-122"/>
                <a:ea typeface="华文新魏" pitchFamily="2" charset="-122"/>
              </a:rPr>
              <a:t>矛盾的同一性</a:t>
            </a:r>
            <a:r>
              <a:rPr lang="zh-CN" altLang="en-US" b="1" dirty="0" smtClean="0">
                <a:latin typeface="华文新魏" pitchFamily="2" charset="-122"/>
                <a:ea typeface="华文新魏" pitchFamily="2" charset="-122"/>
              </a:rPr>
              <a:t>是指矛盾双方相互依存、相互贯通的性质和趋势。它有两个方面的含义：</a:t>
            </a:r>
          </a:p>
          <a:p>
            <a:pPr lvl="1">
              <a:lnSpc>
                <a:spcPct val="130000"/>
              </a:lnSpc>
            </a:pPr>
            <a:r>
              <a:rPr lang="zh-CN" altLang="en-US" b="1" dirty="0" smtClean="0">
                <a:latin typeface="华文新魏" pitchFamily="2" charset="-122"/>
                <a:ea typeface="华文新魏" pitchFamily="2" charset="-122"/>
              </a:rPr>
              <a:t>矛盾着的对立面相互依存，互为存在的前提，并共处于一个统一体中</a:t>
            </a:r>
          </a:p>
          <a:p>
            <a:pPr lvl="1">
              <a:lnSpc>
                <a:spcPct val="130000"/>
              </a:lnSpc>
            </a:pPr>
            <a:r>
              <a:rPr lang="zh-CN" altLang="en-US" b="1" dirty="0" smtClean="0">
                <a:latin typeface="华文新魏" pitchFamily="2" charset="-122"/>
                <a:ea typeface="华文新魏" pitchFamily="2" charset="-122"/>
              </a:rPr>
              <a:t>矛盾着的对立面之间相互贯通，在一定条件下相互转化</a:t>
            </a:r>
          </a:p>
          <a:p>
            <a:pPr>
              <a:lnSpc>
                <a:spcPct val="130000"/>
              </a:lnSpc>
              <a:buClr>
                <a:srgbClr val="FF0000"/>
              </a:buClr>
              <a:buSzTx/>
              <a:buFont typeface="Wingdings" pitchFamily="2" charset="2"/>
              <a:buChar char="p"/>
            </a:pPr>
            <a:r>
              <a:rPr lang="zh-CN" altLang="en-US" b="1" dirty="0" smtClean="0">
                <a:solidFill>
                  <a:schemeClr val="tx1"/>
                </a:solidFill>
                <a:latin typeface="华文新魏" pitchFamily="2" charset="-122"/>
                <a:ea typeface="华文新魏" pitchFamily="2" charset="-122"/>
              </a:rPr>
              <a:t>矛盾的斗争性</a:t>
            </a:r>
            <a:r>
              <a:rPr lang="zh-CN" altLang="en-US" b="1" dirty="0" smtClean="0">
                <a:latin typeface="华文新魏" pitchFamily="2" charset="-122"/>
                <a:ea typeface="华文新魏" pitchFamily="2" charset="-122"/>
              </a:rPr>
              <a:t>是矛盾着的对立面之间相互排斥、相互分离的性质和趋势，分为对抗性和非对抗性两种基本形式</a:t>
            </a:r>
          </a:p>
          <a:p>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Soft_focus_sweet_flowers_JK064_350A.jpg"/>
          <p:cNvPicPr>
            <a:picLocks noChangeAspect="1"/>
          </p:cNvPicPr>
          <p:nvPr/>
        </p:nvPicPr>
        <p:blipFill>
          <a:blip r:embed="rId2" cstate="print"/>
          <a:stretch>
            <a:fillRect/>
          </a:stretch>
        </p:blipFill>
        <p:spPr>
          <a:xfrm>
            <a:off x="0" y="868364"/>
            <a:ext cx="9144000" cy="5608636"/>
          </a:xfrm>
          <a:prstGeom prst="rect">
            <a:avLst/>
          </a:prstGeom>
        </p:spPr>
      </p:pic>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          矛盾的同一性和斗争性的辩证关系</a:t>
            </a:r>
            <a:endParaRPr lang="zh-CN" altLang="en-US" dirty="0"/>
          </a:p>
        </p:txBody>
      </p:sp>
      <p:sp>
        <p:nvSpPr>
          <p:cNvPr id="3" name="内容占位符 2"/>
          <p:cNvSpPr>
            <a:spLocks noGrp="1"/>
          </p:cNvSpPr>
          <p:nvPr>
            <p:ph idx="1"/>
          </p:nvPr>
        </p:nvSpPr>
        <p:spPr/>
        <p:txBody>
          <a:bodyPr/>
          <a:lstStyle/>
          <a:p>
            <a:pPr>
              <a:lnSpc>
                <a:spcPct val="140000"/>
              </a:lnSpc>
            </a:pPr>
            <a:r>
              <a:rPr lang="zh-CN" altLang="en-US" dirty="0" smtClean="0">
                <a:solidFill>
                  <a:schemeClr val="accent6"/>
                </a:solidFill>
                <a:latin typeface="+mj-ea"/>
                <a:ea typeface="+mj-ea"/>
              </a:rPr>
              <a:t>矛盾的同一性是相对的（有条件性）矛盾斗争性是绝对的（无条件性）</a:t>
            </a:r>
            <a:endParaRPr lang="en-US" altLang="zh-CN" dirty="0" smtClean="0">
              <a:solidFill>
                <a:schemeClr val="accent6"/>
              </a:solidFill>
              <a:latin typeface="+mj-ea"/>
              <a:ea typeface="+mj-ea"/>
            </a:endParaRPr>
          </a:p>
          <a:p>
            <a:r>
              <a:rPr lang="zh-CN" altLang="en-US" b="1" dirty="0" smtClean="0">
                <a:solidFill>
                  <a:schemeClr val="tx1"/>
                </a:solidFill>
                <a:latin typeface="华文新魏" pitchFamily="2" charset="-122"/>
                <a:ea typeface="华文新魏" pitchFamily="2" charset="-122"/>
              </a:rPr>
              <a:t>相互连接，相辅相成，没有斗 争性 就没有同一性，斗争性寓于同 一性之中，没有同一性也没有斗争性</a:t>
            </a:r>
          </a:p>
          <a:p>
            <a:pPr>
              <a:lnSpc>
                <a:spcPct val="140000"/>
              </a:lnSpc>
            </a:pPr>
            <a:endParaRPr lang="en-US" altLang="zh-CN" dirty="0" smtClean="0">
              <a:solidFill>
                <a:schemeClr val="accent6"/>
              </a:solidFill>
              <a:latin typeface="+mj-ea"/>
              <a:ea typeface="+mj-ea"/>
            </a:endParaRPr>
          </a:p>
          <a:p>
            <a:pPr>
              <a:lnSpc>
                <a:spcPct val="140000"/>
              </a:lnSpc>
            </a:pPr>
            <a:endParaRPr lang="zh-CN" altLang="en-US" dirty="0" smtClean="0">
              <a:solidFill>
                <a:schemeClr val="accent6"/>
              </a:solidFill>
              <a:latin typeface="+mj-ea"/>
              <a:ea typeface="+mj-ea"/>
            </a:endParaRPr>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中日关系</a:t>
            </a:r>
            <a:endParaRPr lang="zh-CN" altLang="en-US" dirty="0"/>
          </a:p>
        </p:txBody>
      </p:sp>
      <p:sp>
        <p:nvSpPr>
          <p:cNvPr id="3" name="内容占位符 2"/>
          <p:cNvSpPr>
            <a:spLocks noGrp="1"/>
          </p:cNvSpPr>
          <p:nvPr>
            <p:ph idx="1"/>
          </p:nvPr>
        </p:nvSpPr>
        <p:spPr/>
        <p:txBody>
          <a:bodyPr/>
          <a:lstStyle/>
          <a:p>
            <a:r>
              <a:rPr lang="zh-CN" altLang="en-US" sz="2000" dirty="0" smtClean="0"/>
              <a:t>日本是中国的投资大国，累计投资额仅次于美国</a:t>
            </a:r>
            <a:endParaRPr lang="en-US" altLang="zh-CN" sz="2000" dirty="0" smtClean="0"/>
          </a:p>
          <a:p>
            <a:endParaRPr lang="en-US" altLang="zh-CN" dirty="0" smtClean="0"/>
          </a:p>
          <a:p>
            <a:endParaRPr lang="en-US" altLang="zh-CN" dirty="0" smtClean="0"/>
          </a:p>
          <a:p>
            <a:pPr>
              <a:buNone/>
            </a:pPr>
            <a:r>
              <a:rPr lang="en-US" altLang="zh-CN" dirty="0" smtClean="0"/>
              <a:t>     </a:t>
            </a:r>
            <a:r>
              <a:rPr lang="zh-CN" altLang="en-US" sz="2000" dirty="0" smtClean="0"/>
              <a:t>日本向中国提供的有偿和无偿经济援助约达</a:t>
            </a:r>
            <a:r>
              <a:rPr lang="en-US" altLang="zh-CN" sz="2000" dirty="0" smtClean="0"/>
              <a:t>300</a:t>
            </a:r>
            <a:r>
              <a:rPr lang="zh-CN" altLang="en-US" sz="2000" dirty="0" smtClean="0"/>
              <a:t>多亿美元（包括大部分的日元低息贷款和少量的技术援助、赠款），对中国的经济发展和建设具有一定的贡献</a:t>
            </a:r>
            <a:endParaRPr lang="en-US" altLang="zh-CN" sz="2000" dirty="0" smtClean="0"/>
          </a:p>
          <a:p>
            <a:r>
              <a:rPr lang="zh-CN" altLang="en-US" sz="2000" dirty="0" smtClean="0"/>
              <a:t>两国在金融领域、地区多边经济合作中具有诸多共同利益</a:t>
            </a:r>
          </a:p>
          <a:p>
            <a:endParaRPr lang="zh-CN" altLang="en-US" dirty="0"/>
          </a:p>
        </p:txBody>
      </p:sp>
      <p:pic>
        <p:nvPicPr>
          <p:cNvPr id="4" name="图片 3" descr="中日关系3.jpg"/>
          <p:cNvPicPr>
            <a:picLocks noChangeAspect="1"/>
          </p:cNvPicPr>
          <p:nvPr/>
        </p:nvPicPr>
        <p:blipFill>
          <a:blip r:embed="rId2" cstate="print"/>
          <a:stretch>
            <a:fillRect/>
          </a:stretch>
        </p:blipFill>
        <p:spPr>
          <a:xfrm>
            <a:off x="2057400" y="1828800"/>
            <a:ext cx="4695825" cy="1000125"/>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中日关系</a:t>
            </a:r>
            <a:endParaRPr lang="zh-CN" altLang="en-US" dirty="0"/>
          </a:p>
        </p:txBody>
      </p:sp>
      <p:pic>
        <p:nvPicPr>
          <p:cNvPr id="4" name="内容占位符 3" descr="中日关系2.jpg"/>
          <p:cNvPicPr>
            <a:picLocks noGrp="1" noChangeAspect="1"/>
          </p:cNvPicPr>
          <p:nvPr>
            <p:ph idx="1"/>
          </p:nvPr>
        </p:nvPicPr>
        <p:blipFill>
          <a:blip r:embed="rId2" cstate="print"/>
          <a:stretch>
            <a:fillRect/>
          </a:stretch>
        </p:blipFill>
        <p:spPr>
          <a:xfrm>
            <a:off x="533400" y="1219200"/>
            <a:ext cx="4114800" cy="4572000"/>
          </a:xfrm>
        </p:spPr>
      </p:pic>
      <p:pic>
        <p:nvPicPr>
          <p:cNvPr id="5" name="图片 4" descr="中日关系.jpg"/>
          <p:cNvPicPr>
            <a:picLocks noChangeAspect="1"/>
          </p:cNvPicPr>
          <p:nvPr/>
        </p:nvPicPr>
        <p:blipFill>
          <a:blip r:embed="rId3" cstate="print"/>
          <a:stretch>
            <a:fillRect/>
          </a:stretch>
        </p:blipFill>
        <p:spPr>
          <a:xfrm>
            <a:off x="4953000" y="1219200"/>
            <a:ext cx="3810000" cy="457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oft_focus_sweet_flowers_JK071_350A.jpg"/>
          <p:cNvPicPr>
            <a:picLocks noChangeAspect="1"/>
          </p:cNvPicPr>
          <p:nvPr/>
        </p:nvPicPr>
        <p:blipFill>
          <a:blip r:embed="rId2" cstate="print"/>
          <a:stretch>
            <a:fillRect/>
          </a:stretch>
        </p:blipFill>
        <p:spPr>
          <a:xfrm>
            <a:off x="152400" y="868362"/>
            <a:ext cx="8991600" cy="5608637"/>
          </a:xfrm>
          <a:prstGeom prst="rect">
            <a:avLst/>
          </a:prstGeom>
        </p:spPr>
      </p:pic>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斗争性与同一性相结合，</a:t>
            </a:r>
            <a:r>
              <a:rPr lang="en-US" altLang="zh-CN" dirty="0" smtClean="0">
                <a:latin typeface="华文新魏" pitchFamily="2" charset="-122"/>
                <a:ea typeface="华文新魏" pitchFamily="2" charset="-122"/>
              </a:rPr>
              <a:t/>
            </a:r>
            <a:br>
              <a:rPr lang="en-US" altLang="zh-CN" dirty="0" smtClean="0">
                <a:latin typeface="华文新魏" pitchFamily="2" charset="-122"/>
                <a:ea typeface="华文新魏" pitchFamily="2" charset="-122"/>
              </a:rPr>
            </a:br>
            <a:r>
              <a:rPr lang="zh-CN" altLang="en-US" dirty="0" smtClean="0">
                <a:latin typeface="华文新魏" pitchFamily="2" charset="-122"/>
                <a:ea typeface="华文新魏" pitchFamily="2" charset="-122"/>
              </a:rPr>
              <a:t>构成事物的矛盾运动，推动事物的发展</a:t>
            </a:r>
            <a:r>
              <a:rPr lang="en-US" altLang="zh-CN" dirty="0" smtClean="0">
                <a:latin typeface="华文新魏" pitchFamily="2" charset="-122"/>
                <a:ea typeface="华文新魏" pitchFamily="2" charset="-122"/>
              </a:rPr>
              <a:t/>
            </a:r>
            <a:br>
              <a:rPr lang="en-US" altLang="zh-CN" dirty="0" smtClean="0">
                <a:latin typeface="华文新魏" pitchFamily="2" charset="-122"/>
                <a:ea typeface="华文新魏" pitchFamily="2" charset="-122"/>
              </a:rPr>
            </a:br>
            <a:r>
              <a:rPr lang="zh-CN" altLang="en-US" dirty="0" smtClean="0">
                <a:latin typeface="华文新魏" pitchFamily="2" charset="-122"/>
                <a:ea typeface="华文新魏" pitchFamily="2" charset="-122"/>
              </a:rPr>
              <a:t>        </a:t>
            </a:r>
            <a:endParaRPr lang="zh-CN" altLang="en-US" dirty="0"/>
          </a:p>
        </p:txBody>
      </p:sp>
      <p:sp>
        <p:nvSpPr>
          <p:cNvPr id="3" name="内容占位符 2"/>
          <p:cNvSpPr>
            <a:spLocks noGrp="1"/>
          </p:cNvSpPr>
          <p:nvPr>
            <p:ph sz="half" idx="1"/>
          </p:nvPr>
        </p:nvSpPr>
        <p:spPr/>
        <p:txBody>
          <a:bodyPr/>
          <a:lstStyle/>
          <a:p>
            <a:r>
              <a:rPr lang="zh-CN" altLang="en-US" b="1" dirty="0" smtClean="0">
                <a:solidFill>
                  <a:srgbClr val="FF0000"/>
                </a:solidFill>
                <a:latin typeface="华文新魏" pitchFamily="2" charset="-122"/>
                <a:ea typeface="华文新魏" pitchFamily="2" charset="-122"/>
              </a:rPr>
              <a:t>第一</a:t>
            </a:r>
            <a:r>
              <a:rPr lang="zh-CN" altLang="en-US" b="1" dirty="0" smtClean="0">
                <a:latin typeface="华文新魏" pitchFamily="2" charset="-122"/>
                <a:ea typeface="华文新魏" pitchFamily="2" charset="-122"/>
              </a:rPr>
              <a:t>，矛盾双方的斗争促进矛盾双方力量的变化，竞长争高，此消彼长，造成双方力量发展的不平衡，为对立面的转化、事物的质变创造条件。</a:t>
            </a:r>
            <a:r>
              <a:rPr lang="zh-CN" altLang="en-US" b="1" dirty="0" smtClean="0">
                <a:solidFill>
                  <a:srgbClr val="FF0000"/>
                </a:solidFill>
                <a:latin typeface="华文新魏" pitchFamily="2" charset="-122"/>
                <a:ea typeface="华文新魏" pitchFamily="2" charset="-122"/>
              </a:rPr>
              <a:t>第二</a:t>
            </a:r>
            <a:r>
              <a:rPr lang="zh-CN" altLang="en-US" b="1" dirty="0" smtClean="0">
                <a:latin typeface="华文新魏" pitchFamily="2" charset="-122"/>
                <a:ea typeface="华文新魏" pitchFamily="2" charset="-122"/>
              </a:rPr>
              <a:t>，矛盾双方的斗争，是一种矛盾统一体向另一种矛盾统一体过渡的决定力量</a:t>
            </a:r>
          </a:p>
          <a:p>
            <a:endParaRPr lang="zh-CN" altLang="en-US" dirty="0"/>
          </a:p>
        </p:txBody>
      </p:sp>
      <p:sp>
        <p:nvSpPr>
          <p:cNvPr id="5" name="内容占位符 4"/>
          <p:cNvSpPr>
            <a:spLocks noGrp="1"/>
          </p:cNvSpPr>
          <p:nvPr>
            <p:ph sz="half" idx="2"/>
          </p:nvPr>
        </p:nvSpPr>
        <p:spPr/>
        <p:txBody>
          <a:bodyPr/>
          <a:lstStyle/>
          <a:p>
            <a:pPr lvl="1">
              <a:lnSpc>
                <a:spcPct val="130000"/>
              </a:lnSpc>
            </a:pPr>
            <a:r>
              <a:rPr lang="zh-CN" altLang="en-US" b="1" dirty="0" smtClean="0">
                <a:latin typeface="华文新魏" pitchFamily="2" charset="-122"/>
                <a:ea typeface="华文新魏" pitchFamily="2" charset="-122"/>
              </a:rPr>
              <a:t>第一，同一性是事物存在和发展的前提。</a:t>
            </a:r>
          </a:p>
          <a:p>
            <a:pPr lvl="1">
              <a:lnSpc>
                <a:spcPct val="130000"/>
              </a:lnSpc>
            </a:pPr>
            <a:r>
              <a:rPr lang="zh-CN" altLang="en-US" b="1" dirty="0" smtClean="0">
                <a:latin typeface="华文新魏" pitchFamily="2" charset="-122"/>
                <a:ea typeface="华文新魏" pitchFamily="2" charset="-122"/>
              </a:rPr>
              <a:t>第二，同一性是矛盾双方相互吸取有利于自身的因素，在相互作用中各自得到发展。</a:t>
            </a:r>
          </a:p>
          <a:p>
            <a:pPr lvl="1">
              <a:lnSpc>
                <a:spcPct val="130000"/>
              </a:lnSpc>
            </a:pPr>
            <a:r>
              <a:rPr lang="zh-CN" altLang="en-US" b="1" dirty="0" smtClean="0">
                <a:latin typeface="华文新魏" pitchFamily="2" charset="-122"/>
                <a:ea typeface="华文新魏" pitchFamily="2" charset="-122"/>
              </a:rPr>
              <a:t>第三，同一性规定着事物转化的可能和发展的趋势。</a:t>
            </a:r>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oft_focus_sweet_flowers_JK137_350A.jpg"/>
          <p:cNvPicPr>
            <a:picLocks noChangeAspect="1"/>
          </p:cNvPicPr>
          <p:nvPr/>
        </p:nvPicPr>
        <p:blipFill>
          <a:blip r:embed="rId2" cstate="print"/>
          <a:stretch>
            <a:fillRect/>
          </a:stretch>
        </p:blipFill>
        <p:spPr>
          <a:xfrm>
            <a:off x="0" y="868362"/>
            <a:ext cx="9144000" cy="5608637"/>
          </a:xfrm>
          <a:prstGeom prst="rect">
            <a:avLst/>
          </a:prstGeom>
        </p:spPr>
      </p:pic>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矛盾普遍性和特殊性</a:t>
            </a:r>
            <a:endParaRPr lang="zh-CN" altLang="en-US" dirty="0"/>
          </a:p>
        </p:txBody>
      </p:sp>
      <p:sp>
        <p:nvSpPr>
          <p:cNvPr id="3" name="内容占位符 2"/>
          <p:cNvSpPr>
            <a:spLocks noGrp="1"/>
          </p:cNvSpPr>
          <p:nvPr>
            <p:ph sz="half" idx="1"/>
          </p:nvPr>
        </p:nvSpPr>
        <p:spPr/>
        <p:txBody>
          <a:bodyPr/>
          <a:lstStyle/>
          <a:p>
            <a:r>
              <a:rPr lang="zh-CN" altLang="en-US" sz="3200" b="1" dirty="0" smtClean="0">
                <a:latin typeface="华文新魏" pitchFamily="2" charset="-122"/>
                <a:ea typeface="华文新魏" pitchFamily="2" charset="-122"/>
              </a:rPr>
              <a:t>矛盾的普遍性</a:t>
            </a:r>
          </a:p>
          <a:p>
            <a:pPr lvl="1">
              <a:lnSpc>
                <a:spcPct val="140000"/>
              </a:lnSpc>
            </a:pPr>
            <a:r>
              <a:rPr lang="zh-CN" altLang="en-US" b="1" dirty="0" smtClean="0">
                <a:latin typeface="华文新魏" pitchFamily="2" charset="-122"/>
                <a:ea typeface="华文新魏" pitchFamily="2" charset="-122"/>
              </a:rPr>
              <a:t>矛盾存在于一切事物中（矛盾无处不在）</a:t>
            </a:r>
          </a:p>
          <a:p>
            <a:pPr lvl="1">
              <a:lnSpc>
                <a:spcPct val="140000"/>
              </a:lnSpc>
            </a:pPr>
            <a:r>
              <a:rPr lang="zh-CN" altLang="en-US" b="1" dirty="0" smtClean="0">
                <a:latin typeface="华文新魏" pitchFamily="2" charset="-122"/>
                <a:ea typeface="华文新魏" pitchFamily="2" charset="-122"/>
              </a:rPr>
              <a:t>矛盾存在于一切事物发展过程的始终（矛盾无时不有）</a:t>
            </a:r>
          </a:p>
          <a:p>
            <a:endParaRPr lang="zh-CN" altLang="en-US" dirty="0"/>
          </a:p>
        </p:txBody>
      </p:sp>
      <p:sp>
        <p:nvSpPr>
          <p:cNvPr id="5" name="内容占位符 4"/>
          <p:cNvSpPr>
            <a:spLocks noGrp="1"/>
          </p:cNvSpPr>
          <p:nvPr>
            <p:ph sz="half" idx="2"/>
          </p:nvPr>
        </p:nvSpPr>
        <p:spPr/>
        <p:txBody>
          <a:bodyPr/>
          <a:lstStyle/>
          <a:p>
            <a:pPr>
              <a:lnSpc>
                <a:spcPct val="140000"/>
              </a:lnSpc>
              <a:buFont typeface="Wingdings" pitchFamily="2" charset="2"/>
              <a:buNone/>
            </a:pPr>
            <a:r>
              <a:rPr lang="zh-CN" altLang="en-US" b="1" dirty="0" smtClean="0">
                <a:latin typeface="华文新魏" pitchFamily="2" charset="-122"/>
                <a:ea typeface="华文新魏" pitchFamily="2" charset="-122"/>
              </a:rPr>
              <a:t>        矛盾的特殊性</a:t>
            </a:r>
          </a:p>
          <a:p>
            <a:pPr lvl="1">
              <a:lnSpc>
                <a:spcPct val="140000"/>
              </a:lnSpc>
            </a:pPr>
            <a:r>
              <a:rPr lang="zh-CN" altLang="en-US" b="1" dirty="0" smtClean="0">
                <a:latin typeface="华文新魏" pitchFamily="2" charset="-122"/>
                <a:ea typeface="华文新魏" pitchFamily="2" charset="-122"/>
              </a:rPr>
              <a:t>一是不同事物的矛盾各有其特点</a:t>
            </a:r>
          </a:p>
          <a:p>
            <a:pPr lvl="1">
              <a:lnSpc>
                <a:spcPct val="140000"/>
              </a:lnSpc>
            </a:pPr>
            <a:r>
              <a:rPr lang="zh-CN" altLang="en-US" b="1" dirty="0" smtClean="0">
                <a:latin typeface="华文新魏" pitchFamily="2" charset="-122"/>
                <a:ea typeface="华文新魏" pitchFamily="2" charset="-122"/>
              </a:rPr>
              <a:t>二是同一事物的矛盾在不同发展过程和发展阶段各有不同特点</a:t>
            </a:r>
          </a:p>
          <a:p>
            <a:pPr lvl="1">
              <a:lnSpc>
                <a:spcPct val="140000"/>
              </a:lnSpc>
            </a:pPr>
            <a:r>
              <a:rPr lang="zh-CN" altLang="en-US" b="1" dirty="0" smtClean="0">
                <a:latin typeface="华文新魏" pitchFamily="2" charset="-122"/>
                <a:ea typeface="华文新魏" pitchFamily="2" charset="-122"/>
              </a:rPr>
              <a:t>三是构成事物的诸多矛盾以及每一矛盾的不同方面各有不同的性质、地位和作用</a:t>
            </a:r>
            <a:endParaRPr lang="zh-CN" altLang="en-US" dirty="0" smtClean="0">
              <a:ea typeface="华文新魏" pitchFamily="2" charset="-122"/>
            </a:endParaRPr>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r>
              <a:rPr lang="zh-CN" altLang="en-US" sz="4000" b="1" dirty="0" smtClean="0">
                <a:solidFill>
                  <a:srgbClr val="C00000"/>
                </a:solidFill>
                <a:latin typeface="+mj-ea"/>
                <a:ea typeface="+mj-ea"/>
              </a:rPr>
              <a:t>您如何看待社会对于“成功”的要求？有过因为不能达到别人的“成功”标准而苦恼的经历或害怕自己不能“成功”的担忧吗？成功是否有统一的标准？</a:t>
            </a:r>
            <a:endParaRPr lang="zh-CN" altLang="en-US" sz="4000" b="1" dirty="0">
              <a:solidFill>
                <a:srgbClr val="C00000"/>
              </a:solidFill>
              <a:latin typeface="+mj-ea"/>
              <a:ea typeface="+mj-e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和谐（</a:t>
            </a:r>
            <a:r>
              <a:rPr lang="en-US" altLang="zh-CN" dirty="0" smtClean="0"/>
              <a:t>p41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矛盾的特殊表现形式</a:t>
            </a:r>
            <a:endParaRPr lang="en-US" altLang="zh-CN" dirty="0" smtClean="0"/>
          </a:p>
          <a:p>
            <a:r>
              <a:rPr lang="zh-CN" altLang="en-US" dirty="0" smtClean="0"/>
              <a:t>矛盾双方处于平衡、协调、合作的情况下，事物才展现出和谐状态</a:t>
            </a:r>
            <a:endParaRPr lang="zh-CN" altLang="en-US" dirty="0"/>
          </a:p>
        </p:txBody>
      </p:sp>
    </p:spTree>
    <p:extLst>
      <p:ext uri="{BB962C8B-B14F-4D97-AF65-F5344CB8AC3E}">
        <p14:creationId xmlns:p14="http://schemas.microsoft.com/office/powerpoint/2010/main" val="1224899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华文新魏" pitchFamily="2" charset="-122"/>
                <a:ea typeface="华文新魏" pitchFamily="2" charset="-122"/>
              </a:rPr>
              <a:t>           矛盾普遍性与矛盾特殊性的辩证关系</a:t>
            </a:r>
            <a:endParaRPr lang="zh-CN" altLang="en-US" dirty="0"/>
          </a:p>
        </p:txBody>
      </p:sp>
      <p:sp>
        <p:nvSpPr>
          <p:cNvPr id="5" name="内容占位符 4"/>
          <p:cNvSpPr>
            <a:spLocks noGrp="1"/>
          </p:cNvSpPr>
          <p:nvPr>
            <p:ph sz="half" idx="1"/>
          </p:nvPr>
        </p:nvSpPr>
        <p:spPr/>
        <p:txBody>
          <a:bodyPr/>
          <a:lstStyle/>
          <a:p>
            <a:pPr eaLnBrk="1" hangingPunct="1">
              <a:lnSpc>
                <a:spcPct val="90000"/>
              </a:lnSpc>
            </a:pPr>
            <a:r>
              <a:rPr lang="zh-CN" altLang="en-US" sz="2400" dirty="0" smtClean="0"/>
              <a:t>马者，所以命形也；白者，所以命色也。命色非命形也。故曰：白马非马</a:t>
            </a:r>
          </a:p>
          <a:p>
            <a:pPr eaLnBrk="1" hangingPunct="1">
              <a:lnSpc>
                <a:spcPct val="90000"/>
              </a:lnSpc>
            </a:pPr>
            <a:r>
              <a:rPr lang="zh-CN" altLang="en-US" sz="2400" dirty="0" smtClean="0"/>
              <a:t>求马，黄黑马皆可致。求白马，黄黑马不可致</a:t>
            </a:r>
            <a:r>
              <a:rPr lang="en-US" altLang="zh-CN" sz="2400" dirty="0" smtClean="0"/>
              <a:t>……</a:t>
            </a:r>
            <a:r>
              <a:rPr lang="zh-CN" altLang="en-US" sz="2400" dirty="0" smtClean="0"/>
              <a:t>故曰：</a:t>
            </a:r>
            <a:r>
              <a:rPr lang="zh-CN" altLang="en-US" sz="2400" b="1" dirty="0" smtClean="0"/>
              <a:t>白马非马</a:t>
            </a:r>
            <a:endParaRPr lang="zh-CN" altLang="en-US" sz="2400" dirty="0" smtClean="0"/>
          </a:p>
          <a:p>
            <a:r>
              <a:rPr lang="zh-CN" altLang="en-US" sz="2400" dirty="0" smtClean="0"/>
              <a:t>马固有色，故有白马。使马无色，有马如已耳，安取白马？故白者非马也。白马者，马与白也；白与马也，故曰：</a:t>
            </a:r>
            <a:r>
              <a:rPr lang="zh-CN" altLang="en-US" sz="2400" b="1" dirty="0" smtClean="0"/>
              <a:t>白马非马</a:t>
            </a:r>
            <a:r>
              <a:rPr lang="zh-CN" altLang="en-US" sz="2400" dirty="0" smtClean="0"/>
              <a:t>也</a:t>
            </a:r>
          </a:p>
          <a:p>
            <a:endParaRPr lang="zh-CN" altLang="en-US" dirty="0"/>
          </a:p>
        </p:txBody>
      </p:sp>
      <p:sp>
        <p:nvSpPr>
          <p:cNvPr id="11" name="内容占位符 10"/>
          <p:cNvSpPr>
            <a:spLocks noGrp="1"/>
          </p:cNvSpPr>
          <p:nvPr>
            <p:ph sz="half" idx="2"/>
          </p:nvPr>
        </p:nvSpPr>
        <p:spPr/>
        <p:txBody>
          <a:bodyPr/>
          <a:lstStyle/>
          <a:p>
            <a:pPr eaLnBrk="1" hangingPunct="1"/>
            <a:r>
              <a:rPr lang="zh-CN" altLang="en-US" dirty="0" smtClean="0">
                <a:solidFill>
                  <a:schemeClr val="accent6">
                    <a:lumMod val="75000"/>
                  </a:schemeClr>
                </a:solidFill>
                <a:latin typeface="+mj-ea"/>
                <a:ea typeface="+mj-ea"/>
              </a:rPr>
              <a:t>一沙一世界，</a:t>
            </a:r>
          </a:p>
          <a:p>
            <a:pPr eaLnBrk="1" hangingPunct="1"/>
            <a:r>
              <a:rPr lang="zh-CN" altLang="en-US" dirty="0" smtClean="0">
                <a:solidFill>
                  <a:schemeClr val="accent6">
                    <a:lumMod val="75000"/>
                  </a:schemeClr>
                </a:solidFill>
                <a:latin typeface="+mj-ea"/>
                <a:ea typeface="+mj-ea"/>
              </a:rPr>
              <a:t>一花一天堂。</a:t>
            </a:r>
          </a:p>
          <a:p>
            <a:pPr eaLnBrk="1" hangingPunct="1"/>
            <a:r>
              <a:rPr lang="zh-CN" altLang="en-US" dirty="0" smtClean="0">
                <a:solidFill>
                  <a:schemeClr val="accent6">
                    <a:lumMod val="75000"/>
                  </a:schemeClr>
                </a:solidFill>
                <a:latin typeface="+mj-ea"/>
                <a:ea typeface="+mj-ea"/>
              </a:rPr>
              <a:t>无限掌中置，</a:t>
            </a:r>
          </a:p>
          <a:p>
            <a:pPr eaLnBrk="1" hangingPunct="1"/>
            <a:r>
              <a:rPr lang="zh-CN" altLang="en-US" dirty="0" smtClean="0">
                <a:solidFill>
                  <a:schemeClr val="accent6">
                    <a:lumMod val="75000"/>
                  </a:schemeClr>
                </a:solidFill>
                <a:latin typeface="+mj-ea"/>
                <a:ea typeface="+mj-ea"/>
              </a:rPr>
              <a:t>刹那成永恒。</a:t>
            </a:r>
            <a:endParaRPr lang="zh-CN" altLang="en-US" dirty="0">
              <a:solidFill>
                <a:schemeClr val="accent6">
                  <a:lumMod val="75000"/>
                </a:schemeClr>
              </a:solidFill>
              <a:latin typeface="+mj-ea"/>
              <a:ea typeface="+mj-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古希腊：辩证法</a:t>
            </a:r>
            <a:endParaRPr lang="zh-CN" altLang="en-US" dirty="0"/>
          </a:p>
        </p:txBody>
      </p:sp>
      <p:sp>
        <p:nvSpPr>
          <p:cNvPr id="3" name="内容占位符 2"/>
          <p:cNvSpPr>
            <a:spLocks noGrp="1"/>
          </p:cNvSpPr>
          <p:nvPr>
            <p:ph idx="1"/>
          </p:nvPr>
        </p:nvSpPr>
        <p:spPr/>
        <p:txBody>
          <a:bodyPr/>
          <a:lstStyle/>
          <a:p>
            <a:r>
              <a:rPr lang="en-US" altLang="zh-CN" dirty="0" err="1" smtClean="0"/>
              <a:t>Dialetic</a:t>
            </a:r>
            <a:r>
              <a:rPr lang="zh-CN" altLang="en-US" dirty="0" smtClean="0"/>
              <a:t>：谈话，论战，指在辩论中揭露对方议论中的矛盾从而驳倒其论据的一种方法</a:t>
            </a:r>
            <a:endParaRPr lang="en-US" altLang="zh-CN" dirty="0" smtClean="0"/>
          </a:p>
          <a:p>
            <a:r>
              <a:rPr lang="en-US" altLang="zh-CN" dirty="0" smtClean="0"/>
              <a:t>                </a:t>
            </a:r>
            <a:r>
              <a:rPr lang="zh-CN" altLang="en-US" dirty="0" smtClean="0"/>
              <a:t>（苏格拉底：精神助产术）</a:t>
            </a:r>
            <a:endParaRPr lang="en-US" altLang="zh-CN" dirty="0" smtClean="0"/>
          </a:p>
          <a:p>
            <a:r>
              <a:rPr lang="zh-CN" altLang="en-US" dirty="0" smtClean="0"/>
              <a:t>芝诺：二分法</a:t>
            </a:r>
            <a:endParaRPr lang="en-US" altLang="zh-CN" dirty="0" smtClean="0"/>
          </a:p>
          <a:p>
            <a:r>
              <a:rPr lang="zh-CN" altLang="en-US" dirty="0" smtClean="0"/>
              <a:t>柏拉图：理念（概念）辩证法</a:t>
            </a:r>
            <a:endParaRPr lang="en-US" altLang="zh-CN" dirty="0" smtClean="0"/>
          </a:p>
          <a:p>
            <a:endParaRPr lang="en-US" altLang="zh-CN" dirty="0" smtClean="0"/>
          </a:p>
          <a:p>
            <a:r>
              <a:rPr lang="en-US" altLang="zh-CN" dirty="0" smtClean="0">
                <a:hlinkClick r:id="rId2" action="ppaction://hlinkfile"/>
              </a:rPr>
              <a:t>..\</a:t>
            </a:r>
            <a:r>
              <a:rPr lang="zh-CN" altLang="en-US" dirty="0" smtClean="0">
                <a:hlinkClick r:id="rId2" action="ppaction://hlinkfile"/>
              </a:rPr>
              <a:t>苏格拉底与尤苏戴莫斯的对话</a:t>
            </a:r>
            <a:r>
              <a:rPr lang="en-US" altLang="zh-CN" dirty="0" smtClean="0">
                <a:hlinkClick r:id="rId2" action="ppaction://hlinkfile"/>
              </a:rPr>
              <a:t>.doc</a:t>
            </a:r>
            <a:endParaRPr lang="en-US" altLang="zh-CN" dirty="0" smtClean="0"/>
          </a:p>
          <a:p>
            <a:endParaRPr lang="en-US" altLang="zh-CN" dirty="0" smtClean="0"/>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Rot="1" noChangeArrowheads="1"/>
          </p:cNvSpPr>
          <p:nvPr>
            <p:ph type="body" idx="1"/>
          </p:nvPr>
        </p:nvSpPr>
        <p:spPr>
          <a:xfrm>
            <a:off x="539750" y="836613"/>
            <a:ext cx="8135938" cy="2305050"/>
          </a:xfrm>
        </p:spPr>
        <p:txBody>
          <a:bodyPr/>
          <a:lstStyle/>
          <a:p>
            <a:pPr>
              <a:lnSpc>
                <a:spcPct val="150000"/>
              </a:lnSpc>
              <a:buFont typeface="Wingdings" pitchFamily="2" charset="2"/>
              <a:buNone/>
            </a:pPr>
            <a:r>
              <a:rPr lang="zh-CN" altLang="en-US" sz="2800" b="1" dirty="0" smtClean="0">
                <a:latin typeface="华文新魏" pitchFamily="2" charset="-122"/>
                <a:ea typeface="华文新魏" pitchFamily="2" charset="-122"/>
              </a:rPr>
              <a:t>矛盾</a:t>
            </a:r>
            <a:r>
              <a:rPr lang="zh-CN" altLang="en-US" sz="2800" b="1" dirty="0">
                <a:latin typeface="华文新魏" pitchFamily="2" charset="-122"/>
                <a:ea typeface="华文新魏" pitchFamily="2" charset="-122"/>
              </a:rPr>
              <a:t>普遍性和特殊性辩证关系的原理是马克思主义的普遍真理同各国的具体实际相结合的哲学基础，也是建设中国特色社会主义的哲学基础</a:t>
            </a:r>
          </a:p>
        </p:txBody>
      </p:sp>
      <p:grpSp>
        <p:nvGrpSpPr>
          <p:cNvPr id="2" name="Group 13"/>
          <p:cNvGrpSpPr>
            <a:grpSpLocks/>
          </p:cNvGrpSpPr>
          <p:nvPr/>
        </p:nvGrpSpPr>
        <p:grpSpPr bwMode="auto">
          <a:xfrm>
            <a:off x="2060575" y="3338513"/>
            <a:ext cx="5105400" cy="557212"/>
            <a:chOff x="336" y="2208"/>
            <a:chExt cx="3072" cy="351"/>
          </a:xfrm>
        </p:grpSpPr>
        <p:sp>
          <p:nvSpPr>
            <p:cNvPr id="108558" name="Text Box 14"/>
            <p:cNvSpPr txBox="1">
              <a:spLocks noChangeArrowheads="1"/>
            </p:cNvSpPr>
            <p:nvPr/>
          </p:nvSpPr>
          <p:spPr bwMode="auto">
            <a:xfrm>
              <a:off x="336" y="2208"/>
              <a:ext cx="1536" cy="351"/>
            </a:xfrm>
            <a:prstGeom prst="rect">
              <a:avLst/>
            </a:prstGeom>
            <a:solidFill>
              <a:srgbClr val="FFFFCC"/>
            </a:solidFill>
            <a:ln w="38100">
              <a:solidFill>
                <a:srgbClr val="9933FF"/>
              </a:solidFill>
              <a:miter lim="800000"/>
              <a:headEnd/>
              <a:tailEnd/>
            </a:ln>
            <a:effectLst/>
          </p:spPr>
          <p:txBody>
            <a:bodyPr>
              <a:spAutoFit/>
            </a:bodyPr>
            <a:lstStyle/>
            <a:p>
              <a:pPr>
                <a:spcBef>
                  <a:spcPct val="50000"/>
                </a:spcBef>
              </a:pPr>
              <a:r>
                <a:rPr kumimoji="1" lang="zh-CN" altLang="en-US" sz="2800" b="1">
                  <a:solidFill>
                    <a:srgbClr val="FF00FF"/>
                  </a:solidFill>
                  <a:latin typeface="Times New Roman" pitchFamily="18" charset="0"/>
                  <a:ea typeface="隶书" pitchFamily="49" charset="-122"/>
                </a:rPr>
                <a:t>科学社会主义</a:t>
              </a:r>
            </a:p>
          </p:txBody>
        </p:sp>
        <p:sp>
          <p:nvSpPr>
            <p:cNvPr id="108559" name="Text Box 15"/>
            <p:cNvSpPr txBox="1">
              <a:spLocks noChangeArrowheads="1"/>
            </p:cNvSpPr>
            <p:nvPr/>
          </p:nvSpPr>
          <p:spPr bwMode="auto">
            <a:xfrm>
              <a:off x="2352" y="2208"/>
              <a:ext cx="1056" cy="351"/>
            </a:xfrm>
            <a:prstGeom prst="rect">
              <a:avLst/>
            </a:prstGeom>
            <a:solidFill>
              <a:srgbClr val="FFFFCC"/>
            </a:solidFill>
            <a:ln w="38100">
              <a:solidFill>
                <a:srgbClr val="9933FF"/>
              </a:solidFill>
              <a:miter lim="800000"/>
              <a:headEnd/>
              <a:tailEnd/>
            </a:ln>
            <a:effectLst/>
          </p:spPr>
          <p:txBody>
            <a:bodyPr>
              <a:spAutoFit/>
            </a:bodyPr>
            <a:lstStyle/>
            <a:p>
              <a:pPr>
                <a:spcBef>
                  <a:spcPct val="50000"/>
                </a:spcBef>
              </a:pPr>
              <a:r>
                <a:rPr kumimoji="1" lang="zh-CN" altLang="en-US" sz="2800" b="1">
                  <a:solidFill>
                    <a:srgbClr val="FF6600"/>
                  </a:solidFill>
                  <a:latin typeface="Times New Roman" pitchFamily="18" charset="0"/>
                  <a:ea typeface="隶书" pitchFamily="49" charset="-122"/>
                </a:rPr>
                <a:t>中国国情</a:t>
              </a:r>
            </a:p>
          </p:txBody>
        </p:sp>
      </p:grpSp>
      <p:sp>
        <p:nvSpPr>
          <p:cNvPr id="108560" name="Line 16"/>
          <p:cNvSpPr>
            <a:spLocks noChangeShapeType="1"/>
          </p:cNvSpPr>
          <p:nvPr/>
        </p:nvSpPr>
        <p:spPr bwMode="auto">
          <a:xfrm>
            <a:off x="3203575" y="5014913"/>
            <a:ext cx="2895600" cy="0"/>
          </a:xfrm>
          <a:prstGeom prst="line">
            <a:avLst/>
          </a:prstGeom>
          <a:noFill/>
          <a:ln w="76200">
            <a:solidFill>
              <a:srgbClr val="006699"/>
            </a:solidFill>
            <a:prstDash val="sysDot"/>
            <a:round/>
            <a:headEnd/>
            <a:tailEnd/>
          </a:ln>
          <a:effectLst/>
        </p:spPr>
        <p:txBody>
          <a:bodyPr/>
          <a:lstStyle/>
          <a:p>
            <a:endParaRPr lang="zh-CN" altLang="en-US"/>
          </a:p>
        </p:txBody>
      </p:sp>
      <p:grpSp>
        <p:nvGrpSpPr>
          <p:cNvPr id="3" name="Group 17"/>
          <p:cNvGrpSpPr>
            <a:grpSpLocks/>
          </p:cNvGrpSpPr>
          <p:nvPr/>
        </p:nvGrpSpPr>
        <p:grpSpPr bwMode="auto">
          <a:xfrm>
            <a:off x="3203575" y="3871913"/>
            <a:ext cx="2895600" cy="1143000"/>
            <a:chOff x="1056" y="2544"/>
            <a:chExt cx="1824" cy="720"/>
          </a:xfrm>
        </p:grpSpPr>
        <p:sp>
          <p:nvSpPr>
            <p:cNvPr id="108562" name="Line 18"/>
            <p:cNvSpPr>
              <a:spLocks noChangeShapeType="1"/>
            </p:cNvSpPr>
            <p:nvPr/>
          </p:nvSpPr>
          <p:spPr bwMode="auto">
            <a:xfrm>
              <a:off x="1056" y="2544"/>
              <a:ext cx="0" cy="720"/>
            </a:xfrm>
            <a:prstGeom prst="line">
              <a:avLst/>
            </a:prstGeom>
            <a:noFill/>
            <a:ln w="76200">
              <a:solidFill>
                <a:srgbClr val="006699"/>
              </a:solidFill>
              <a:prstDash val="sysDot"/>
              <a:round/>
              <a:headEnd/>
              <a:tailEnd/>
            </a:ln>
            <a:effectLst/>
          </p:spPr>
          <p:txBody>
            <a:bodyPr/>
            <a:lstStyle/>
            <a:p>
              <a:endParaRPr lang="zh-CN" altLang="en-US"/>
            </a:p>
          </p:txBody>
        </p:sp>
        <p:sp>
          <p:nvSpPr>
            <p:cNvPr id="108563" name="Line 19"/>
            <p:cNvSpPr>
              <a:spLocks noChangeShapeType="1"/>
            </p:cNvSpPr>
            <p:nvPr/>
          </p:nvSpPr>
          <p:spPr bwMode="auto">
            <a:xfrm flipV="1">
              <a:off x="2880" y="2544"/>
              <a:ext cx="0" cy="720"/>
            </a:xfrm>
            <a:prstGeom prst="line">
              <a:avLst/>
            </a:prstGeom>
            <a:noFill/>
            <a:ln w="76200">
              <a:solidFill>
                <a:srgbClr val="006699"/>
              </a:solidFill>
              <a:prstDash val="sysDot"/>
              <a:round/>
              <a:headEnd/>
              <a:tailEnd/>
            </a:ln>
            <a:effectLst/>
          </p:spPr>
          <p:txBody>
            <a:bodyPr/>
            <a:lstStyle/>
            <a:p>
              <a:endParaRPr lang="zh-CN" altLang="en-US"/>
            </a:p>
          </p:txBody>
        </p:sp>
      </p:grpSp>
      <p:sp>
        <p:nvSpPr>
          <p:cNvPr id="108564" name="Text Box 20"/>
          <p:cNvSpPr txBox="1">
            <a:spLocks noChangeArrowheads="1"/>
          </p:cNvSpPr>
          <p:nvPr/>
        </p:nvSpPr>
        <p:spPr bwMode="auto">
          <a:xfrm>
            <a:off x="2517775" y="5548313"/>
            <a:ext cx="4343400" cy="617537"/>
          </a:xfrm>
          <a:prstGeom prst="rect">
            <a:avLst/>
          </a:prstGeom>
          <a:solidFill>
            <a:srgbClr val="CCFFCC"/>
          </a:solidFill>
          <a:ln w="38100">
            <a:solidFill>
              <a:srgbClr val="9933FF"/>
            </a:solidFill>
            <a:miter lim="800000"/>
            <a:headEnd/>
            <a:tailEnd/>
          </a:ln>
          <a:effectLst/>
        </p:spPr>
        <p:txBody>
          <a:bodyPr>
            <a:spAutoFit/>
          </a:bodyPr>
          <a:lstStyle/>
          <a:p>
            <a:pPr algn="ctr">
              <a:spcBef>
                <a:spcPct val="50000"/>
              </a:spcBef>
            </a:pPr>
            <a:r>
              <a:rPr kumimoji="1" lang="zh-CN" altLang="en-US" sz="3200" b="1">
                <a:solidFill>
                  <a:srgbClr val="FF0000"/>
                </a:solidFill>
                <a:latin typeface="Times New Roman" pitchFamily="18" charset="0"/>
                <a:ea typeface="隶书" pitchFamily="49" charset="-122"/>
              </a:rPr>
              <a:t>中国特色社会主义</a:t>
            </a:r>
          </a:p>
        </p:txBody>
      </p:sp>
      <p:sp>
        <p:nvSpPr>
          <p:cNvPr id="108565" name="Line 21"/>
          <p:cNvSpPr>
            <a:spLocks noChangeShapeType="1"/>
          </p:cNvSpPr>
          <p:nvPr/>
        </p:nvSpPr>
        <p:spPr bwMode="auto">
          <a:xfrm>
            <a:off x="4651375" y="5014913"/>
            <a:ext cx="0" cy="533400"/>
          </a:xfrm>
          <a:prstGeom prst="line">
            <a:avLst/>
          </a:prstGeom>
          <a:noFill/>
          <a:ln w="76200">
            <a:solidFill>
              <a:srgbClr val="006699"/>
            </a:solidFill>
            <a:prstDash val="sysDot"/>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08560"/>
                                        </p:tgtEl>
                                        <p:attrNameLst>
                                          <p:attrName>style.visibility</p:attrName>
                                        </p:attrNameLst>
                                      </p:cBhvr>
                                      <p:to>
                                        <p:strVal val="visible"/>
                                      </p:to>
                                    </p:set>
                                    <p:animEffect transition="in" filter="checkerboard(across)">
                                      <p:cBhvr>
                                        <p:cTn id="11" dur="500"/>
                                        <p:tgtEl>
                                          <p:spTgt spid="108560"/>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08564"/>
                                        </p:tgtEl>
                                        <p:attrNameLst>
                                          <p:attrName>style.visibility</p:attrName>
                                        </p:attrNameLst>
                                      </p:cBhvr>
                                      <p:to>
                                        <p:strVal val="visible"/>
                                      </p:to>
                                    </p:set>
                                    <p:animEffect transition="in" filter="checkerboard(across)">
                                      <p:cBhvr>
                                        <p:cTn id="19" dur="500"/>
                                        <p:tgtEl>
                                          <p:spTgt spid="108564"/>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108565"/>
                                        </p:tgtEl>
                                        <p:attrNameLst>
                                          <p:attrName>style.visibility</p:attrName>
                                        </p:attrNameLst>
                                      </p:cBhvr>
                                      <p:to>
                                        <p:strVal val="visible"/>
                                      </p:to>
                                    </p:set>
                                    <p:animEffect transition="in" filter="checkerboard(across)">
                                      <p:cBhvr>
                                        <p:cTn id="23" dur="500"/>
                                        <p:tgtEl>
                                          <p:spTgt spid="108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0" grpId="0" animBg="1"/>
      <p:bldP spid="108564" grpId="0" animBg="1"/>
      <p:bldP spid="10856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08b7b3bcac6b8a455e723c4.jpg"/>
          <p:cNvPicPr>
            <a:picLocks noChangeAspect="1"/>
          </p:cNvPicPr>
          <p:nvPr/>
        </p:nvPicPr>
        <p:blipFill>
          <a:blip r:embed="rId2" cstate="print"/>
          <a:stretch>
            <a:fillRect/>
          </a:stretch>
        </p:blipFill>
        <p:spPr>
          <a:xfrm>
            <a:off x="0" y="868364"/>
            <a:ext cx="9144000" cy="5608636"/>
          </a:xfrm>
          <a:prstGeom prst="rect">
            <a:avLst/>
          </a:prstGeom>
        </p:spPr>
      </p:pic>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                 事物发展过程中的量变和质变</a:t>
            </a:r>
            <a:r>
              <a:rPr lang="en-US" altLang="zh-CN" dirty="0" smtClean="0">
                <a:latin typeface="华文新魏" pitchFamily="2" charset="-122"/>
                <a:ea typeface="华文新魏" pitchFamily="2" charset="-122"/>
              </a:rPr>
              <a:t/>
            </a:r>
            <a:br>
              <a:rPr lang="en-US" altLang="zh-CN" dirty="0" smtClean="0">
                <a:latin typeface="华文新魏" pitchFamily="2" charset="-122"/>
                <a:ea typeface="华文新魏" pitchFamily="2" charset="-122"/>
              </a:rPr>
            </a:br>
            <a:r>
              <a:rPr lang="zh-CN" altLang="en-US" dirty="0" smtClean="0">
                <a:latin typeface="华文新魏" pitchFamily="2" charset="-122"/>
                <a:ea typeface="华文新魏" pitchFamily="2" charset="-122"/>
              </a:rPr>
              <a:t>及其相互转化</a:t>
            </a:r>
            <a:endParaRPr lang="zh-CN" altLang="en-US" dirty="0"/>
          </a:p>
        </p:txBody>
      </p:sp>
      <p:sp>
        <p:nvSpPr>
          <p:cNvPr id="3" name="内容占位符 2"/>
          <p:cNvSpPr>
            <a:spLocks noGrp="1"/>
          </p:cNvSpPr>
          <p:nvPr>
            <p:ph sz="half" idx="1"/>
          </p:nvPr>
        </p:nvSpPr>
        <p:spPr>
          <a:xfrm>
            <a:off x="431800" y="868363"/>
            <a:ext cx="4038600" cy="5465762"/>
          </a:xfrm>
        </p:spPr>
        <p:txBody>
          <a:bodyPr/>
          <a:lstStyle/>
          <a:p>
            <a:pPr>
              <a:lnSpc>
                <a:spcPct val="150000"/>
              </a:lnSpc>
              <a:buFont typeface="Wingdings" pitchFamily="2" charset="2"/>
              <a:buNone/>
            </a:pPr>
            <a:r>
              <a:rPr lang="zh-CN" altLang="en-US" sz="3700" b="1" dirty="0" smtClean="0">
                <a:latin typeface="华文新魏" pitchFamily="2" charset="-122"/>
                <a:ea typeface="华文新魏" pitchFamily="2" charset="-122"/>
              </a:rPr>
              <a:t>质、量、度</a:t>
            </a:r>
            <a:endParaRPr lang="en-US" altLang="zh-CN" sz="3700" b="1" dirty="0" smtClean="0">
              <a:latin typeface="华文新魏" pitchFamily="2" charset="-122"/>
              <a:ea typeface="华文新魏" pitchFamily="2" charset="-122"/>
            </a:endParaRPr>
          </a:p>
          <a:p>
            <a:pPr>
              <a:lnSpc>
                <a:spcPct val="150000"/>
              </a:lnSpc>
              <a:buFont typeface="Wingdings" pitchFamily="2" charset="2"/>
              <a:buNone/>
            </a:pPr>
            <a:r>
              <a:rPr lang="zh-CN" altLang="en-US" sz="2400" b="1" dirty="0" smtClean="0">
                <a:latin typeface="华文新魏" pitchFamily="2" charset="-122"/>
                <a:ea typeface="华文新魏" pitchFamily="2" charset="-122"/>
              </a:rPr>
              <a:t>质是一事物区别于其他事物的内在规定性</a:t>
            </a:r>
            <a:endParaRPr lang="en-US" altLang="zh-CN" sz="2400" b="1" dirty="0" smtClean="0">
              <a:latin typeface="华文新魏" pitchFamily="2" charset="-122"/>
              <a:ea typeface="华文新魏" pitchFamily="2" charset="-122"/>
            </a:endParaRPr>
          </a:p>
          <a:p>
            <a:pPr>
              <a:lnSpc>
                <a:spcPct val="150000"/>
              </a:lnSpc>
              <a:buFont typeface="Wingdings" pitchFamily="2" charset="2"/>
              <a:buNone/>
            </a:pPr>
            <a:r>
              <a:rPr lang="zh-CN" altLang="en-US" b="1" dirty="0" smtClean="0">
                <a:latin typeface="华文新魏" pitchFamily="2" charset="-122"/>
                <a:ea typeface="华文新魏" pitchFamily="2" charset="-122"/>
              </a:rPr>
              <a:t>量是事物的规模、程度、速度等可以用数量关系表示的规定性</a:t>
            </a:r>
            <a:endParaRPr lang="en-US" altLang="zh-CN" b="1" dirty="0" smtClean="0">
              <a:latin typeface="华文新魏" pitchFamily="2" charset="-122"/>
              <a:ea typeface="华文新魏" pitchFamily="2" charset="-122"/>
            </a:endParaRPr>
          </a:p>
          <a:p>
            <a:pPr>
              <a:lnSpc>
                <a:spcPct val="150000"/>
              </a:lnSpc>
              <a:buFont typeface="Wingdings" pitchFamily="2" charset="2"/>
              <a:buNone/>
            </a:pPr>
            <a:r>
              <a:rPr lang="zh-CN" altLang="en-US" b="1" dirty="0" smtClean="0">
                <a:latin typeface="华文新魏" pitchFamily="2" charset="-122"/>
                <a:ea typeface="华文新魏" pitchFamily="2" charset="-122"/>
              </a:rPr>
              <a:t>度是保持事物质的稳定性的数量界限</a:t>
            </a:r>
          </a:p>
          <a:p>
            <a:endParaRPr lang="zh-CN" altLang="en-US" sz="2400" dirty="0"/>
          </a:p>
        </p:txBody>
      </p:sp>
      <p:sp>
        <p:nvSpPr>
          <p:cNvPr id="5" name="内容占位符 4"/>
          <p:cNvSpPr>
            <a:spLocks noGrp="1"/>
          </p:cNvSpPr>
          <p:nvPr>
            <p:ph sz="half" idx="2"/>
          </p:nvPr>
        </p:nvSpPr>
        <p:spPr/>
        <p:txBody>
          <a:bodyPr/>
          <a:lstStyle/>
          <a:p>
            <a:pPr lvl="1"/>
            <a:r>
              <a:rPr lang="zh-CN" altLang="en-US" b="1" dirty="0" smtClean="0">
                <a:latin typeface="华文新魏" pitchFamily="2" charset="-122"/>
                <a:ea typeface="华文新魏" pitchFamily="2" charset="-122"/>
              </a:rPr>
              <a:t>量变：事物数量的增减和次序的变动，是保持事物的质的相对稳定性的不显著变化，体现了事物渐进过程的连续性。</a:t>
            </a:r>
            <a:endParaRPr lang="en-US" altLang="zh-CN" b="1" dirty="0" smtClean="0">
              <a:latin typeface="华文新魏" pitchFamily="2" charset="-122"/>
              <a:ea typeface="华文新魏" pitchFamily="2" charset="-122"/>
            </a:endParaRPr>
          </a:p>
          <a:p>
            <a:pPr lvl="1"/>
            <a:endParaRPr lang="zh-CN" altLang="en-US" b="1" dirty="0" smtClean="0">
              <a:latin typeface="华文新魏" pitchFamily="2" charset="-122"/>
              <a:ea typeface="华文新魏" pitchFamily="2" charset="-122"/>
            </a:endParaRPr>
          </a:p>
          <a:p>
            <a:pPr lvl="1"/>
            <a:r>
              <a:rPr lang="zh-CN" altLang="en-US" b="1" dirty="0" smtClean="0">
                <a:latin typeface="华文新魏" pitchFamily="2" charset="-122"/>
                <a:ea typeface="华文新魏" pitchFamily="2" charset="-122"/>
              </a:rPr>
              <a:t>质变：事物性质的根本变化，是事物由一种质态向另一种质态的飞跃，体现了事物渐进过程和连续性的中断。</a:t>
            </a:r>
          </a:p>
          <a:p>
            <a:endParaRPr lang="zh-CN" alt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度</a:t>
            </a:r>
            <a:endParaRPr lang="zh-CN" altLang="en-US" dirty="0"/>
          </a:p>
        </p:txBody>
      </p:sp>
      <p:sp>
        <p:nvSpPr>
          <p:cNvPr id="6" name="Text Box 2"/>
          <p:cNvSpPr txBox="1">
            <a:spLocks noGrp="1" noChangeArrowheads="1"/>
          </p:cNvSpPr>
          <p:nvPr>
            <p:ph sz="half" idx="1"/>
          </p:nvPr>
        </p:nvSpPr>
        <p:spPr bwMode="auto">
          <a:xfrm>
            <a:off x="431800" y="1268413"/>
            <a:ext cx="4038600" cy="4497450"/>
          </a:xfrm>
          <a:prstGeom prst="rect">
            <a:avLst/>
          </a:prstGeom>
          <a:noFill/>
          <a:ln w="9525">
            <a:noFill/>
            <a:miter lim="800000"/>
            <a:headEnd/>
            <a:tailEnd/>
          </a:ln>
        </p:spPr>
        <p:txBody>
          <a:bodyPr>
            <a:spAutoFit/>
          </a:bodyPr>
          <a:lstStyle/>
          <a:p>
            <a:r>
              <a:rPr lang="en-US" altLang="zh-CN" dirty="0">
                <a:solidFill>
                  <a:schemeClr val="accent1"/>
                </a:solidFill>
                <a:latin typeface="方正大黑简体" pitchFamily="2" charset="-122"/>
                <a:ea typeface="方正大黑简体" pitchFamily="2" charset="-122"/>
              </a:rPr>
              <a:t>    </a:t>
            </a:r>
            <a:r>
              <a:rPr lang="en-US" altLang="zh-CN" dirty="0" smtClean="0">
                <a:solidFill>
                  <a:schemeClr val="accent1"/>
                </a:solidFill>
                <a:latin typeface="方正大黑简体" pitchFamily="2" charset="-122"/>
                <a:ea typeface="方正大黑简体" pitchFamily="2" charset="-122"/>
              </a:rPr>
              <a:t> </a:t>
            </a:r>
            <a:r>
              <a:rPr lang="zh-CN" altLang="en-US" sz="3200" dirty="0" smtClean="0">
                <a:solidFill>
                  <a:schemeClr val="tx1"/>
                </a:solidFill>
                <a:latin typeface="+mj-ea"/>
                <a:ea typeface="+mj-ea"/>
              </a:rPr>
              <a:t>凡</a:t>
            </a:r>
            <a:r>
              <a:rPr lang="zh-CN" altLang="en-US" sz="3200" dirty="0">
                <a:solidFill>
                  <a:schemeClr val="tx1"/>
                </a:solidFill>
                <a:latin typeface="+mj-ea"/>
                <a:ea typeface="+mj-ea"/>
              </a:rPr>
              <a:t>一切人世间的事物</a:t>
            </a:r>
            <a:r>
              <a:rPr lang="zh-CN" altLang="en-US" sz="3200" dirty="0">
                <a:solidFill>
                  <a:schemeClr val="tx1"/>
                </a:solidFill>
                <a:latin typeface="+mj-ea"/>
                <a:ea typeface="+mj-ea"/>
                <a:sym typeface="Symbol" pitchFamily="18" charset="2"/>
              </a:rPr>
              <a:t></a:t>
            </a:r>
            <a:r>
              <a:rPr lang="zh-CN" altLang="en-US" sz="3200" dirty="0">
                <a:solidFill>
                  <a:schemeClr val="tx1"/>
                </a:solidFill>
                <a:latin typeface="+mj-ea"/>
                <a:ea typeface="+mj-ea"/>
              </a:rPr>
              <a:t>财富、荣誉、权力、甚至快乐痛苦等</a:t>
            </a:r>
            <a:r>
              <a:rPr lang="zh-CN" altLang="en-US" sz="3200" dirty="0">
                <a:solidFill>
                  <a:schemeClr val="tx1"/>
                </a:solidFill>
                <a:latin typeface="+mj-ea"/>
                <a:ea typeface="+mj-ea"/>
                <a:sym typeface="Symbol" pitchFamily="18" charset="2"/>
              </a:rPr>
              <a:t></a:t>
            </a:r>
            <a:r>
              <a:rPr lang="zh-CN" altLang="en-US" sz="3200" dirty="0">
                <a:solidFill>
                  <a:schemeClr val="tx1"/>
                </a:solidFill>
                <a:latin typeface="+mj-ea"/>
                <a:ea typeface="+mj-ea"/>
              </a:rPr>
              <a:t>皆有其一定的尺度，超越这尺度就会招致沉沦和毁灭。</a:t>
            </a:r>
          </a:p>
          <a:p>
            <a:r>
              <a:rPr lang="zh-CN" altLang="en-US" sz="3200" dirty="0">
                <a:solidFill>
                  <a:schemeClr val="tx1"/>
                </a:solidFill>
                <a:latin typeface="+mj-ea"/>
                <a:ea typeface="+mj-ea"/>
                <a:sym typeface="Symbol" pitchFamily="18" charset="2"/>
              </a:rPr>
              <a:t>         </a:t>
            </a:r>
            <a:r>
              <a:rPr lang="zh-CN" altLang="en-US" sz="3200" dirty="0">
                <a:solidFill>
                  <a:schemeClr val="tx1"/>
                </a:solidFill>
                <a:latin typeface="+mj-ea"/>
                <a:ea typeface="+mj-ea"/>
              </a:rPr>
              <a:t>黑格尔</a:t>
            </a:r>
          </a:p>
        </p:txBody>
      </p:sp>
      <p:sp>
        <p:nvSpPr>
          <p:cNvPr id="5" name="内容占位符 4"/>
          <p:cNvSpPr>
            <a:spLocks noGrp="1"/>
          </p:cNvSpPr>
          <p:nvPr>
            <p:ph sz="half" idx="2"/>
          </p:nvPr>
        </p:nvSpPr>
        <p:spPr/>
        <p:txBody>
          <a:bodyPr/>
          <a:lstStyle/>
          <a:p>
            <a:r>
              <a:rPr lang="zh-CN" altLang="en-US" dirty="0" smtClean="0">
                <a:solidFill>
                  <a:schemeClr val="accent6">
                    <a:lumMod val="75000"/>
                  </a:schemeClr>
                </a:solidFill>
                <a:latin typeface="+mj-ea"/>
              </a:rPr>
              <a:t>如果爱亦有度的话，您认为界限应该划定在哪里？</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适度的原则：中庸</a:t>
            </a:r>
            <a:endParaRPr lang="zh-CN" altLang="en-US" dirty="0"/>
          </a:p>
        </p:txBody>
      </p:sp>
      <p:sp>
        <p:nvSpPr>
          <p:cNvPr id="3" name="内容占位符 2"/>
          <p:cNvSpPr>
            <a:spLocks noGrp="1"/>
          </p:cNvSpPr>
          <p:nvPr>
            <p:ph sz="half" idx="1"/>
          </p:nvPr>
        </p:nvSpPr>
        <p:spPr/>
        <p:txBody>
          <a:bodyPr/>
          <a:lstStyle/>
          <a:p>
            <a:pPr eaLnBrk="1" hangingPunct="1">
              <a:lnSpc>
                <a:spcPct val="90000"/>
              </a:lnSpc>
            </a:pPr>
            <a:r>
              <a:rPr lang="zh-CN" altLang="en-US" dirty="0" smtClean="0">
                <a:latin typeface="+mj-ea"/>
                <a:ea typeface="+mj-ea"/>
              </a:rPr>
              <a:t>不得中行而与之，必也狂狷乎！狂者进取，狷者有所不为也。</a:t>
            </a:r>
            <a:r>
              <a:rPr lang="en-US" altLang="zh-CN" dirty="0" smtClean="0">
                <a:latin typeface="+mj-ea"/>
                <a:ea typeface="+mj-ea"/>
              </a:rPr>
              <a:t>                                                                     -----</a:t>
            </a:r>
            <a:r>
              <a:rPr lang="zh-CN" altLang="en-US" dirty="0" smtClean="0">
                <a:latin typeface="+mj-ea"/>
                <a:ea typeface="+mj-ea"/>
              </a:rPr>
              <a:t>子路</a:t>
            </a:r>
          </a:p>
          <a:p>
            <a:pPr eaLnBrk="1" hangingPunct="1">
              <a:lnSpc>
                <a:spcPct val="90000"/>
              </a:lnSpc>
            </a:pPr>
            <a:r>
              <a:rPr lang="zh-CN" altLang="en-US" dirty="0" smtClean="0">
                <a:latin typeface="+mj-ea"/>
                <a:ea typeface="+mj-ea"/>
              </a:rPr>
              <a:t>子贡问“师与尚也孰贤”子曰“师也过，商也不及”曰“然则师愈与？”子曰“过犹不及”</a:t>
            </a:r>
            <a:r>
              <a:rPr lang="en-US" altLang="zh-CN" dirty="0" smtClean="0">
                <a:latin typeface="+mj-ea"/>
                <a:ea typeface="+mj-ea"/>
              </a:rPr>
              <a:t>                                                                       -----</a:t>
            </a:r>
            <a:r>
              <a:rPr lang="zh-CN" altLang="en-US" dirty="0" smtClean="0">
                <a:latin typeface="+mj-ea"/>
                <a:ea typeface="+mj-ea"/>
              </a:rPr>
              <a:t>先进</a:t>
            </a:r>
          </a:p>
          <a:p>
            <a:pPr eaLnBrk="1" hangingPunct="1">
              <a:lnSpc>
                <a:spcPct val="90000"/>
              </a:lnSpc>
            </a:pPr>
            <a:r>
              <a:rPr lang="zh-CN" altLang="en-US" dirty="0" smtClean="0">
                <a:latin typeface="+mj-ea"/>
                <a:ea typeface="+mj-ea"/>
              </a:rPr>
              <a:t>君子惠而费，劳而不怨，欲而不贪，泰而不骄，威而不猛</a:t>
            </a:r>
            <a:r>
              <a:rPr lang="en-US" altLang="zh-CN" dirty="0" smtClean="0">
                <a:latin typeface="+mj-ea"/>
                <a:ea typeface="+mj-ea"/>
              </a:rPr>
              <a:t>                                                                        -----</a:t>
            </a:r>
            <a:r>
              <a:rPr lang="zh-CN" altLang="en-US" dirty="0" smtClean="0">
                <a:latin typeface="+mj-ea"/>
                <a:ea typeface="+mj-ea"/>
              </a:rPr>
              <a:t>尧曰</a:t>
            </a:r>
          </a:p>
          <a:p>
            <a:pPr eaLnBrk="1" hangingPunct="1">
              <a:lnSpc>
                <a:spcPct val="90000"/>
              </a:lnSpc>
              <a:buFontTx/>
              <a:buNone/>
            </a:pPr>
            <a:endParaRPr lang="zh-CN" altLang="en-US" dirty="0" smtClean="0">
              <a:latin typeface="Arial" pitchFamily="34" charset="0"/>
            </a:endParaRPr>
          </a:p>
          <a:p>
            <a:endParaRPr lang="zh-CN" altLang="en-US" dirty="0"/>
          </a:p>
        </p:txBody>
      </p:sp>
      <p:sp>
        <p:nvSpPr>
          <p:cNvPr id="4" name="内容占位符 3"/>
          <p:cNvSpPr>
            <a:spLocks noGrp="1"/>
          </p:cNvSpPr>
          <p:nvPr>
            <p:ph sz="half" idx="2"/>
          </p:nvPr>
        </p:nvSpPr>
        <p:spPr/>
        <p:txBody>
          <a:bodyPr/>
          <a:lstStyle/>
          <a:p>
            <a:pPr eaLnBrk="1" hangingPunct="1"/>
            <a:r>
              <a:rPr lang="zh-CN" altLang="en-US" dirty="0" smtClean="0">
                <a:solidFill>
                  <a:schemeClr val="tx1"/>
                </a:solidFill>
                <a:latin typeface="+mj-ea"/>
              </a:rPr>
              <a:t>以直报怨，以德报德</a:t>
            </a:r>
          </a:p>
          <a:p>
            <a:pPr eaLnBrk="1" hangingPunct="1"/>
            <a:r>
              <a:rPr lang="zh-CN" altLang="en-US" dirty="0" smtClean="0">
                <a:solidFill>
                  <a:schemeClr val="tx1"/>
                </a:solidFill>
                <a:latin typeface="+mj-ea"/>
              </a:rPr>
              <a:t>事君数，斯辱矣，朋友数，斯疏矣</a:t>
            </a:r>
          </a:p>
          <a:p>
            <a:pPr eaLnBrk="1" hangingPunct="1"/>
            <a:r>
              <a:rPr lang="zh-CN" altLang="en-US" dirty="0" smtClean="0">
                <a:solidFill>
                  <a:schemeClr val="tx1"/>
                </a:solidFill>
                <a:latin typeface="+mj-ea"/>
              </a:rPr>
              <a:t>忠告而善道之，不可则止，勿自辱焉</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量变和质变的辩证关系</a:t>
            </a:r>
            <a:endParaRPr lang="zh-CN" altLang="en-US" dirty="0"/>
          </a:p>
        </p:txBody>
      </p:sp>
      <p:sp>
        <p:nvSpPr>
          <p:cNvPr id="3" name="内容占位符 2"/>
          <p:cNvSpPr>
            <a:spLocks noGrp="1"/>
          </p:cNvSpPr>
          <p:nvPr>
            <p:ph idx="1"/>
          </p:nvPr>
        </p:nvSpPr>
        <p:spPr>
          <a:xfrm>
            <a:off x="0" y="1268413"/>
            <a:ext cx="9067800" cy="5065712"/>
          </a:xfrm>
        </p:spPr>
        <p:txBody>
          <a:bodyPr/>
          <a:lstStyle/>
          <a:p>
            <a:r>
              <a:rPr lang="zh-CN" altLang="en-US" dirty="0" smtClean="0">
                <a:latin typeface="+mj-ea"/>
                <a:ea typeface="+mj-ea"/>
              </a:rPr>
              <a:t>量变是质变的必要准备，质变是量变的必然结果</a:t>
            </a:r>
          </a:p>
          <a:p>
            <a:r>
              <a:rPr lang="zh-CN" altLang="en-US" sz="2400" dirty="0" smtClean="0">
                <a:solidFill>
                  <a:srgbClr val="93052E"/>
                </a:solidFill>
                <a:latin typeface="+mj-ea"/>
                <a:ea typeface="+mj-ea"/>
              </a:rPr>
              <a:t>司马迁著</a:t>
            </a:r>
            <a:r>
              <a:rPr lang="en-US" altLang="zh-CN" sz="2400" dirty="0" smtClean="0">
                <a:solidFill>
                  <a:srgbClr val="93052E"/>
                </a:solidFill>
                <a:latin typeface="+mj-ea"/>
                <a:ea typeface="+mj-ea"/>
              </a:rPr>
              <a:t>《</a:t>
            </a:r>
            <a:r>
              <a:rPr lang="zh-CN" altLang="en-US" sz="2400" dirty="0" smtClean="0">
                <a:solidFill>
                  <a:srgbClr val="93052E"/>
                </a:solidFill>
                <a:latin typeface="+mj-ea"/>
                <a:ea typeface="+mj-ea"/>
              </a:rPr>
              <a:t>史记</a:t>
            </a:r>
            <a:r>
              <a:rPr lang="en-US" altLang="zh-CN" sz="2400" dirty="0" smtClean="0">
                <a:solidFill>
                  <a:srgbClr val="93052E"/>
                </a:solidFill>
                <a:latin typeface="+mj-ea"/>
                <a:ea typeface="+mj-ea"/>
              </a:rPr>
              <a:t>》</a:t>
            </a:r>
            <a:r>
              <a:rPr lang="zh-CN" altLang="en-US" sz="2400" dirty="0" smtClean="0">
                <a:solidFill>
                  <a:srgbClr val="93052E"/>
                </a:solidFill>
                <a:latin typeface="+mj-ea"/>
                <a:ea typeface="+mj-ea"/>
              </a:rPr>
              <a:t>用了</a:t>
            </a:r>
            <a:r>
              <a:rPr lang="en-US" altLang="zh-CN" sz="2400" dirty="0" smtClean="0">
                <a:solidFill>
                  <a:srgbClr val="93052E"/>
                </a:solidFill>
                <a:latin typeface="+mj-ea"/>
                <a:ea typeface="+mj-ea"/>
              </a:rPr>
              <a:t>15</a:t>
            </a:r>
            <a:r>
              <a:rPr lang="zh-CN" altLang="en-US" sz="2400" dirty="0" smtClean="0">
                <a:solidFill>
                  <a:srgbClr val="93052E"/>
                </a:solidFill>
                <a:latin typeface="+mj-ea"/>
                <a:ea typeface="+mj-ea"/>
              </a:rPr>
              <a:t>年</a:t>
            </a:r>
          </a:p>
          <a:p>
            <a:r>
              <a:rPr lang="zh-CN" altLang="en-US" sz="2400" dirty="0" smtClean="0">
                <a:solidFill>
                  <a:srgbClr val="93052E"/>
                </a:solidFill>
                <a:latin typeface="+mj-ea"/>
                <a:ea typeface="+mj-ea"/>
              </a:rPr>
              <a:t>达尔文著</a:t>
            </a:r>
            <a:r>
              <a:rPr lang="en-US" altLang="zh-CN" sz="2400" dirty="0" smtClean="0">
                <a:solidFill>
                  <a:srgbClr val="93052E"/>
                </a:solidFill>
                <a:latin typeface="+mj-ea"/>
                <a:ea typeface="+mj-ea"/>
              </a:rPr>
              <a:t>《</a:t>
            </a:r>
            <a:r>
              <a:rPr lang="zh-CN" altLang="en-US" sz="2400" dirty="0" smtClean="0">
                <a:solidFill>
                  <a:srgbClr val="93052E"/>
                </a:solidFill>
                <a:latin typeface="+mj-ea"/>
                <a:ea typeface="+mj-ea"/>
              </a:rPr>
              <a:t>物种起源</a:t>
            </a:r>
            <a:r>
              <a:rPr lang="en-US" altLang="zh-CN" sz="2400" dirty="0" smtClean="0">
                <a:solidFill>
                  <a:srgbClr val="93052E"/>
                </a:solidFill>
                <a:latin typeface="+mj-ea"/>
                <a:ea typeface="+mj-ea"/>
              </a:rPr>
              <a:t>》</a:t>
            </a:r>
            <a:r>
              <a:rPr lang="zh-CN" altLang="en-US" sz="2400" dirty="0" smtClean="0">
                <a:solidFill>
                  <a:srgbClr val="93052E"/>
                </a:solidFill>
                <a:latin typeface="+mj-ea"/>
                <a:ea typeface="+mj-ea"/>
              </a:rPr>
              <a:t>用了</a:t>
            </a:r>
            <a:r>
              <a:rPr lang="en-US" altLang="zh-CN" sz="2400" dirty="0" smtClean="0">
                <a:solidFill>
                  <a:srgbClr val="93052E"/>
                </a:solidFill>
                <a:latin typeface="+mj-ea"/>
                <a:ea typeface="+mj-ea"/>
              </a:rPr>
              <a:t>20</a:t>
            </a:r>
            <a:r>
              <a:rPr lang="zh-CN" altLang="en-US" sz="2400" dirty="0" smtClean="0">
                <a:solidFill>
                  <a:srgbClr val="93052E"/>
                </a:solidFill>
                <a:latin typeface="+mj-ea"/>
                <a:ea typeface="+mj-ea"/>
              </a:rPr>
              <a:t>年</a:t>
            </a:r>
          </a:p>
          <a:p>
            <a:r>
              <a:rPr lang="zh-CN" altLang="en-US" sz="2400" dirty="0" smtClean="0">
                <a:solidFill>
                  <a:srgbClr val="93052E"/>
                </a:solidFill>
                <a:latin typeface="+mj-ea"/>
                <a:ea typeface="+mj-ea"/>
              </a:rPr>
              <a:t>马克思著</a:t>
            </a:r>
            <a:r>
              <a:rPr lang="en-US" altLang="zh-CN" sz="2400" dirty="0" smtClean="0">
                <a:solidFill>
                  <a:srgbClr val="93052E"/>
                </a:solidFill>
                <a:latin typeface="+mj-ea"/>
                <a:ea typeface="+mj-ea"/>
              </a:rPr>
              <a:t>《</a:t>
            </a:r>
            <a:r>
              <a:rPr lang="zh-CN" altLang="en-US" sz="2400" dirty="0" smtClean="0">
                <a:solidFill>
                  <a:srgbClr val="93052E"/>
                </a:solidFill>
                <a:latin typeface="+mj-ea"/>
                <a:ea typeface="+mj-ea"/>
              </a:rPr>
              <a:t>资本论</a:t>
            </a:r>
            <a:r>
              <a:rPr lang="en-US" altLang="zh-CN" sz="2400" dirty="0" smtClean="0">
                <a:solidFill>
                  <a:srgbClr val="93052E"/>
                </a:solidFill>
                <a:latin typeface="+mj-ea"/>
                <a:ea typeface="+mj-ea"/>
              </a:rPr>
              <a:t>》</a:t>
            </a:r>
            <a:r>
              <a:rPr lang="zh-CN" altLang="en-US" sz="2400" dirty="0" smtClean="0">
                <a:solidFill>
                  <a:srgbClr val="93052E"/>
                </a:solidFill>
                <a:latin typeface="+mj-ea"/>
                <a:ea typeface="+mj-ea"/>
              </a:rPr>
              <a:t>用了</a:t>
            </a:r>
            <a:r>
              <a:rPr lang="en-US" altLang="zh-CN" sz="2400" dirty="0" smtClean="0">
                <a:solidFill>
                  <a:srgbClr val="93052E"/>
                </a:solidFill>
                <a:latin typeface="+mj-ea"/>
                <a:ea typeface="+mj-ea"/>
              </a:rPr>
              <a:t>40</a:t>
            </a:r>
            <a:r>
              <a:rPr lang="zh-CN" altLang="en-US" sz="2400" dirty="0" smtClean="0">
                <a:solidFill>
                  <a:srgbClr val="93052E"/>
                </a:solidFill>
                <a:latin typeface="+mj-ea"/>
                <a:ea typeface="+mj-ea"/>
              </a:rPr>
              <a:t>年</a:t>
            </a:r>
          </a:p>
          <a:p>
            <a:endParaRPr lang="zh-CN" altLang="en-US" dirty="0"/>
          </a:p>
        </p:txBody>
      </p:sp>
      <p:sp>
        <p:nvSpPr>
          <p:cNvPr id="5" name="AutoShape 17"/>
          <p:cNvSpPr>
            <a:spLocks noChangeArrowheads="1"/>
          </p:cNvSpPr>
          <p:nvPr/>
        </p:nvSpPr>
        <p:spPr bwMode="auto">
          <a:xfrm>
            <a:off x="152400" y="3656012"/>
            <a:ext cx="2447925" cy="1441450"/>
          </a:xfrm>
          <a:prstGeom prst="wedgeRectCallout">
            <a:avLst>
              <a:gd name="adj1" fmla="val 55514"/>
              <a:gd name="adj2" fmla="val 77204"/>
            </a:avLst>
          </a:prstGeom>
          <a:solidFill>
            <a:schemeClr val="accent1"/>
          </a:solidFill>
          <a:ln w="9525">
            <a:solidFill>
              <a:schemeClr val="tx1"/>
            </a:solidFill>
            <a:miter lim="800000"/>
            <a:headEnd/>
            <a:tailEnd/>
          </a:ln>
          <a:effectLst/>
        </p:spPr>
        <p:txBody>
          <a:bodyPr/>
          <a:lstStyle/>
          <a:p>
            <a:r>
              <a:rPr kumimoji="1" lang="zh-CN" altLang="en-US" sz="2000" b="1" dirty="0"/>
              <a:t>“合抱之木，生于毫末；九层之台，起于垒土；千里之行，始于足下。”</a:t>
            </a:r>
          </a:p>
        </p:txBody>
      </p:sp>
      <p:pic>
        <p:nvPicPr>
          <p:cNvPr id="6" name="Picture 22" descr="u=2719793069,578852398&amp;gp=46">
            <a:hlinkClick r:id="rId2"/>
          </p:cNvPr>
          <p:cNvPicPr>
            <a:picLocks noChangeAspect="1" noChangeArrowheads="1"/>
          </p:cNvPicPr>
          <p:nvPr/>
        </p:nvPicPr>
        <p:blipFill>
          <a:blip r:embed="rId3" cstate="print"/>
          <a:srcRect/>
          <a:stretch>
            <a:fillRect/>
          </a:stretch>
        </p:blipFill>
        <p:spPr bwMode="auto">
          <a:xfrm>
            <a:off x="2600325" y="4365625"/>
            <a:ext cx="2141537" cy="2098675"/>
          </a:xfrm>
          <a:prstGeom prst="rect">
            <a:avLst/>
          </a:prstGeom>
          <a:noFill/>
        </p:spPr>
      </p:pic>
      <p:pic>
        <p:nvPicPr>
          <p:cNvPr id="7" name="Picture 20" descr="u=1799440600,3736470109&amp;gp=48">
            <a:hlinkClick r:id="rId4"/>
          </p:cNvPr>
          <p:cNvPicPr>
            <a:picLocks noChangeAspect="1" noChangeArrowheads="1"/>
          </p:cNvPicPr>
          <p:nvPr/>
        </p:nvPicPr>
        <p:blipFill>
          <a:blip r:embed="rId5" cstate="print"/>
          <a:srcRect/>
          <a:stretch>
            <a:fillRect/>
          </a:stretch>
        </p:blipFill>
        <p:spPr bwMode="auto">
          <a:xfrm>
            <a:off x="4953000" y="4376737"/>
            <a:ext cx="1779587" cy="2087563"/>
          </a:xfrm>
          <a:prstGeom prst="rect">
            <a:avLst/>
          </a:prstGeom>
          <a:noFill/>
        </p:spPr>
      </p:pic>
      <p:sp>
        <p:nvSpPr>
          <p:cNvPr id="8" name="AutoShape 18"/>
          <p:cNvSpPr>
            <a:spLocks noChangeArrowheads="1"/>
          </p:cNvSpPr>
          <p:nvPr/>
        </p:nvSpPr>
        <p:spPr bwMode="auto">
          <a:xfrm>
            <a:off x="6400800" y="3429000"/>
            <a:ext cx="2376488" cy="1185863"/>
          </a:xfrm>
          <a:prstGeom prst="wedgeRectCallout">
            <a:avLst>
              <a:gd name="adj1" fmla="val -35270"/>
              <a:gd name="adj2" fmla="val 139374"/>
            </a:avLst>
          </a:prstGeom>
          <a:solidFill>
            <a:schemeClr val="accent1"/>
          </a:solidFill>
          <a:ln w="9525">
            <a:solidFill>
              <a:schemeClr val="tx1"/>
            </a:solidFill>
            <a:miter lim="800000"/>
            <a:headEnd/>
            <a:tailEnd/>
          </a:ln>
          <a:effectLst/>
        </p:spPr>
        <p:txBody>
          <a:bodyPr/>
          <a:lstStyle/>
          <a:p>
            <a:r>
              <a:rPr lang="zh-CN" altLang="en-US" sz="2000" b="1"/>
              <a:t>“不积跬步，无以至千里；不积小流，无以成江海。”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16" presetClass="entr" presetSubtype="37"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par>
                                <p:cTn id="11" presetID="16" presetClass="entr" presetSubtype="37"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outVertic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量变和质变的辩证关系</a:t>
            </a:r>
            <a:endParaRPr lang="zh-CN" altLang="en-US" dirty="0"/>
          </a:p>
        </p:txBody>
      </p:sp>
      <p:sp>
        <p:nvSpPr>
          <p:cNvPr id="3" name="内容占位符 2"/>
          <p:cNvSpPr>
            <a:spLocks noGrp="1"/>
          </p:cNvSpPr>
          <p:nvPr>
            <p:ph idx="1"/>
          </p:nvPr>
        </p:nvSpPr>
        <p:spPr>
          <a:xfrm>
            <a:off x="431800" y="1268413"/>
            <a:ext cx="7569200" cy="5065712"/>
          </a:xfrm>
        </p:spPr>
        <p:txBody>
          <a:bodyPr/>
          <a:lstStyle/>
          <a:p>
            <a:r>
              <a:rPr lang="zh-CN" altLang="en-US" b="1" dirty="0" smtClean="0">
                <a:ea typeface="华文新魏" pitchFamily="2" charset="-122"/>
              </a:rPr>
              <a:t>量变和质变是相互渗透的</a:t>
            </a:r>
            <a:endParaRPr lang="en-US" altLang="zh-CN" b="1" dirty="0" smtClean="0">
              <a:ea typeface="华文新魏" pitchFamily="2" charset="-122"/>
            </a:endParaRPr>
          </a:p>
          <a:p>
            <a:r>
              <a:rPr lang="zh-CN" altLang="en-US" sz="3200" b="1" dirty="0" smtClean="0">
                <a:solidFill>
                  <a:schemeClr val="accent6">
                    <a:lumMod val="75000"/>
                  </a:schemeClr>
                </a:solidFill>
                <a:ea typeface="华文新魏" pitchFamily="2" charset="-122"/>
              </a:rPr>
              <a:t> 一方面，在总的量变</a:t>
            </a:r>
            <a:endParaRPr lang="en-US" altLang="zh-CN" sz="3200" b="1" dirty="0" smtClean="0">
              <a:solidFill>
                <a:schemeClr val="accent6">
                  <a:lumMod val="75000"/>
                </a:schemeClr>
              </a:solidFill>
              <a:ea typeface="华文新魏" pitchFamily="2" charset="-122"/>
            </a:endParaRPr>
          </a:p>
          <a:p>
            <a:r>
              <a:rPr lang="zh-CN" altLang="en-US" sz="3200" b="1" dirty="0" smtClean="0">
                <a:solidFill>
                  <a:schemeClr val="accent6">
                    <a:lumMod val="75000"/>
                  </a:schemeClr>
                </a:solidFill>
                <a:ea typeface="华文新魏" pitchFamily="2" charset="-122"/>
              </a:rPr>
              <a:t>过程中有阶段性和局部</a:t>
            </a:r>
            <a:endParaRPr lang="en-US" altLang="zh-CN" sz="3200" b="1" dirty="0" smtClean="0">
              <a:solidFill>
                <a:schemeClr val="accent6">
                  <a:lumMod val="75000"/>
                </a:schemeClr>
              </a:solidFill>
              <a:ea typeface="华文新魏" pitchFamily="2" charset="-122"/>
            </a:endParaRPr>
          </a:p>
          <a:p>
            <a:r>
              <a:rPr lang="zh-CN" altLang="en-US" sz="3200" b="1" dirty="0" smtClean="0">
                <a:solidFill>
                  <a:schemeClr val="accent6">
                    <a:lumMod val="75000"/>
                  </a:schemeClr>
                </a:solidFill>
                <a:ea typeface="华文新魏" pitchFamily="2" charset="-122"/>
              </a:rPr>
              <a:t>性的部分质变</a:t>
            </a:r>
            <a:endParaRPr lang="en-US" altLang="zh-CN" sz="3200" b="1" dirty="0" smtClean="0">
              <a:solidFill>
                <a:schemeClr val="accent6">
                  <a:lumMod val="75000"/>
                </a:schemeClr>
              </a:solidFill>
              <a:ea typeface="华文新魏" pitchFamily="2" charset="-122"/>
            </a:endParaRPr>
          </a:p>
          <a:p>
            <a:r>
              <a:rPr lang="zh-CN" altLang="en-US" sz="3200" b="1" dirty="0" smtClean="0">
                <a:solidFill>
                  <a:schemeClr val="accent6">
                    <a:lumMod val="75000"/>
                  </a:schemeClr>
                </a:solidFill>
                <a:ea typeface="华文新魏" pitchFamily="2" charset="-122"/>
              </a:rPr>
              <a:t>另一方面，在质变过程</a:t>
            </a:r>
            <a:endParaRPr lang="en-US" altLang="zh-CN" sz="3200" b="1" dirty="0" smtClean="0">
              <a:solidFill>
                <a:schemeClr val="accent6">
                  <a:lumMod val="75000"/>
                </a:schemeClr>
              </a:solidFill>
              <a:ea typeface="华文新魏" pitchFamily="2" charset="-122"/>
            </a:endParaRPr>
          </a:p>
          <a:p>
            <a:r>
              <a:rPr lang="zh-CN" altLang="en-US" sz="3200" b="1" dirty="0" smtClean="0">
                <a:solidFill>
                  <a:schemeClr val="accent6">
                    <a:lumMod val="75000"/>
                  </a:schemeClr>
                </a:solidFill>
                <a:ea typeface="华文新魏" pitchFamily="2" charset="-122"/>
              </a:rPr>
              <a:t>中也有旧质在量上的收缩和新质在量上和扩</a:t>
            </a:r>
            <a:r>
              <a:rPr lang="zh-CN" altLang="en-US" sz="3200" b="1" dirty="0" smtClean="0">
                <a:ea typeface="华文新魏" pitchFamily="2" charset="-122"/>
              </a:rPr>
              <a:t>张</a:t>
            </a:r>
            <a:endParaRPr lang="en-US" altLang="zh-CN" sz="3200" b="1" dirty="0" smtClean="0">
              <a:ea typeface="华文新魏" pitchFamily="2" charset="-122"/>
            </a:endParaRPr>
          </a:p>
        </p:txBody>
      </p:sp>
      <p:pic>
        <p:nvPicPr>
          <p:cNvPr id="6" name="Picture 4" descr="巴林银行"/>
          <p:cNvPicPr>
            <a:picLocks noChangeAspect="1" noChangeArrowheads="1"/>
          </p:cNvPicPr>
          <p:nvPr/>
        </p:nvPicPr>
        <p:blipFill>
          <a:blip r:embed="rId2" cstate="print"/>
          <a:srcRect/>
          <a:stretch>
            <a:fillRect/>
          </a:stretch>
        </p:blipFill>
        <p:spPr bwMode="auto">
          <a:xfrm>
            <a:off x="5410200" y="868363"/>
            <a:ext cx="3505200" cy="5029200"/>
          </a:xfrm>
          <a:prstGeom prst="rect">
            <a:avLst/>
          </a:prstGeom>
          <a:noFill/>
          <a:ln w="9525">
            <a:noFill/>
            <a:miter lim="800000"/>
            <a:headEnd/>
            <a:tailEnd/>
          </a:ln>
        </p:spPr>
      </p:pic>
      <p:sp>
        <p:nvSpPr>
          <p:cNvPr id="7" name="矩形 6"/>
          <p:cNvSpPr/>
          <p:nvPr/>
        </p:nvSpPr>
        <p:spPr>
          <a:xfrm>
            <a:off x="5573792" y="5979467"/>
            <a:ext cx="3570208" cy="461665"/>
          </a:xfrm>
          <a:prstGeom prst="rect">
            <a:avLst/>
          </a:prstGeom>
        </p:spPr>
        <p:txBody>
          <a:bodyPr wrap="none">
            <a:spAutoFit/>
          </a:bodyPr>
          <a:lstStyle/>
          <a:p>
            <a:r>
              <a:rPr lang="zh-CN" altLang="en-US" b="1" dirty="0" smtClean="0">
                <a:ea typeface="华文新魏" pitchFamily="2" charset="-122"/>
              </a:rPr>
              <a:t>我是如何弄垮巴林银行的</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Soft_focus_sweet_flowers_JK058_350A.jpg"/>
          <p:cNvPicPr>
            <a:picLocks noChangeAspect="1"/>
          </p:cNvPicPr>
          <p:nvPr/>
        </p:nvPicPr>
        <p:blipFill>
          <a:blip r:embed="rId2" cstate="print"/>
          <a:stretch>
            <a:fillRect/>
          </a:stretch>
        </p:blipFill>
        <p:spPr>
          <a:xfrm>
            <a:off x="0" y="1143000"/>
            <a:ext cx="9144000" cy="5334000"/>
          </a:xfrm>
          <a:prstGeom prst="rect">
            <a:avLst/>
          </a:prstGeom>
        </p:spPr>
      </p:pic>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              事物发展过程中的肯定和否定</a:t>
            </a:r>
            <a:r>
              <a:rPr lang="en-US" altLang="zh-CN" dirty="0" smtClean="0">
                <a:latin typeface="华文新魏" pitchFamily="2" charset="-122"/>
                <a:ea typeface="华文新魏" pitchFamily="2" charset="-122"/>
              </a:rPr>
              <a:t/>
            </a:r>
            <a:br>
              <a:rPr lang="en-US" altLang="zh-CN" dirty="0" smtClean="0">
                <a:latin typeface="华文新魏" pitchFamily="2" charset="-122"/>
                <a:ea typeface="华文新魏" pitchFamily="2" charset="-122"/>
              </a:rPr>
            </a:b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及其相互转化</a:t>
            </a:r>
            <a:endParaRPr lang="zh-CN" altLang="en-US" dirty="0"/>
          </a:p>
        </p:txBody>
      </p:sp>
      <p:sp>
        <p:nvSpPr>
          <p:cNvPr id="7" name="文本占位符 6"/>
          <p:cNvSpPr>
            <a:spLocks noGrp="1"/>
          </p:cNvSpPr>
          <p:nvPr>
            <p:ph type="body" idx="1"/>
          </p:nvPr>
        </p:nvSpPr>
        <p:spPr/>
        <p:txBody>
          <a:bodyPr/>
          <a:lstStyle/>
          <a:p>
            <a:r>
              <a:rPr lang="zh-CN" altLang="en-US" dirty="0" smtClean="0">
                <a:solidFill>
                  <a:schemeClr val="tx1"/>
                </a:solidFill>
                <a:latin typeface="华文新魏" pitchFamily="2" charset="-122"/>
                <a:ea typeface="华文新魏" pitchFamily="2" charset="-122"/>
              </a:rPr>
              <a:t>任何事物内部都存在着肯定因素和否定因素</a:t>
            </a:r>
            <a:endParaRPr lang="zh-CN" altLang="en-US" dirty="0"/>
          </a:p>
        </p:txBody>
      </p:sp>
      <p:sp>
        <p:nvSpPr>
          <p:cNvPr id="3" name="内容占位符 2"/>
          <p:cNvSpPr>
            <a:spLocks noGrp="1"/>
          </p:cNvSpPr>
          <p:nvPr>
            <p:ph sz="half" idx="2"/>
          </p:nvPr>
        </p:nvSpPr>
        <p:spPr/>
        <p:txBody>
          <a:bodyPr/>
          <a:lstStyle/>
          <a:p>
            <a:pPr>
              <a:lnSpc>
                <a:spcPct val="150000"/>
              </a:lnSpc>
              <a:buFont typeface="Wingdings" pitchFamily="2" charset="2"/>
              <a:buNone/>
            </a:pPr>
            <a:r>
              <a:rPr lang="zh-CN" altLang="en-US" sz="2800" b="1" dirty="0" smtClean="0">
                <a:solidFill>
                  <a:schemeClr val="tx1"/>
                </a:solidFill>
                <a:latin typeface="华文新魏" pitchFamily="2" charset="-122"/>
                <a:ea typeface="华文新魏" pitchFamily="2" charset="-122"/>
              </a:rPr>
              <a:t>肯定因素是维持现成事物存在的因素</a:t>
            </a:r>
            <a:endParaRPr lang="en-US" altLang="zh-CN" sz="2800" b="1" dirty="0" smtClean="0">
              <a:solidFill>
                <a:schemeClr val="tx1"/>
              </a:solidFill>
              <a:latin typeface="华文新魏" pitchFamily="2" charset="-122"/>
              <a:ea typeface="华文新魏" pitchFamily="2" charset="-122"/>
            </a:endParaRPr>
          </a:p>
          <a:p>
            <a:pPr>
              <a:lnSpc>
                <a:spcPct val="150000"/>
              </a:lnSpc>
              <a:buFont typeface="Wingdings" pitchFamily="2" charset="2"/>
              <a:buNone/>
            </a:pPr>
            <a:r>
              <a:rPr lang="zh-CN" altLang="en-US" sz="2800" b="1" dirty="0" smtClean="0">
                <a:solidFill>
                  <a:schemeClr val="tx1"/>
                </a:solidFill>
                <a:latin typeface="华文新魏" pitchFamily="2" charset="-122"/>
                <a:ea typeface="华文新魏" pitchFamily="2" charset="-122"/>
              </a:rPr>
              <a:t>否定因素是促使现成事物灭亡的因素</a:t>
            </a:r>
          </a:p>
          <a:p>
            <a:endParaRPr lang="zh-CN" altLang="en-US" dirty="0"/>
          </a:p>
        </p:txBody>
      </p:sp>
      <p:sp>
        <p:nvSpPr>
          <p:cNvPr id="8" name="文本占位符 7"/>
          <p:cNvSpPr>
            <a:spLocks noGrp="1"/>
          </p:cNvSpPr>
          <p:nvPr>
            <p:ph type="body" sz="quarter" idx="3"/>
          </p:nvPr>
        </p:nvSpPr>
        <p:spPr>
          <a:xfrm>
            <a:off x="4645025" y="1215232"/>
            <a:ext cx="4041775" cy="639762"/>
          </a:xfrm>
        </p:spPr>
        <p:txBody>
          <a:bodyPr/>
          <a:lstStyle/>
          <a:p>
            <a:r>
              <a:rPr lang="zh-CN" altLang="en-US" dirty="0" smtClean="0">
                <a:solidFill>
                  <a:schemeClr val="tx1"/>
                </a:solidFill>
              </a:rPr>
              <a:t>      </a:t>
            </a:r>
            <a:r>
              <a:rPr lang="zh-CN" altLang="en-US" dirty="0" smtClean="0">
                <a:solidFill>
                  <a:schemeClr val="tx1"/>
                </a:solidFill>
                <a:latin typeface="+mj-ea"/>
                <a:ea typeface="+mj-ea"/>
              </a:rPr>
              <a:t>辩证否定观</a:t>
            </a:r>
            <a:endParaRPr lang="zh-CN" altLang="en-US" dirty="0">
              <a:solidFill>
                <a:schemeClr val="tx1"/>
              </a:solidFill>
              <a:latin typeface="+mj-ea"/>
              <a:ea typeface="+mj-ea"/>
            </a:endParaRPr>
          </a:p>
        </p:txBody>
      </p:sp>
      <p:sp>
        <p:nvSpPr>
          <p:cNvPr id="5" name="内容占位符 4"/>
          <p:cNvSpPr>
            <a:spLocks noGrp="1"/>
          </p:cNvSpPr>
          <p:nvPr>
            <p:ph sz="quarter" idx="4"/>
          </p:nvPr>
        </p:nvSpPr>
        <p:spPr/>
        <p:txBody>
          <a:bodyPr/>
          <a:lstStyle/>
          <a:p>
            <a:r>
              <a:rPr lang="zh-CN" altLang="en-US" b="1" dirty="0" smtClean="0">
                <a:solidFill>
                  <a:schemeClr val="tx1"/>
                </a:solidFill>
                <a:latin typeface="华文新魏" pitchFamily="2" charset="-122"/>
                <a:ea typeface="华文新魏" pitchFamily="2" charset="-122"/>
              </a:rPr>
              <a:t>否定是事物的自我否定，是事物内部矛盾运动的结果。</a:t>
            </a:r>
            <a:endParaRPr lang="en-US" altLang="zh-CN" b="1" dirty="0" smtClean="0">
              <a:solidFill>
                <a:schemeClr val="tx1"/>
              </a:solidFill>
              <a:latin typeface="华文新魏" pitchFamily="2" charset="-122"/>
              <a:ea typeface="华文新魏" pitchFamily="2" charset="-122"/>
            </a:endParaRPr>
          </a:p>
          <a:p>
            <a:r>
              <a:rPr lang="zh-CN" altLang="en-US" b="1" dirty="0" smtClean="0">
                <a:solidFill>
                  <a:schemeClr val="tx1"/>
                </a:solidFill>
                <a:latin typeface="华文新魏" pitchFamily="2" charset="-122"/>
                <a:ea typeface="华文新魏" pitchFamily="2" charset="-122"/>
              </a:rPr>
              <a:t>否定是事物发展的环节。</a:t>
            </a:r>
            <a:endParaRPr lang="en-US" altLang="zh-CN" b="1" dirty="0" smtClean="0">
              <a:solidFill>
                <a:schemeClr val="tx1"/>
              </a:solidFill>
              <a:latin typeface="华文新魏" pitchFamily="2" charset="-122"/>
              <a:ea typeface="华文新魏" pitchFamily="2" charset="-122"/>
            </a:endParaRPr>
          </a:p>
          <a:p>
            <a:r>
              <a:rPr lang="zh-CN" altLang="en-US" b="1" dirty="0" smtClean="0">
                <a:solidFill>
                  <a:schemeClr val="tx1"/>
                </a:solidFill>
                <a:latin typeface="华文新魏" pitchFamily="2" charset="-122"/>
                <a:ea typeface="华文新魏" pitchFamily="2" charset="-122"/>
              </a:rPr>
              <a:t>否定是新旧事物联系的环节。</a:t>
            </a:r>
            <a:endParaRPr lang="en-US" altLang="zh-CN" b="1" dirty="0" smtClean="0">
              <a:solidFill>
                <a:schemeClr val="tx1"/>
              </a:solidFill>
              <a:latin typeface="华文新魏" pitchFamily="2" charset="-122"/>
              <a:ea typeface="华文新魏" pitchFamily="2" charset="-122"/>
            </a:endParaRPr>
          </a:p>
          <a:p>
            <a:r>
              <a:rPr lang="zh-CN" altLang="en-US" b="1" dirty="0" smtClean="0">
                <a:solidFill>
                  <a:schemeClr val="tx1"/>
                </a:solidFill>
                <a:latin typeface="华文新魏" pitchFamily="2" charset="-122"/>
                <a:ea typeface="华文新魏" pitchFamily="2" charset="-122"/>
              </a:rPr>
              <a:t>辩证否定的实质是</a:t>
            </a:r>
            <a:r>
              <a:rPr lang="zh-CN" altLang="en-US" b="1" dirty="0" smtClean="0">
                <a:solidFill>
                  <a:schemeClr val="tx1"/>
                </a:solidFill>
                <a:latin typeface="宋体"/>
                <a:ea typeface="华文新魏" pitchFamily="2" charset="-122"/>
              </a:rPr>
              <a:t>“</a:t>
            </a:r>
            <a:r>
              <a:rPr lang="zh-CN" altLang="en-US" b="1" dirty="0" smtClean="0">
                <a:solidFill>
                  <a:schemeClr val="tx1"/>
                </a:solidFill>
                <a:latin typeface="华文新魏" pitchFamily="2" charset="-122"/>
                <a:ea typeface="华文新魏" pitchFamily="2" charset="-122"/>
              </a:rPr>
              <a:t>扬弃</a:t>
            </a:r>
            <a:r>
              <a:rPr lang="zh-CN" altLang="en-US" b="1" dirty="0" smtClean="0">
                <a:solidFill>
                  <a:schemeClr val="tx1"/>
                </a:solidFill>
                <a:latin typeface="宋体"/>
                <a:ea typeface="华文新魏" pitchFamily="2" charset="-122"/>
              </a:rPr>
              <a:t>”</a:t>
            </a:r>
            <a:r>
              <a:rPr lang="zh-CN" altLang="en-US" b="1" dirty="0" smtClean="0">
                <a:solidFill>
                  <a:schemeClr val="tx1"/>
                </a:solidFill>
                <a:latin typeface="华文新魏" pitchFamily="2" charset="-122"/>
                <a:ea typeface="华文新魏" pitchFamily="2" charset="-122"/>
              </a:rPr>
              <a:t>，即新事物对旧事物既批判又继承，既克服又保留。</a:t>
            </a:r>
            <a:endParaRPr lang="zh-CN" altLang="en-US" dirty="0" smtClean="0">
              <a:solidFill>
                <a:schemeClr val="tx1"/>
              </a:solidFill>
            </a:endParaRPr>
          </a:p>
          <a:p>
            <a:endParaRPr lang="zh-CN" altLang="en-US" dirty="0" smtClean="0">
              <a:solidFill>
                <a:schemeClr val="bg1"/>
              </a:solidFill>
            </a:endParaRPr>
          </a:p>
          <a:p>
            <a:endParaRPr lang="zh-CN" altLang="en-US" dirty="0" smtClean="0"/>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latin typeface="华文新魏" pitchFamily="2" charset="-122"/>
              </a:rPr>
              <a:t>        事物的辩证发展过程及其周期性</a:t>
            </a:r>
            <a:br>
              <a:rPr lang="zh-CN" altLang="en-US" dirty="0" smtClean="0">
                <a:latin typeface="华文新魏" pitchFamily="2" charset="-122"/>
              </a:rPr>
            </a:br>
            <a:endParaRPr lang="zh-CN" altLang="en-US" dirty="0"/>
          </a:p>
        </p:txBody>
      </p:sp>
      <p:sp>
        <p:nvSpPr>
          <p:cNvPr id="3" name="内容占位符 2"/>
          <p:cNvSpPr>
            <a:spLocks noGrp="1"/>
          </p:cNvSpPr>
          <p:nvPr>
            <p:ph sz="half" idx="1"/>
          </p:nvPr>
        </p:nvSpPr>
        <p:spPr/>
        <p:txBody>
          <a:bodyPr/>
          <a:lstStyle/>
          <a:p>
            <a:r>
              <a:rPr lang="zh-CN" altLang="en-US" dirty="0" smtClean="0">
                <a:solidFill>
                  <a:schemeClr val="tx1"/>
                </a:solidFill>
                <a:latin typeface="+mj-ea"/>
                <a:ea typeface="+mj-ea"/>
              </a:rPr>
              <a:t>“肯定</a:t>
            </a:r>
            <a:r>
              <a:rPr lang="zh-CN" altLang="en-US" dirty="0" smtClean="0">
                <a:solidFill>
                  <a:schemeClr val="tx1"/>
                </a:solidFill>
                <a:latin typeface="+mj-ea"/>
                <a:ea typeface="+mj-ea"/>
                <a:sym typeface="Monotype Sorts" charset="2"/>
              </a:rPr>
              <a:t>→</a:t>
            </a:r>
            <a:r>
              <a:rPr lang="zh-CN" altLang="en-US" dirty="0" smtClean="0">
                <a:solidFill>
                  <a:schemeClr val="tx1"/>
                </a:solidFill>
                <a:latin typeface="+mj-ea"/>
                <a:ea typeface="+mj-ea"/>
              </a:rPr>
              <a:t>否定</a:t>
            </a:r>
            <a:r>
              <a:rPr lang="zh-CN" altLang="en-US" dirty="0" smtClean="0">
                <a:solidFill>
                  <a:schemeClr val="tx1"/>
                </a:solidFill>
                <a:latin typeface="+mj-ea"/>
                <a:ea typeface="+mj-ea"/>
                <a:sym typeface="Monotype Sorts" charset="2"/>
              </a:rPr>
              <a:t>→</a:t>
            </a:r>
            <a:r>
              <a:rPr lang="zh-CN" altLang="en-US" dirty="0" smtClean="0">
                <a:solidFill>
                  <a:schemeClr val="tx1"/>
                </a:solidFill>
                <a:latin typeface="+mj-ea"/>
                <a:ea typeface="+mj-ea"/>
              </a:rPr>
              <a:t>否定之否定”</a:t>
            </a:r>
            <a:endParaRPr lang="en-US" altLang="zh-CN" dirty="0" smtClean="0">
              <a:solidFill>
                <a:schemeClr val="tx1"/>
              </a:solidFill>
              <a:latin typeface="+mj-ea"/>
              <a:ea typeface="+mj-ea"/>
            </a:endParaRPr>
          </a:p>
          <a:p>
            <a:endParaRPr lang="en-US" altLang="zh-CN" dirty="0" smtClean="0">
              <a:solidFill>
                <a:schemeClr val="tx1"/>
              </a:solidFill>
              <a:latin typeface="+mj-ea"/>
              <a:ea typeface="+mj-ea"/>
            </a:endParaRPr>
          </a:p>
          <a:p>
            <a:pPr marL="449263" lvl="1" indent="-449263">
              <a:buClrTx/>
              <a:buSzPct val="120000"/>
              <a:buBlip>
                <a:blip r:embed="rId2"/>
              </a:buBlip>
            </a:pPr>
            <a:r>
              <a:rPr lang="zh-CN" altLang="en-US" sz="2800" b="1" dirty="0" smtClean="0">
                <a:solidFill>
                  <a:schemeClr val="tx1"/>
                </a:solidFill>
                <a:latin typeface="+mj-ea"/>
                <a:ea typeface="+mj-ea"/>
              </a:rPr>
              <a:t>否定之否定规律揭示了事物发展的前进性与曲折性的统一</a:t>
            </a:r>
          </a:p>
          <a:p>
            <a:endParaRPr lang="zh-CN" altLang="en-US" dirty="0"/>
          </a:p>
        </p:txBody>
      </p:sp>
      <p:sp>
        <p:nvSpPr>
          <p:cNvPr id="6" name="内容占位符 5"/>
          <p:cNvSpPr>
            <a:spLocks noGrp="1"/>
          </p:cNvSpPr>
          <p:nvPr>
            <p:ph sz="half" idx="2"/>
          </p:nvPr>
        </p:nvSpPr>
        <p:spPr/>
        <p:txBody>
          <a:bodyPr/>
          <a:lstStyle/>
          <a:p>
            <a:r>
              <a:rPr lang="zh-CN" altLang="en-US" dirty="0" smtClean="0">
                <a:solidFill>
                  <a:schemeClr val="tx1"/>
                </a:solidFill>
                <a:latin typeface="+mj-ea"/>
                <a:ea typeface="+mj-ea"/>
              </a:rPr>
              <a:t>否定之否定阶段会重复第一阶段即肯定阶段的某些性质或特征，仿佛又复归到原本的起点，似乎是“回到出发点的运动” 。</a:t>
            </a:r>
          </a:p>
          <a:p>
            <a:r>
              <a:rPr lang="en-US" altLang="zh-CN" dirty="0" smtClean="0">
                <a:solidFill>
                  <a:schemeClr val="tx1"/>
                </a:solidFill>
                <a:latin typeface="+mj-ea"/>
                <a:ea typeface="+mj-ea"/>
              </a:rPr>
              <a:t>               -------</a:t>
            </a:r>
            <a:r>
              <a:rPr lang="zh-CN" altLang="en-US" dirty="0" smtClean="0">
                <a:solidFill>
                  <a:schemeClr val="tx1"/>
                </a:solidFill>
                <a:latin typeface="+mj-ea"/>
                <a:ea typeface="+mj-ea"/>
              </a:rPr>
              <a:t>恩格斯</a:t>
            </a:r>
            <a:endParaRPr lang="zh-CN" altLang="en-US" dirty="0">
              <a:solidFill>
                <a:schemeClr val="tx1"/>
              </a:solidFill>
              <a:latin typeface="+mj-ea"/>
              <a:ea typeface="+mj-ea"/>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中国文化的否定之否定发展</a:t>
            </a:r>
            <a:endParaRPr lang="zh-CN" altLang="en-US" dirty="0"/>
          </a:p>
        </p:txBody>
      </p:sp>
      <p:pic>
        <p:nvPicPr>
          <p:cNvPr id="7" name="内容占位符 6" descr="中国风.jpg"/>
          <p:cNvPicPr>
            <a:picLocks noGrp="1" noChangeAspect="1"/>
          </p:cNvPicPr>
          <p:nvPr>
            <p:ph idx="1"/>
          </p:nvPr>
        </p:nvPicPr>
        <p:blipFill>
          <a:blip r:embed="rId2" cstate="print"/>
          <a:stretch>
            <a:fillRect/>
          </a:stretch>
        </p:blipFill>
        <p:spPr>
          <a:xfrm>
            <a:off x="0" y="868362"/>
            <a:ext cx="9144000" cy="5608637"/>
          </a:xfrm>
        </p:spPr>
      </p:pic>
      <p:pic>
        <p:nvPicPr>
          <p:cNvPr id="9" name="图片 8" descr="周杰伦.jpg"/>
          <p:cNvPicPr>
            <a:picLocks noChangeAspect="1"/>
          </p:cNvPicPr>
          <p:nvPr/>
        </p:nvPicPr>
        <p:blipFill>
          <a:blip r:embed="rId3" cstate="print"/>
          <a:stretch>
            <a:fillRect/>
          </a:stretch>
        </p:blipFill>
        <p:spPr>
          <a:xfrm>
            <a:off x="762000" y="1219200"/>
            <a:ext cx="1600200" cy="1905000"/>
          </a:xfrm>
          <a:prstGeom prst="rect">
            <a:avLst/>
          </a:prstGeom>
        </p:spPr>
      </p:pic>
      <p:pic>
        <p:nvPicPr>
          <p:cNvPr id="10" name="图片 9" descr="于丹.jpg"/>
          <p:cNvPicPr>
            <a:picLocks noChangeAspect="1"/>
          </p:cNvPicPr>
          <p:nvPr/>
        </p:nvPicPr>
        <p:blipFill>
          <a:blip r:embed="rId4" cstate="print"/>
          <a:stretch>
            <a:fillRect/>
          </a:stretch>
        </p:blipFill>
        <p:spPr>
          <a:xfrm>
            <a:off x="3733800" y="1155700"/>
            <a:ext cx="1752600" cy="1968500"/>
          </a:xfrm>
          <a:prstGeom prst="rect">
            <a:avLst/>
          </a:prstGeom>
        </p:spPr>
      </p:pic>
      <p:pic>
        <p:nvPicPr>
          <p:cNvPr id="11" name="图片 10" descr="汉服.gif"/>
          <p:cNvPicPr>
            <a:picLocks noChangeAspect="1"/>
          </p:cNvPicPr>
          <p:nvPr/>
        </p:nvPicPr>
        <p:blipFill>
          <a:blip r:embed="rId5" cstate="print"/>
          <a:stretch>
            <a:fillRect/>
          </a:stretch>
        </p:blipFill>
        <p:spPr>
          <a:xfrm>
            <a:off x="1066800" y="3657600"/>
            <a:ext cx="3048000" cy="1905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1+#ppt_w/2"/>
                                          </p:val>
                                        </p:tav>
                                        <p:tav tm="100000">
                                          <p:val>
                                            <p:strVal val="#ppt_x"/>
                                          </p:val>
                                        </p:tav>
                                      </p:tavLst>
                                    </p:anim>
                                    <p:anim calcmode="lin" valueType="num">
                                      <p:cBhvr additive="base">
                                        <p:cTn id="8"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2000" fill="hold"/>
                                        <p:tgtEl>
                                          <p:spTgt spid="10"/>
                                        </p:tgtEl>
                                        <p:attrNameLst>
                                          <p:attrName>ppt_x</p:attrName>
                                        </p:attrNameLst>
                                      </p:cBhvr>
                                      <p:tavLst>
                                        <p:tav tm="0">
                                          <p:val>
                                            <p:strVal val="0-#ppt_w/2"/>
                                          </p:val>
                                        </p:tav>
                                        <p:tav tm="100000">
                                          <p:val>
                                            <p:strVal val="#ppt_x"/>
                                          </p:val>
                                        </p:tav>
                                      </p:tavLst>
                                    </p:anim>
                                    <p:anim calcmode="lin" valueType="num">
                                      <p:cBhvr additive="base">
                                        <p:cTn id="14" dur="2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2000" fill="hold"/>
                                        <p:tgtEl>
                                          <p:spTgt spid="11"/>
                                        </p:tgtEl>
                                        <p:attrNameLst>
                                          <p:attrName>ppt_x</p:attrName>
                                        </p:attrNameLst>
                                      </p:cBhvr>
                                      <p:tavLst>
                                        <p:tav tm="0">
                                          <p:val>
                                            <p:strVal val="#ppt_x"/>
                                          </p:val>
                                        </p:tav>
                                        <p:tav tm="100000">
                                          <p:val>
                                            <p:strVal val="#ppt_x"/>
                                          </p:val>
                                        </p:tav>
                                      </p:tavLst>
                                    </p:anim>
                                    <p:anim calcmode="lin" valueType="num">
                                      <p:cBhvr additive="base">
                                        <p:cTn id="20" dur="2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                   （三）辩证思维方法</a:t>
            </a:r>
            <a:endParaRPr lang="zh-CN" altLang="en-US" dirty="0"/>
          </a:p>
        </p:txBody>
      </p:sp>
      <p:sp>
        <p:nvSpPr>
          <p:cNvPr id="3" name="内容占位符 2"/>
          <p:cNvSpPr>
            <a:spLocks noGrp="1"/>
          </p:cNvSpPr>
          <p:nvPr>
            <p:ph sz="half" idx="1"/>
          </p:nvPr>
        </p:nvSpPr>
        <p:spPr>
          <a:xfrm>
            <a:off x="2286000" y="1268413"/>
            <a:ext cx="4495800" cy="5065712"/>
          </a:xfrm>
        </p:spPr>
        <p:txBody>
          <a:bodyPr/>
          <a:lstStyle/>
          <a:p>
            <a:pPr lvl="2">
              <a:lnSpc>
                <a:spcPct val="140000"/>
              </a:lnSpc>
              <a:buNone/>
            </a:pPr>
            <a:r>
              <a:rPr lang="zh-CN" altLang="en-US" sz="4000" b="1" dirty="0" smtClean="0">
                <a:latin typeface="华文新魏" pitchFamily="2" charset="-122"/>
                <a:ea typeface="华文新魏" pitchFamily="2" charset="-122"/>
              </a:rPr>
              <a:t>归纳与演绎</a:t>
            </a:r>
            <a:endParaRPr lang="en-US" altLang="zh-CN" sz="4000" b="1" dirty="0" smtClean="0">
              <a:latin typeface="华文新魏" pitchFamily="2" charset="-122"/>
              <a:ea typeface="华文新魏" pitchFamily="2" charset="-122"/>
            </a:endParaRPr>
          </a:p>
          <a:p>
            <a:pPr lvl="2">
              <a:lnSpc>
                <a:spcPct val="140000"/>
              </a:lnSpc>
              <a:buNone/>
            </a:pPr>
            <a:r>
              <a:rPr lang="zh-CN" altLang="en-US" sz="4000" b="1" dirty="0" smtClean="0">
                <a:latin typeface="华文新魏" pitchFamily="2" charset="-122"/>
                <a:ea typeface="华文新魏" pitchFamily="2" charset="-122"/>
              </a:rPr>
              <a:t>分析与综合</a:t>
            </a:r>
          </a:p>
          <a:p>
            <a:pPr lvl="2">
              <a:lnSpc>
                <a:spcPct val="140000"/>
              </a:lnSpc>
              <a:buNone/>
            </a:pPr>
            <a:r>
              <a:rPr lang="zh-CN" altLang="en-US" sz="4000" b="1" dirty="0" smtClean="0">
                <a:latin typeface="华文新魏" pitchFamily="2" charset="-122"/>
                <a:ea typeface="华文新魏" pitchFamily="2" charset="-122"/>
              </a:rPr>
              <a:t>抽象与具体</a:t>
            </a:r>
          </a:p>
          <a:p>
            <a:pPr lvl="2">
              <a:lnSpc>
                <a:spcPct val="140000"/>
              </a:lnSpc>
              <a:buNone/>
            </a:pPr>
            <a:r>
              <a:rPr lang="zh-CN" altLang="en-US" sz="4000" b="1" dirty="0" smtClean="0">
                <a:latin typeface="华文新魏" pitchFamily="2" charset="-122"/>
                <a:ea typeface="华文新魏" pitchFamily="2" charset="-122"/>
              </a:rPr>
              <a:t>逻辑与历史 </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smtClean="0"/>
              <a:t>赫拉克利特：匆忙的世界</a:t>
            </a:r>
          </a:p>
        </p:txBody>
      </p:sp>
      <p:sp>
        <p:nvSpPr>
          <p:cNvPr id="16387" name="Rectangle 3"/>
          <p:cNvSpPr>
            <a:spLocks noGrp="1" noChangeArrowheads="1"/>
          </p:cNvSpPr>
          <p:nvPr>
            <p:ph sz="half" idx="1"/>
          </p:nvPr>
        </p:nvSpPr>
        <p:spPr/>
        <p:txBody>
          <a:bodyPr/>
          <a:lstStyle/>
          <a:p>
            <a:r>
              <a:rPr lang="zh-CN" altLang="en-US" dirty="0" smtClean="0">
                <a:solidFill>
                  <a:schemeClr val="accent6">
                    <a:lumMod val="75000"/>
                  </a:schemeClr>
                </a:solidFill>
                <a:latin typeface="+mj-ea"/>
              </a:rPr>
              <a:t>一切皆流，无物常住</a:t>
            </a:r>
            <a:endParaRPr lang="en-US" altLang="zh-CN" dirty="0" smtClean="0">
              <a:solidFill>
                <a:schemeClr val="accent6">
                  <a:lumMod val="75000"/>
                </a:schemeClr>
              </a:solidFill>
              <a:latin typeface="+mj-ea"/>
            </a:endParaRPr>
          </a:p>
          <a:p>
            <a:pPr eaLnBrk="1" hangingPunct="1"/>
            <a:r>
              <a:rPr lang="zh-CN" altLang="en-US" dirty="0" smtClean="0"/>
              <a:t>人不能两次踏进同一条河流</a:t>
            </a:r>
            <a:endParaRPr lang="en-US" altLang="zh-CN" dirty="0" smtClean="0"/>
          </a:p>
          <a:p>
            <a:pPr eaLnBrk="1" hangingPunct="1"/>
            <a:r>
              <a:rPr lang="zh-CN" altLang="en-US" dirty="0" smtClean="0"/>
              <a:t>太阳每天都是新的</a:t>
            </a:r>
            <a:endParaRPr lang="en-US" altLang="zh-CN" dirty="0" smtClean="0"/>
          </a:p>
        </p:txBody>
      </p:sp>
      <p:sp>
        <p:nvSpPr>
          <p:cNvPr id="5" name="内容占位符 4"/>
          <p:cNvSpPr>
            <a:spLocks noGrp="1"/>
          </p:cNvSpPr>
          <p:nvPr>
            <p:ph sz="half" idx="2"/>
          </p:nvPr>
        </p:nvSpPr>
        <p:spPr/>
        <p:txBody>
          <a:bodyPr/>
          <a:lstStyle/>
          <a:p>
            <a:r>
              <a:rPr lang="zh-CN" altLang="en-US" i="1" dirty="0" smtClean="0">
                <a:solidFill>
                  <a:srgbClr val="7030A0"/>
                </a:solidFill>
                <a:latin typeface="Gungsuh" pitchFamily="18" charset="-127"/>
                <a:ea typeface="Gungsuh" pitchFamily="18" charset="-127"/>
              </a:rPr>
              <a:t>你再也无法回到家中，你的童年也已失去</a:t>
            </a:r>
            <a:endParaRPr lang="en-US" altLang="zh-CN" i="1" dirty="0" smtClean="0">
              <a:solidFill>
                <a:srgbClr val="7030A0"/>
              </a:solidFill>
              <a:latin typeface="Gungsuh" pitchFamily="18" charset="-127"/>
              <a:ea typeface="Gungsuh" pitchFamily="18" charset="-127"/>
            </a:endParaRPr>
          </a:p>
          <a:p>
            <a:r>
              <a:rPr lang="zh-CN" altLang="en-US" i="1" dirty="0" smtClean="0">
                <a:solidFill>
                  <a:srgbClr val="7030A0"/>
                </a:solidFill>
                <a:latin typeface="Gungsuh" pitchFamily="18" charset="-127"/>
                <a:ea typeface="Gungsuh" pitchFamily="18" charset="-127"/>
              </a:rPr>
              <a:t>你年轻时的朋友已离去</a:t>
            </a:r>
            <a:endParaRPr lang="en-US" altLang="zh-CN" i="1" dirty="0" smtClean="0">
              <a:solidFill>
                <a:srgbClr val="7030A0"/>
              </a:solidFill>
              <a:latin typeface="Gungsuh" pitchFamily="18" charset="-127"/>
              <a:ea typeface="Gungsuh" pitchFamily="18" charset="-127"/>
            </a:endParaRPr>
          </a:p>
          <a:p>
            <a:r>
              <a:rPr lang="zh-CN" altLang="en-US" i="1" dirty="0" smtClean="0">
                <a:solidFill>
                  <a:srgbClr val="7030A0"/>
                </a:solidFill>
                <a:latin typeface="Gungsuh" pitchFamily="18" charset="-127"/>
                <a:ea typeface="Gungsuh" pitchFamily="18" charset="-127"/>
              </a:rPr>
              <a:t>你的现在正悄悄的从身边溜走</a:t>
            </a:r>
            <a:endParaRPr lang="en-US" altLang="zh-CN" i="1" dirty="0" smtClean="0">
              <a:solidFill>
                <a:srgbClr val="7030A0"/>
              </a:solidFill>
              <a:latin typeface="Gungsuh" pitchFamily="18" charset="-127"/>
              <a:ea typeface="Gungsuh" pitchFamily="18" charset="-127"/>
            </a:endParaRPr>
          </a:p>
          <a:p>
            <a:r>
              <a:rPr lang="zh-CN" altLang="en-US" i="1" dirty="0" smtClean="0">
                <a:solidFill>
                  <a:srgbClr val="7030A0"/>
                </a:solidFill>
                <a:latin typeface="Gungsuh" pitchFamily="18" charset="-127"/>
                <a:ea typeface="Gungsuh" pitchFamily="18" charset="-127"/>
              </a:rPr>
              <a:t>任何事物都不再与以前相同</a:t>
            </a:r>
          </a:p>
          <a:p>
            <a:endParaRPr lang="zh-CN" alt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AutoShape 4" descr="窄横线"/>
          <p:cNvSpPr>
            <a:spLocks noChangeArrowheads="1"/>
          </p:cNvSpPr>
          <p:nvPr/>
        </p:nvSpPr>
        <p:spPr bwMode="auto">
          <a:xfrm>
            <a:off x="3276600" y="2381250"/>
            <a:ext cx="28194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narHorz">
            <a:fgClr>
              <a:srgbClr val="FF66FF"/>
            </a:fgClr>
            <a:bgClr>
              <a:srgbClr val="FFFFFF"/>
            </a:bgClr>
          </a:pattFill>
          <a:ln w="9525">
            <a:solidFill>
              <a:schemeClr val="tx1"/>
            </a:solidFill>
            <a:miter lim="800000"/>
            <a:headEnd/>
            <a:tailEnd/>
          </a:ln>
          <a:effectLst/>
        </p:spPr>
        <p:txBody>
          <a:bodyPr wrap="none" anchor="ctr"/>
          <a:lstStyle/>
          <a:p>
            <a:endParaRPr lang="zh-CN" altLang="en-US"/>
          </a:p>
        </p:txBody>
      </p:sp>
      <p:sp>
        <p:nvSpPr>
          <p:cNvPr id="110597" name="Oval 5"/>
          <p:cNvSpPr>
            <a:spLocks noChangeArrowheads="1"/>
          </p:cNvSpPr>
          <p:nvPr/>
        </p:nvSpPr>
        <p:spPr bwMode="auto">
          <a:xfrm>
            <a:off x="1835150" y="2022475"/>
            <a:ext cx="1371600" cy="914400"/>
          </a:xfrm>
          <a:prstGeom prst="ellipse">
            <a:avLst/>
          </a:prstGeom>
          <a:solidFill>
            <a:srgbClr val="FFFFCC"/>
          </a:solidFill>
          <a:ln w="9525">
            <a:solidFill>
              <a:srgbClr val="FF0066"/>
            </a:solidFill>
            <a:round/>
            <a:headEnd/>
            <a:tailEnd/>
          </a:ln>
          <a:effectLst/>
        </p:spPr>
        <p:txBody>
          <a:bodyPr wrap="none" anchor="ctr"/>
          <a:lstStyle/>
          <a:p>
            <a:pPr algn="ctr" eaLnBrk="0" hangingPunct="0"/>
            <a:r>
              <a:rPr kumimoji="1" lang="zh-CN" altLang="en-US" sz="3600" b="1">
                <a:latin typeface="Times New Roman" pitchFamily="18" charset="0"/>
                <a:ea typeface="华文新魏" pitchFamily="2" charset="-122"/>
              </a:rPr>
              <a:t>个别</a:t>
            </a:r>
          </a:p>
        </p:txBody>
      </p:sp>
      <p:sp>
        <p:nvSpPr>
          <p:cNvPr id="110598" name="Oval 6"/>
          <p:cNvSpPr>
            <a:spLocks noChangeArrowheads="1"/>
          </p:cNvSpPr>
          <p:nvPr/>
        </p:nvSpPr>
        <p:spPr bwMode="auto">
          <a:xfrm>
            <a:off x="6156325" y="2022475"/>
            <a:ext cx="1371600" cy="914400"/>
          </a:xfrm>
          <a:prstGeom prst="ellipse">
            <a:avLst/>
          </a:prstGeom>
          <a:solidFill>
            <a:srgbClr val="FFFFCC"/>
          </a:solidFill>
          <a:ln w="9525">
            <a:solidFill>
              <a:srgbClr val="FF0066"/>
            </a:solidFill>
            <a:round/>
            <a:headEnd/>
            <a:tailEnd/>
          </a:ln>
          <a:effectLst/>
        </p:spPr>
        <p:txBody>
          <a:bodyPr wrap="none" anchor="ctr"/>
          <a:lstStyle/>
          <a:p>
            <a:pPr algn="ctr" eaLnBrk="0" hangingPunct="0"/>
            <a:r>
              <a:rPr kumimoji="1" lang="zh-CN" altLang="en-US" sz="3600" b="1">
                <a:latin typeface="Times New Roman" pitchFamily="18" charset="0"/>
                <a:ea typeface="华文新魏" pitchFamily="2" charset="-122"/>
              </a:rPr>
              <a:t>一般</a:t>
            </a:r>
          </a:p>
        </p:txBody>
      </p:sp>
      <p:sp>
        <p:nvSpPr>
          <p:cNvPr id="110599" name="Text Box 7"/>
          <p:cNvSpPr txBox="1">
            <a:spLocks noChangeArrowheads="1"/>
          </p:cNvSpPr>
          <p:nvPr/>
        </p:nvSpPr>
        <p:spPr bwMode="auto">
          <a:xfrm>
            <a:off x="971550" y="1878013"/>
            <a:ext cx="609600" cy="1190625"/>
          </a:xfrm>
          <a:prstGeom prst="rect">
            <a:avLst/>
          </a:prstGeom>
          <a:noFill/>
          <a:ln w="9525">
            <a:noFill/>
            <a:miter lim="800000"/>
            <a:headEnd/>
            <a:tailEnd/>
          </a:ln>
          <a:effectLst/>
        </p:spPr>
        <p:txBody>
          <a:bodyPr>
            <a:spAutoFit/>
          </a:bodyPr>
          <a:lstStyle/>
          <a:p>
            <a:pPr>
              <a:spcBef>
                <a:spcPct val="50000"/>
              </a:spcBef>
            </a:pPr>
            <a:r>
              <a:rPr kumimoji="1" lang="zh-CN" altLang="en-US" sz="3600" b="1">
                <a:solidFill>
                  <a:srgbClr val="A50021"/>
                </a:solidFill>
                <a:latin typeface="Times New Roman" pitchFamily="18" charset="0"/>
                <a:ea typeface="黑体" pitchFamily="2" charset="-122"/>
              </a:rPr>
              <a:t>归纳</a:t>
            </a:r>
          </a:p>
        </p:txBody>
      </p:sp>
      <p:grpSp>
        <p:nvGrpSpPr>
          <p:cNvPr id="2" name="Group 8"/>
          <p:cNvGrpSpPr>
            <a:grpSpLocks/>
          </p:cNvGrpSpPr>
          <p:nvPr/>
        </p:nvGrpSpPr>
        <p:grpSpPr bwMode="auto">
          <a:xfrm>
            <a:off x="609600" y="3500438"/>
            <a:ext cx="8077200" cy="1814512"/>
            <a:chOff x="384" y="912"/>
            <a:chExt cx="5088" cy="1143"/>
          </a:xfrm>
        </p:grpSpPr>
        <p:sp>
          <p:nvSpPr>
            <p:cNvPr id="110601" name="Text Box 9"/>
            <p:cNvSpPr txBox="1">
              <a:spLocks noChangeArrowheads="1"/>
            </p:cNvSpPr>
            <p:nvPr/>
          </p:nvSpPr>
          <p:spPr bwMode="auto">
            <a:xfrm>
              <a:off x="384" y="912"/>
              <a:ext cx="1728" cy="327"/>
            </a:xfrm>
            <a:prstGeom prst="rect">
              <a:avLst/>
            </a:prstGeom>
            <a:noFill/>
            <a:ln w="9525">
              <a:noFill/>
              <a:miter lim="800000"/>
              <a:headEnd/>
              <a:tailEnd/>
            </a:ln>
            <a:effectLst/>
          </p:spPr>
          <p:txBody>
            <a:bodyPr>
              <a:spAutoFit/>
            </a:bodyPr>
            <a:lstStyle/>
            <a:p>
              <a:pPr eaLnBrk="0" hangingPunct="0">
                <a:spcBef>
                  <a:spcPct val="50000"/>
                </a:spcBef>
              </a:pPr>
              <a:r>
                <a:rPr kumimoji="1" lang="zh-CN" altLang="en-US" sz="2800" b="1">
                  <a:latin typeface="Times New Roman" pitchFamily="18" charset="0"/>
                  <a:ea typeface="黑体" pitchFamily="2" charset="-122"/>
                </a:rPr>
                <a:t>植物是进化的</a:t>
              </a:r>
            </a:p>
          </p:txBody>
        </p:sp>
        <p:sp>
          <p:nvSpPr>
            <p:cNvPr id="110602" name="Text Box 10"/>
            <p:cNvSpPr txBox="1">
              <a:spLocks noChangeArrowheads="1"/>
            </p:cNvSpPr>
            <p:nvPr/>
          </p:nvSpPr>
          <p:spPr bwMode="auto">
            <a:xfrm>
              <a:off x="384" y="1344"/>
              <a:ext cx="1728" cy="327"/>
            </a:xfrm>
            <a:prstGeom prst="rect">
              <a:avLst/>
            </a:prstGeom>
            <a:noFill/>
            <a:ln w="9525">
              <a:noFill/>
              <a:miter lim="800000"/>
              <a:headEnd/>
              <a:tailEnd/>
            </a:ln>
            <a:effectLst/>
          </p:spPr>
          <p:txBody>
            <a:bodyPr>
              <a:spAutoFit/>
            </a:bodyPr>
            <a:lstStyle/>
            <a:p>
              <a:pPr eaLnBrk="0" hangingPunct="0">
                <a:spcBef>
                  <a:spcPct val="50000"/>
                </a:spcBef>
              </a:pPr>
              <a:r>
                <a:rPr kumimoji="1" lang="zh-CN" altLang="en-US" sz="2800" b="1">
                  <a:latin typeface="Times New Roman" pitchFamily="18" charset="0"/>
                  <a:ea typeface="黑体" pitchFamily="2" charset="-122"/>
                </a:rPr>
                <a:t>动物是进化的</a:t>
              </a:r>
            </a:p>
          </p:txBody>
        </p:sp>
        <p:sp>
          <p:nvSpPr>
            <p:cNvPr id="110603" name="Text Box 11"/>
            <p:cNvSpPr txBox="1">
              <a:spLocks noChangeArrowheads="1"/>
            </p:cNvSpPr>
            <p:nvPr/>
          </p:nvSpPr>
          <p:spPr bwMode="auto">
            <a:xfrm>
              <a:off x="384" y="1728"/>
              <a:ext cx="1728" cy="327"/>
            </a:xfrm>
            <a:prstGeom prst="rect">
              <a:avLst/>
            </a:prstGeom>
            <a:noFill/>
            <a:ln w="9525">
              <a:noFill/>
              <a:miter lim="800000"/>
              <a:headEnd/>
              <a:tailEnd/>
            </a:ln>
            <a:effectLst/>
          </p:spPr>
          <p:txBody>
            <a:bodyPr>
              <a:spAutoFit/>
            </a:bodyPr>
            <a:lstStyle/>
            <a:p>
              <a:pPr eaLnBrk="0" hangingPunct="0">
                <a:spcBef>
                  <a:spcPct val="50000"/>
                </a:spcBef>
              </a:pPr>
              <a:r>
                <a:rPr kumimoji="1" lang="zh-CN" altLang="en-US" sz="2800" b="1">
                  <a:latin typeface="Times New Roman" pitchFamily="18" charset="0"/>
                  <a:ea typeface="黑体" pitchFamily="2" charset="-122"/>
                </a:rPr>
                <a:t>人类是进化的</a:t>
              </a:r>
            </a:p>
          </p:txBody>
        </p:sp>
        <p:sp>
          <p:nvSpPr>
            <p:cNvPr id="110604" name="Text Box 12"/>
            <p:cNvSpPr txBox="1">
              <a:spLocks noChangeArrowheads="1"/>
            </p:cNvSpPr>
            <p:nvPr/>
          </p:nvSpPr>
          <p:spPr bwMode="auto">
            <a:xfrm>
              <a:off x="3744" y="1344"/>
              <a:ext cx="1728" cy="327"/>
            </a:xfrm>
            <a:prstGeom prst="rect">
              <a:avLst/>
            </a:prstGeom>
            <a:noFill/>
            <a:ln w="9525">
              <a:noFill/>
              <a:miter lim="800000"/>
              <a:headEnd/>
              <a:tailEnd/>
            </a:ln>
            <a:effectLst/>
          </p:spPr>
          <p:txBody>
            <a:bodyPr>
              <a:spAutoFit/>
            </a:bodyPr>
            <a:lstStyle/>
            <a:p>
              <a:pPr eaLnBrk="0" hangingPunct="0"/>
              <a:r>
                <a:rPr lang="zh-CN" altLang="en-US" sz="2800" b="1">
                  <a:solidFill>
                    <a:srgbClr val="0000FF"/>
                  </a:solidFill>
                  <a:latin typeface="Times New Roman" pitchFamily="18" charset="0"/>
                  <a:ea typeface="黑体" pitchFamily="2" charset="-122"/>
                </a:rPr>
                <a:t>生物是进化的</a:t>
              </a:r>
            </a:p>
          </p:txBody>
        </p:sp>
        <p:sp>
          <p:nvSpPr>
            <p:cNvPr id="110605" name="Line 13"/>
            <p:cNvSpPr>
              <a:spLocks noChangeShapeType="1"/>
            </p:cNvSpPr>
            <p:nvPr/>
          </p:nvSpPr>
          <p:spPr bwMode="auto">
            <a:xfrm>
              <a:off x="1776" y="1104"/>
              <a:ext cx="960" cy="0"/>
            </a:xfrm>
            <a:prstGeom prst="line">
              <a:avLst/>
            </a:prstGeom>
            <a:noFill/>
            <a:ln w="57150">
              <a:solidFill>
                <a:srgbClr val="FF0066"/>
              </a:solidFill>
              <a:prstDash val="sysDot"/>
              <a:round/>
              <a:headEnd/>
              <a:tailEnd/>
            </a:ln>
            <a:effectLst/>
          </p:spPr>
          <p:txBody>
            <a:bodyPr/>
            <a:lstStyle/>
            <a:p>
              <a:endParaRPr lang="zh-CN" altLang="en-US"/>
            </a:p>
          </p:txBody>
        </p:sp>
        <p:sp>
          <p:nvSpPr>
            <p:cNvPr id="110606" name="Line 14"/>
            <p:cNvSpPr>
              <a:spLocks noChangeShapeType="1"/>
            </p:cNvSpPr>
            <p:nvPr/>
          </p:nvSpPr>
          <p:spPr bwMode="auto">
            <a:xfrm>
              <a:off x="1776" y="1536"/>
              <a:ext cx="960" cy="0"/>
            </a:xfrm>
            <a:prstGeom prst="line">
              <a:avLst/>
            </a:prstGeom>
            <a:noFill/>
            <a:ln w="57150">
              <a:solidFill>
                <a:srgbClr val="FF0066"/>
              </a:solidFill>
              <a:prstDash val="sysDot"/>
              <a:round/>
              <a:headEnd/>
              <a:tailEnd/>
            </a:ln>
            <a:effectLst/>
          </p:spPr>
          <p:txBody>
            <a:bodyPr/>
            <a:lstStyle/>
            <a:p>
              <a:endParaRPr lang="zh-CN" altLang="en-US"/>
            </a:p>
          </p:txBody>
        </p:sp>
        <p:sp>
          <p:nvSpPr>
            <p:cNvPr id="110607" name="Line 15"/>
            <p:cNvSpPr>
              <a:spLocks noChangeShapeType="1"/>
            </p:cNvSpPr>
            <p:nvPr/>
          </p:nvSpPr>
          <p:spPr bwMode="auto">
            <a:xfrm>
              <a:off x="1776" y="1920"/>
              <a:ext cx="960" cy="0"/>
            </a:xfrm>
            <a:prstGeom prst="line">
              <a:avLst/>
            </a:prstGeom>
            <a:noFill/>
            <a:ln w="57150">
              <a:solidFill>
                <a:srgbClr val="FF0066"/>
              </a:solidFill>
              <a:prstDash val="sysDot"/>
              <a:round/>
              <a:headEnd/>
              <a:tailEnd/>
            </a:ln>
            <a:effectLst/>
          </p:spPr>
          <p:txBody>
            <a:bodyPr/>
            <a:lstStyle/>
            <a:p>
              <a:endParaRPr lang="zh-CN" altLang="en-US"/>
            </a:p>
          </p:txBody>
        </p:sp>
        <p:sp>
          <p:nvSpPr>
            <p:cNvPr id="110608" name="Line 16"/>
            <p:cNvSpPr>
              <a:spLocks noChangeShapeType="1"/>
            </p:cNvSpPr>
            <p:nvPr/>
          </p:nvSpPr>
          <p:spPr bwMode="auto">
            <a:xfrm>
              <a:off x="2736" y="1104"/>
              <a:ext cx="0" cy="816"/>
            </a:xfrm>
            <a:prstGeom prst="line">
              <a:avLst/>
            </a:prstGeom>
            <a:noFill/>
            <a:ln w="57150">
              <a:solidFill>
                <a:srgbClr val="FF0066"/>
              </a:solidFill>
              <a:prstDash val="sysDot"/>
              <a:round/>
              <a:headEnd/>
              <a:tailEnd/>
            </a:ln>
            <a:effectLst/>
          </p:spPr>
          <p:txBody>
            <a:bodyPr/>
            <a:lstStyle/>
            <a:p>
              <a:endParaRPr lang="zh-CN" altLang="en-US"/>
            </a:p>
          </p:txBody>
        </p:sp>
        <p:sp>
          <p:nvSpPr>
            <p:cNvPr id="110609" name="Line 17"/>
            <p:cNvSpPr>
              <a:spLocks noChangeShapeType="1"/>
            </p:cNvSpPr>
            <p:nvPr/>
          </p:nvSpPr>
          <p:spPr bwMode="auto">
            <a:xfrm>
              <a:off x="2736" y="1536"/>
              <a:ext cx="1008" cy="0"/>
            </a:xfrm>
            <a:prstGeom prst="line">
              <a:avLst/>
            </a:prstGeom>
            <a:noFill/>
            <a:ln w="57150">
              <a:solidFill>
                <a:srgbClr val="FF0066"/>
              </a:solidFill>
              <a:prstDash val="sysDot"/>
              <a:round/>
              <a:headEnd/>
              <a:tailEnd type="triangle" w="med" len="med"/>
            </a:ln>
            <a:effectLst/>
          </p:spPr>
          <p:txBody>
            <a:bodyPr/>
            <a:lstStyle/>
            <a:p>
              <a:endParaRPr lang="zh-CN" altLang="en-US"/>
            </a:p>
          </p:txBody>
        </p:sp>
      </p:grpSp>
      <p:sp>
        <p:nvSpPr>
          <p:cNvPr id="110610" name="Rectangle 18"/>
          <p:cNvSpPr>
            <a:spLocks noChangeArrowheads="1"/>
          </p:cNvSpPr>
          <p:nvPr/>
        </p:nvSpPr>
        <p:spPr bwMode="auto">
          <a:xfrm>
            <a:off x="3498850" y="1588"/>
            <a:ext cx="3311525" cy="777875"/>
          </a:xfrm>
          <a:prstGeom prst="rect">
            <a:avLst/>
          </a:prstGeom>
          <a:noFill/>
          <a:ln w="76200" cmpd="tri">
            <a:solidFill>
              <a:schemeClr val="hlink"/>
            </a:solidFill>
            <a:miter lim="800000"/>
            <a:headEnd/>
            <a:tailEnd/>
          </a:ln>
          <a:effectLst/>
        </p:spPr>
        <p:txBody>
          <a:bodyPr>
            <a:spAutoFit/>
          </a:bodyPr>
          <a:lstStyle/>
          <a:p>
            <a:pPr>
              <a:spcBef>
                <a:spcPct val="50000"/>
              </a:spcBef>
            </a:pPr>
            <a:r>
              <a:rPr kumimoji="1" lang="zh-CN" altLang="en-US" sz="4000" b="1" dirty="0">
                <a:solidFill>
                  <a:schemeClr val="tx2"/>
                </a:solidFill>
                <a:latin typeface="黑体" pitchFamily="2" charset="-122"/>
                <a:ea typeface="黑体" pitchFamily="2" charset="-122"/>
              </a:rPr>
              <a:t> 归纳和演绎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0610"/>
                                        </p:tgtEl>
                                        <p:attrNameLst>
                                          <p:attrName>style.visibility</p:attrName>
                                        </p:attrNameLst>
                                      </p:cBhvr>
                                      <p:to>
                                        <p:strVal val="visible"/>
                                      </p:to>
                                    </p:set>
                                    <p:animEffect transition="in" filter="dissolve">
                                      <p:cBhvr>
                                        <p:cTn id="7" dur="500"/>
                                        <p:tgtEl>
                                          <p:spTgt spid="110610"/>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10599"/>
                                        </p:tgtEl>
                                        <p:attrNameLst>
                                          <p:attrName>style.visibility</p:attrName>
                                        </p:attrNameLst>
                                      </p:cBhvr>
                                      <p:to>
                                        <p:strVal val="visible"/>
                                      </p:to>
                                    </p:set>
                                    <p:animEffect transition="in" filter="checkerboard(across)">
                                      <p:cBhvr>
                                        <p:cTn id="11" dur="500"/>
                                        <p:tgtEl>
                                          <p:spTgt spid="110599"/>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10597"/>
                                        </p:tgtEl>
                                        <p:attrNameLst>
                                          <p:attrName>style.visibility</p:attrName>
                                        </p:attrNameLst>
                                      </p:cBhvr>
                                      <p:to>
                                        <p:strVal val="visible"/>
                                      </p:to>
                                    </p:set>
                                    <p:animEffect transition="in" filter="checkerboard(across)">
                                      <p:cBhvr>
                                        <p:cTn id="15" dur="500"/>
                                        <p:tgtEl>
                                          <p:spTgt spid="110597"/>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10596"/>
                                        </p:tgtEl>
                                        <p:attrNameLst>
                                          <p:attrName>style.visibility</p:attrName>
                                        </p:attrNameLst>
                                      </p:cBhvr>
                                      <p:to>
                                        <p:strVal val="visible"/>
                                      </p:to>
                                    </p:set>
                                    <p:animEffect transition="in" filter="checkerboard(across)">
                                      <p:cBhvr>
                                        <p:cTn id="19" dur="500"/>
                                        <p:tgtEl>
                                          <p:spTgt spid="110596"/>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110598"/>
                                        </p:tgtEl>
                                        <p:attrNameLst>
                                          <p:attrName>style.visibility</p:attrName>
                                        </p:attrNameLst>
                                      </p:cBhvr>
                                      <p:to>
                                        <p:strVal val="visible"/>
                                      </p:to>
                                    </p:set>
                                    <p:animEffect transition="in" filter="checkerboard(across)">
                                      <p:cBhvr>
                                        <p:cTn id="23" dur="500"/>
                                        <p:tgtEl>
                                          <p:spTgt spid="110598"/>
                                        </p:tgtEl>
                                      </p:cBhvr>
                                    </p:animEffect>
                                  </p:childTnLst>
                                </p:cTn>
                              </p:par>
                            </p:childTnLst>
                          </p:cTn>
                        </p:par>
                        <p:par>
                          <p:cTn id="24" fill="hold">
                            <p:stCondLst>
                              <p:cond delay="2500"/>
                            </p:stCondLst>
                            <p:childTnLst>
                              <p:par>
                                <p:cTn id="25" presetID="5" presetClass="entr" presetSubtype="1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heckerboard(across)">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animBg="1"/>
      <p:bldP spid="110597" grpId="0" animBg="1"/>
      <p:bldP spid="110598" grpId="0" animBg="1"/>
      <p:bldP spid="110599" grpId="0"/>
      <p:bldP spid="11061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AutoShape 4" descr="70%"/>
          <p:cNvSpPr>
            <a:spLocks noChangeArrowheads="1"/>
          </p:cNvSpPr>
          <p:nvPr/>
        </p:nvSpPr>
        <p:spPr bwMode="auto">
          <a:xfrm>
            <a:off x="3419475" y="1916113"/>
            <a:ext cx="26670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pct70">
            <a:fgClr>
              <a:srgbClr val="6600FF"/>
            </a:fgClr>
            <a:bgClr>
              <a:srgbClr val="FFFFFF"/>
            </a:bgClr>
          </a:pattFill>
          <a:ln w="9525">
            <a:solidFill>
              <a:schemeClr val="tx1"/>
            </a:solidFill>
            <a:miter lim="800000"/>
            <a:headEnd/>
            <a:tailEnd/>
          </a:ln>
          <a:effectLst/>
        </p:spPr>
        <p:txBody>
          <a:bodyPr wrap="none" anchor="ctr"/>
          <a:lstStyle/>
          <a:p>
            <a:endParaRPr lang="zh-CN" altLang="en-US"/>
          </a:p>
        </p:txBody>
      </p:sp>
      <p:sp>
        <p:nvSpPr>
          <p:cNvPr id="111621" name="Oval 5"/>
          <p:cNvSpPr>
            <a:spLocks noChangeArrowheads="1"/>
          </p:cNvSpPr>
          <p:nvPr/>
        </p:nvSpPr>
        <p:spPr bwMode="auto">
          <a:xfrm>
            <a:off x="6156325" y="1557338"/>
            <a:ext cx="1371600" cy="914400"/>
          </a:xfrm>
          <a:prstGeom prst="ellipse">
            <a:avLst/>
          </a:prstGeom>
          <a:solidFill>
            <a:schemeClr val="hlink"/>
          </a:solidFill>
          <a:ln w="9525">
            <a:solidFill>
              <a:srgbClr val="0000FF"/>
            </a:solidFill>
            <a:round/>
            <a:headEnd/>
            <a:tailEnd/>
          </a:ln>
          <a:effectLst/>
        </p:spPr>
        <p:txBody>
          <a:bodyPr wrap="none" anchor="ctr"/>
          <a:lstStyle/>
          <a:p>
            <a:pPr algn="ctr" eaLnBrk="0" hangingPunct="0"/>
            <a:r>
              <a:rPr kumimoji="1" lang="zh-CN" altLang="en-US" sz="3600" b="1">
                <a:latin typeface="Times New Roman" pitchFamily="18" charset="0"/>
                <a:ea typeface="华文新魏" pitchFamily="2" charset="-122"/>
              </a:rPr>
              <a:t>个别</a:t>
            </a:r>
          </a:p>
        </p:txBody>
      </p:sp>
      <p:sp>
        <p:nvSpPr>
          <p:cNvPr id="111622" name="Oval 6"/>
          <p:cNvSpPr>
            <a:spLocks noChangeArrowheads="1"/>
          </p:cNvSpPr>
          <p:nvPr/>
        </p:nvSpPr>
        <p:spPr bwMode="auto">
          <a:xfrm>
            <a:off x="1835150" y="1557338"/>
            <a:ext cx="1524000" cy="914400"/>
          </a:xfrm>
          <a:prstGeom prst="ellipse">
            <a:avLst/>
          </a:prstGeom>
          <a:solidFill>
            <a:schemeClr val="hlink"/>
          </a:solidFill>
          <a:ln w="9525">
            <a:solidFill>
              <a:srgbClr val="0000FF"/>
            </a:solidFill>
            <a:round/>
            <a:headEnd/>
            <a:tailEnd/>
          </a:ln>
          <a:effectLst/>
        </p:spPr>
        <p:txBody>
          <a:bodyPr wrap="none" anchor="ctr"/>
          <a:lstStyle/>
          <a:p>
            <a:pPr algn="ctr" eaLnBrk="0" hangingPunct="0"/>
            <a:r>
              <a:rPr kumimoji="1" lang="zh-CN" altLang="en-US" sz="3600" b="1">
                <a:latin typeface="Times New Roman" pitchFamily="18" charset="0"/>
                <a:ea typeface="华文新魏" pitchFamily="2" charset="-122"/>
              </a:rPr>
              <a:t>一般</a:t>
            </a:r>
          </a:p>
        </p:txBody>
      </p:sp>
      <p:sp>
        <p:nvSpPr>
          <p:cNvPr id="111623" name="Text Box 7"/>
          <p:cNvSpPr txBox="1">
            <a:spLocks noChangeArrowheads="1"/>
          </p:cNvSpPr>
          <p:nvPr/>
        </p:nvSpPr>
        <p:spPr bwMode="auto">
          <a:xfrm>
            <a:off x="1042988" y="1412875"/>
            <a:ext cx="609600" cy="1190625"/>
          </a:xfrm>
          <a:prstGeom prst="rect">
            <a:avLst/>
          </a:prstGeom>
          <a:noFill/>
          <a:ln w="9525">
            <a:noFill/>
            <a:miter lim="800000"/>
            <a:headEnd/>
            <a:tailEnd/>
          </a:ln>
          <a:effectLst/>
        </p:spPr>
        <p:txBody>
          <a:bodyPr>
            <a:spAutoFit/>
          </a:bodyPr>
          <a:lstStyle/>
          <a:p>
            <a:pPr>
              <a:spcBef>
                <a:spcPct val="50000"/>
              </a:spcBef>
            </a:pPr>
            <a:r>
              <a:rPr kumimoji="1" lang="zh-CN" altLang="en-US" sz="3600" b="1">
                <a:solidFill>
                  <a:srgbClr val="A50021"/>
                </a:solidFill>
                <a:latin typeface="Times New Roman" pitchFamily="18" charset="0"/>
                <a:ea typeface="黑体" pitchFamily="2" charset="-122"/>
              </a:rPr>
              <a:t>演绎</a:t>
            </a:r>
          </a:p>
        </p:txBody>
      </p:sp>
      <p:grpSp>
        <p:nvGrpSpPr>
          <p:cNvPr id="2" name="Group 8"/>
          <p:cNvGrpSpPr>
            <a:grpSpLocks/>
          </p:cNvGrpSpPr>
          <p:nvPr/>
        </p:nvGrpSpPr>
        <p:grpSpPr bwMode="auto">
          <a:xfrm>
            <a:off x="323850" y="3500438"/>
            <a:ext cx="8515350" cy="1801812"/>
            <a:chOff x="204" y="2880"/>
            <a:chExt cx="5364" cy="1135"/>
          </a:xfrm>
        </p:grpSpPr>
        <p:sp>
          <p:nvSpPr>
            <p:cNvPr id="111625" name="Text Box 9"/>
            <p:cNvSpPr txBox="1">
              <a:spLocks noChangeArrowheads="1"/>
            </p:cNvSpPr>
            <p:nvPr/>
          </p:nvSpPr>
          <p:spPr bwMode="auto">
            <a:xfrm>
              <a:off x="204" y="3294"/>
              <a:ext cx="2448" cy="327"/>
            </a:xfrm>
            <a:prstGeom prst="rect">
              <a:avLst/>
            </a:prstGeom>
            <a:noFill/>
            <a:ln w="9525">
              <a:noFill/>
              <a:miter lim="800000"/>
              <a:headEnd/>
              <a:tailEnd/>
            </a:ln>
            <a:effectLst/>
          </p:spPr>
          <p:txBody>
            <a:bodyPr>
              <a:spAutoFit/>
            </a:bodyPr>
            <a:lstStyle/>
            <a:p>
              <a:pPr>
                <a:spcBef>
                  <a:spcPct val="50000"/>
                </a:spcBef>
              </a:pPr>
              <a:r>
                <a:rPr kumimoji="1" lang="zh-CN" altLang="en-US" sz="2800" b="1">
                  <a:latin typeface="Times New Roman" pitchFamily="18" charset="0"/>
                  <a:ea typeface="黑体" pitchFamily="2" charset="-122"/>
                </a:rPr>
                <a:t>长角动物都是食草动物</a:t>
              </a:r>
            </a:p>
          </p:txBody>
        </p:sp>
        <p:sp>
          <p:nvSpPr>
            <p:cNvPr id="111626" name="Text Box 10"/>
            <p:cNvSpPr txBox="1">
              <a:spLocks noChangeArrowheads="1"/>
            </p:cNvSpPr>
            <p:nvPr/>
          </p:nvSpPr>
          <p:spPr bwMode="auto">
            <a:xfrm>
              <a:off x="3696" y="2880"/>
              <a:ext cx="1872" cy="1135"/>
            </a:xfrm>
            <a:prstGeom prst="rect">
              <a:avLst/>
            </a:prstGeom>
            <a:noFill/>
            <a:ln w="9525">
              <a:noFill/>
              <a:miter lim="800000"/>
              <a:headEnd/>
              <a:tailEnd/>
            </a:ln>
            <a:effectLst/>
          </p:spPr>
          <p:txBody>
            <a:bodyPr>
              <a:spAutoFit/>
            </a:bodyPr>
            <a:lstStyle/>
            <a:p>
              <a:pPr>
                <a:spcBef>
                  <a:spcPct val="50000"/>
                </a:spcBef>
              </a:pPr>
              <a:r>
                <a:rPr kumimoji="1" lang="zh-CN" altLang="en-US" sz="2800" b="1">
                  <a:solidFill>
                    <a:srgbClr val="0000FF"/>
                  </a:solidFill>
                  <a:latin typeface="Times New Roman" pitchFamily="18" charset="0"/>
                  <a:ea typeface="黑体" pitchFamily="2" charset="-122"/>
                </a:rPr>
                <a:t>犀牛是食草动物</a:t>
              </a:r>
            </a:p>
            <a:p>
              <a:pPr>
                <a:spcBef>
                  <a:spcPct val="50000"/>
                </a:spcBef>
              </a:pPr>
              <a:r>
                <a:rPr kumimoji="1" lang="zh-CN" altLang="en-US" sz="2800" b="1">
                  <a:solidFill>
                    <a:srgbClr val="0000FF"/>
                  </a:solidFill>
                  <a:latin typeface="Times New Roman" pitchFamily="18" charset="0"/>
                  <a:ea typeface="黑体" pitchFamily="2" charset="-122"/>
                </a:rPr>
                <a:t>羚羊是食草动物</a:t>
              </a:r>
            </a:p>
            <a:p>
              <a:pPr>
                <a:spcBef>
                  <a:spcPct val="50000"/>
                </a:spcBef>
              </a:pPr>
              <a:r>
                <a:rPr kumimoji="1" lang="zh-CN" altLang="en-US" sz="2800" b="1">
                  <a:solidFill>
                    <a:srgbClr val="0000FF"/>
                  </a:solidFill>
                  <a:latin typeface="Times New Roman" pitchFamily="18" charset="0"/>
                  <a:ea typeface="黑体" pitchFamily="2" charset="-122"/>
                </a:rPr>
                <a:t>麋鹿是食草动物</a:t>
              </a:r>
            </a:p>
          </p:txBody>
        </p:sp>
        <p:sp>
          <p:nvSpPr>
            <p:cNvPr id="111627" name="Line 11"/>
            <p:cNvSpPr>
              <a:spLocks noChangeShapeType="1"/>
            </p:cNvSpPr>
            <p:nvPr/>
          </p:nvSpPr>
          <p:spPr bwMode="auto">
            <a:xfrm>
              <a:off x="2688" y="3456"/>
              <a:ext cx="384" cy="0"/>
            </a:xfrm>
            <a:prstGeom prst="line">
              <a:avLst/>
            </a:prstGeom>
            <a:noFill/>
            <a:ln w="57150">
              <a:solidFill>
                <a:srgbClr val="FF0066"/>
              </a:solidFill>
              <a:prstDash val="sysDot"/>
              <a:round/>
              <a:headEnd/>
              <a:tailEnd/>
            </a:ln>
            <a:effectLst/>
          </p:spPr>
          <p:txBody>
            <a:bodyPr/>
            <a:lstStyle/>
            <a:p>
              <a:endParaRPr lang="zh-CN" altLang="en-US"/>
            </a:p>
          </p:txBody>
        </p:sp>
        <p:sp>
          <p:nvSpPr>
            <p:cNvPr id="111628" name="Line 12"/>
            <p:cNvSpPr>
              <a:spLocks noChangeShapeType="1"/>
            </p:cNvSpPr>
            <p:nvPr/>
          </p:nvSpPr>
          <p:spPr bwMode="auto">
            <a:xfrm>
              <a:off x="3072" y="3024"/>
              <a:ext cx="0" cy="864"/>
            </a:xfrm>
            <a:prstGeom prst="line">
              <a:avLst/>
            </a:prstGeom>
            <a:noFill/>
            <a:ln w="57150">
              <a:solidFill>
                <a:srgbClr val="FF0066"/>
              </a:solidFill>
              <a:prstDash val="sysDot"/>
              <a:round/>
              <a:headEnd/>
              <a:tailEnd/>
            </a:ln>
            <a:effectLst/>
          </p:spPr>
          <p:txBody>
            <a:bodyPr/>
            <a:lstStyle/>
            <a:p>
              <a:endParaRPr lang="zh-CN" altLang="en-US"/>
            </a:p>
          </p:txBody>
        </p:sp>
        <p:sp>
          <p:nvSpPr>
            <p:cNvPr id="111629" name="Line 13"/>
            <p:cNvSpPr>
              <a:spLocks noChangeShapeType="1"/>
            </p:cNvSpPr>
            <p:nvPr/>
          </p:nvSpPr>
          <p:spPr bwMode="auto">
            <a:xfrm>
              <a:off x="3072" y="3024"/>
              <a:ext cx="624" cy="0"/>
            </a:xfrm>
            <a:prstGeom prst="line">
              <a:avLst/>
            </a:prstGeom>
            <a:noFill/>
            <a:ln w="57150">
              <a:solidFill>
                <a:srgbClr val="FF0066"/>
              </a:solidFill>
              <a:prstDash val="sysDot"/>
              <a:round/>
              <a:headEnd/>
              <a:tailEnd type="triangle" w="med" len="med"/>
            </a:ln>
            <a:effectLst/>
          </p:spPr>
          <p:txBody>
            <a:bodyPr/>
            <a:lstStyle/>
            <a:p>
              <a:endParaRPr lang="zh-CN" altLang="en-US"/>
            </a:p>
          </p:txBody>
        </p:sp>
        <p:sp>
          <p:nvSpPr>
            <p:cNvPr id="111630" name="Line 14"/>
            <p:cNvSpPr>
              <a:spLocks noChangeShapeType="1"/>
            </p:cNvSpPr>
            <p:nvPr/>
          </p:nvSpPr>
          <p:spPr bwMode="auto">
            <a:xfrm>
              <a:off x="3072" y="3456"/>
              <a:ext cx="624" cy="0"/>
            </a:xfrm>
            <a:prstGeom prst="line">
              <a:avLst/>
            </a:prstGeom>
            <a:noFill/>
            <a:ln w="57150">
              <a:solidFill>
                <a:srgbClr val="FF0066"/>
              </a:solidFill>
              <a:prstDash val="sysDot"/>
              <a:round/>
              <a:headEnd/>
              <a:tailEnd type="triangle" w="med" len="med"/>
            </a:ln>
            <a:effectLst/>
          </p:spPr>
          <p:txBody>
            <a:bodyPr/>
            <a:lstStyle/>
            <a:p>
              <a:endParaRPr lang="zh-CN" altLang="en-US"/>
            </a:p>
          </p:txBody>
        </p:sp>
        <p:sp>
          <p:nvSpPr>
            <p:cNvPr id="111631" name="Line 15"/>
            <p:cNvSpPr>
              <a:spLocks noChangeShapeType="1"/>
            </p:cNvSpPr>
            <p:nvPr/>
          </p:nvSpPr>
          <p:spPr bwMode="auto">
            <a:xfrm>
              <a:off x="3072" y="3888"/>
              <a:ext cx="624" cy="0"/>
            </a:xfrm>
            <a:prstGeom prst="line">
              <a:avLst/>
            </a:prstGeom>
            <a:noFill/>
            <a:ln w="57150">
              <a:solidFill>
                <a:srgbClr val="FF0066"/>
              </a:solidFill>
              <a:prstDash val="sysDot"/>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11623"/>
                                        </p:tgtEl>
                                        <p:attrNameLst>
                                          <p:attrName>style.visibility</p:attrName>
                                        </p:attrNameLst>
                                      </p:cBhvr>
                                      <p:to>
                                        <p:strVal val="visible"/>
                                      </p:to>
                                    </p:set>
                                    <p:animEffect transition="in" filter="checkerboard(across)">
                                      <p:cBhvr>
                                        <p:cTn id="7" dur="500"/>
                                        <p:tgtEl>
                                          <p:spTgt spid="111623"/>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11622"/>
                                        </p:tgtEl>
                                        <p:attrNameLst>
                                          <p:attrName>style.visibility</p:attrName>
                                        </p:attrNameLst>
                                      </p:cBhvr>
                                      <p:to>
                                        <p:strVal val="visible"/>
                                      </p:to>
                                    </p:set>
                                    <p:animEffect transition="in" filter="checkerboard(across)">
                                      <p:cBhvr>
                                        <p:cTn id="11" dur="500"/>
                                        <p:tgtEl>
                                          <p:spTgt spid="111622"/>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11620"/>
                                        </p:tgtEl>
                                        <p:attrNameLst>
                                          <p:attrName>style.visibility</p:attrName>
                                        </p:attrNameLst>
                                      </p:cBhvr>
                                      <p:to>
                                        <p:strVal val="visible"/>
                                      </p:to>
                                    </p:set>
                                    <p:animEffect transition="in" filter="checkerboard(across)">
                                      <p:cBhvr>
                                        <p:cTn id="15" dur="500"/>
                                        <p:tgtEl>
                                          <p:spTgt spid="111620"/>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11621"/>
                                        </p:tgtEl>
                                        <p:attrNameLst>
                                          <p:attrName>style.visibility</p:attrName>
                                        </p:attrNameLst>
                                      </p:cBhvr>
                                      <p:to>
                                        <p:strVal val="visible"/>
                                      </p:to>
                                    </p:set>
                                    <p:animEffect transition="in" filter="checkerboard(across)">
                                      <p:cBhvr>
                                        <p:cTn id="19" dur="500"/>
                                        <p:tgtEl>
                                          <p:spTgt spid="111621"/>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animBg="1"/>
      <p:bldP spid="111621" grpId="0" animBg="1"/>
      <p:bldP spid="111622" grpId="0" animBg="1"/>
      <p:bldP spid="11162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457200" y="1066800"/>
            <a:ext cx="4038600" cy="76200"/>
          </a:xfrm>
          <a:prstGeom prst="rect">
            <a:avLst/>
          </a:prstGeom>
          <a:solidFill>
            <a:srgbClr val="33CCFF"/>
          </a:solidFill>
          <a:ln w="9525">
            <a:solidFill>
              <a:srgbClr val="FFFF00"/>
            </a:solidFill>
            <a:miter lim="800000"/>
            <a:headEnd/>
            <a:tailEnd/>
          </a:ln>
          <a:effectLst/>
        </p:spPr>
        <p:txBody>
          <a:bodyPr wrap="none" anchor="ctr"/>
          <a:lstStyle/>
          <a:p>
            <a:endParaRPr lang="zh-CN" altLang="en-US"/>
          </a:p>
        </p:txBody>
      </p:sp>
      <p:sp>
        <p:nvSpPr>
          <p:cNvPr id="150531" name="Text Box 3"/>
          <p:cNvSpPr txBox="1">
            <a:spLocks noChangeArrowheads="1"/>
          </p:cNvSpPr>
          <p:nvPr/>
        </p:nvSpPr>
        <p:spPr bwMode="auto">
          <a:xfrm>
            <a:off x="304800" y="457200"/>
            <a:ext cx="4419600" cy="579438"/>
          </a:xfrm>
          <a:prstGeom prst="rect">
            <a:avLst/>
          </a:prstGeom>
          <a:noFill/>
          <a:ln w="9525">
            <a:noFill/>
            <a:miter lim="800000"/>
            <a:headEnd/>
            <a:tailEnd/>
          </a:ln>
          <a:effectLst/>
        </p:spPr>
        <p:txBody>
          <a:bodyPr>
            <a:spAutoFit/>
          </a:bodyPr>
          <a:lstStyle/>
          <a:p>
            <a:pPr>
              <a:spcBef>
                <a:spcPct val="50000"/>
              </a:spcBef>
            </a:pPr>
            <a:r>
              <a:rPr kumimoji="1" lang="zh-CN" altLang="en-US" sz="3200" b="1">
                <a:solidFill>
                  <a:srgbClr val="CC0000"/>
                </a:solidFill>
                <a:latin typeface="Times New Roman" pitchFamily="18" charset="0"/>
                <a:ea typeface="华文新魏" pitchFamily="2" charset="-122"/>
              </a:rPr>
              <a:t>归纳和演绎的辩证关系</a:t>
            </a:r>
          </a:p>
        </p:txBody>
      </p:sp>
      <p:sp>
        <p:nvSpPr>
          <p:cNvPr id="150532" name="Text Box 4"/>
          <p:cNvSpPr txBox="1">
            <a:spLocks noChangeArrowheads="1"/>
          </p:cNvSpPr>
          <p:nvPr/>
        </p:nvSpPr>
        <p:spPr bwMode="auto">
          <a:xfrm>
            <a:off x="4953000" y="404813"/>
            <a:ext cx="3429000" cy="946150"/>
          </a:xfrm>
          <a:prstGeom prst="rect">
            <a:avLst/>
          </a:prstGeom>
          <a:noFill/>
          <a:ln w="9525">
            <a:noFill/>
            <a:miter lim="800000"/>
            <a:headEnd/>
            <a:tailEnd/>
          </a:ln>
          <a:effectLst/>
        </p:spPr>
        <p:txBody>
          <a:bodyPr>
            <a:spAutoFit/>
          </a:bodyPr>
          <a:lstStyle/>
          <a:p>
            <a:pPr>
              <a:spcBef>
                <a:spcPct val="50000"/>
              </a:spcBef>
            </a:pPr>
            <a:r>
              <a:rPr kumimoji="1" lang="zh-CN" altLang="en-US" sz="2800" b="1">
                <a:solidFill>
                  <a:srgbClr val="660066"/>
                </a:solidFill>
                <a:latin typeface="华文中宋" pitchFamily="2" charset="-122"/>
                <a:ea typeface="华文中宋" pitchFamily="2" charset="-122"/>
              </a:rPr>
              <a:t>相互联系，互为条件</a:t>
            </a:r>
            <a:br>
              <a:rPr kumimoji="1" lang="zh-CN" altLang="en-US" sz="2800" b="1">
                <a:solidFill>
                  <a:srgbClr val="660066"/>
                </a:solidFill>
                <a:latin typeface="华文中宋" pitchFamily="2" charset="-122"/>
                <a:ea typeface="华文中宋" pitchFamily="2" charset="-122"/>
              </a:rPr>
            </a:br>
            <a:r>
              <a:rPr kumimoji="1" lang="zh-CN" altLang="en-US" sz="2800" b="1">
                <a:solidFill>
                  <a:srgbClr val="660066"/>
                </a:solidFill>
                <a:latin typeface="华文中宋" pitchFamily="2" charset="-122"/>
                <a:ea typeface="华文中宋" pitchFamily="2" charset="-122"/>
              </a:rPr>
              <a:t>相互补充，相互转化</a:t>
            </a:r>
          </a:p>
        </p:txBody>
      </p:sp>
      <p:sp>
        <p:nvSpPr>
          <p:cNvPr id="150533" name="Text Box 5"/>
          <p:cNvSpPr txBox="1">
            <a:spLocks noChangeArrowheads="1"/>
          </p:cNvSpPr>
          <p:nvPr/>
        </p:nvSpPr>
        <p:spPr bwMode="auto">
          <a:xfrm>
            <a:off x="457200" y="1676400"/>
            <a:ext cx="8382000" cy="457200"/>
          </a:xfrm>
          <a:prstGeom prst="rect">
            <a:avLst/>
          </a:prstGeom>
          <a:noFill/>
          <a:ln w="9525">
            <a:noFill/>
            <a:miter lim="800000"/>
            <a:headEnd/>
            <a:tailEnd/>
          </a:ln>
          <a:effectLst/>
        </p:spPr>
        <p:txBody>
          <a:bodyPr>
            <a:spAutoFit/>
          </a:bodyPr>
          <a:lstStyle/>
          <a:p>
            <a:pPr>
              <a:spcBef>
                <a:spcPct val="50000"/>
              </a:spcBef>
            </a:pPr>
            <a:endParaRPr kumimoji="1" lang="zh-CN" altLang="en-US" sz="2400">
              <a:latin typeface="Times New Roman" pitchFamily="18" charset="0"/>
              <a:ea typeface="华文中宋" pitchFamily="2" charset="-122"/>
            </a:endParaRPr>
          </a:p>
        </p:txBody>
      </p:sp>
      <p:grpSp>
        <p:nvGrpSpPr>
          <p:cNvPr id="2" name="Group 6"/>
          <p:cNvGrpSpPr>
            <a:grpSpLocks/>
          </p:cNvGrpSpPr>
          <p:nvPr/>
        </p:nvGrpSpPr>
        <p:grpSpPr bwMode="auto">
          <a:xfrm>
            <a:off x="609600" y="1447800"/>
            <a:ext cx="2743200" cy="1814513"/>
            <a:chOff x="384" y="912"/>
            <a:chExt cx="1728" cy="1143"/>
          </a:xfrm>
        </p:grpSpPr>
        <p:sp>
          <p:nvSpPr>
            <p:cNvPr id="150535" name="Text Box 7"/>
            <p:cNvSpPr txBox="1">
              <a:spLocks noChangeArrowheads="1"/>
            </p:cNvSpPr>
            <p:nvPr/>
          </p:nvSpPr>
          <p:spPr bwMode="auto">
            <a:xfrm>
              <a:off x="384" y="912"/>
              <a:ext cx="1728" cy="327"/>
            </a:xfrm>
            <a:prstGeom prst="rect">
              <a:avLst/>
            </a:prstGeom>
            <a:noFill/>
            <a:ln w="9525">
              <a:noFill/>
              <a:miter lim="800000"/>
              <a:headEnd/>
              <a:tailEnd/>
            </a:ln>
            <a:effectLst/>
          </p:spPr>
          <p:txBody>
            <a:bodyPr>
              <a:spAutoFit/>
            </a:bodyPr>
            <a:lstStyle/>
            <a:p>
              <a:pPr eaLnBrk="0" hangingPunct="0">
                <a:spcBef>
                  <a:spcPct val="50000"/>
                </a:spcBef>
              </a:pPr>
              <a:r>
                <a:rPr kumimoji="1" lang="zh-CN" altLang="en-US" sz="2800">
                  <a:solidFill>
                    <a:srgbClr val="990000"/>
                  </a:solidFill>
                  <a:latin typeface="Times New Roman" pitchFamily="18" charset="0"/>
                  <a:ea typeface="黑体" pitchFamily="2" charset="-122"/>
                </a:rPr>
                <a:t>植物是进化的</a:t>
              </a:r>
            </a:p>
          </p:txBody>
        </p:sp>
        <p:sp>
          <p:nvSpPr>
            <p:cNvPr id="150536" name="Text Box 8"/>
            <p:cNvSpPr txBox="1">
              <a:spLocks noChangeArrowheads="1"/>
            </p:cNvSpPr>
            <p:nvPr/>
          </p:nvSpPr>
          <p:spPr bwMode="auto">
            <a:xfrm>
              <a:off x="384" y="1344"/>
              <a:ext cx="1728" cy="327"/>
            </a:xfrm>
            <a:prstGeom prst="rect">
              <a:avLst/>
            </a:prstGeom>
            <a:noFill/>
            <a:ln w="9525">
              <a:noFill/>
              <a:miter lim="800000"/>
              <a:headEnd/>
              <a:tailEnd/>
            </a:ln>
            <a:effectLst/>
          </p:spPr>
          <p:txBody>
            <a:bodyPr>
              <a:spAutoFit/>
            </a:bodyPr>
            <a:lstStyle/>
            <a:p>
              <a:pPr eaLnBrk="0" hangingPunct="0">
                <a:spcBef>
                  <a:spcPct val="50000"/>
                </a:spcBef>
              </a:pPr>
              <a:r>
                <a:rPr kumimoji="1" lang="zh-CN" altLang="en-US" sz="2800">
                  <a:solidFill>
                    <a:srgbClr val="990000"/>
                  </a:solidFill>
                  <a:latin typeface="Times New Roman" pitchFamily="18" charset="0"/>
                  <a:ea typeface="黑体" pitchFamily="2" charset="-122"/>
                </a:rPr>
                <a:t>动物是进化的</a:t>
              </a:r>
            </a:p>
          </p:txBody>
        </p:sp>
        <p:sp>
          <p:nvSpPr>
            <p:cNvPr id="150537" name="Text Box 9"/>
            <p:cNvSpPr txBox="1">
              <a:spLocks noChangeArrowheads="1"/>
            </p:cNvSpPr>
            <p:nvPr/>
          </p:nvSpPr>
          <p:spPr bwMode="auto">
            <a:xfrm>
              <a:off x="384" y="1728"/>
              <a:ext cx="1728" cy="327"/>
            </a:xfrm>
            <a:prstGeom prst="rect">
              <a:avLst/>
            </a:prstGeom>
            <a:noFill/>
            <a:ln w="9525">
              <a:noFill/>
              <a:miter lim="800000"/>
              <a:headEnd/>
              <a:tailEnd/>
            </a:ln>
            <a:effectLst/>
          </p:spPr>
          <p:txBody>
            <a:bodyPr>
              <a:spAutoFit/>
            </a:bodyPr>
            <a:lstStyle/>
            <a:p>
              <a:pPr eaLnBrk="0" hangingPunct="0">
                <a:spcBef>
                  <a:spcPct val="50000"/>
                </a:spcBef>
              </a:pPr>
              <a:r>
                <a:rPr kumimoji="1" lang="zh-CN" altLang="en-US" sz="2800">
                  <a:solidFill>
                    <a:srgbClr val="990000"/>
                  </a:solidFill>
                  <a:latin typeface="Times New Roman" pitchFamily="18" charset="0"/>
                  <a:ea typeface="黑体" pitchFamily="2" charset="-122"/>
                </a:rPr>
                <a:t>人类是进化的</a:t>
              </a:r>
            </a:p>
          </p:txBody>
        </p:sp>
      </p:grpSp>
      <p:sp>
        <p:nvSpPr>
          <p:cNvPr id="150538" name="Text Box 10"/>
          <p:cNvSpPr txBox="1">
            <a:spLocks noChangeArrowheads="1"/>
          </p:cNvSpPr>
          <p:nvPr/>
        </p:nvSpPr>
        <p:spPr bwMode="auto">
          <a:xfrm>
            <a:off x="3733800" y="1752600"/>
            <a:ext cx="990600" cy="1373188"/>
          </a:xfrm>
          <a:prstGeom prst="rect">
            <a:avLst/>
          </a:prstGeom>
          <a:noFill/>
          <a:ln w="9525">
            <a:noFill/>
            <a:miter lim="800000"/>
            <a:headEnd/>
            <a:tailEnd/>
          </a:ln>
          <a:effectLst/>
        </p:spPr>
        <p:txBody>
          <a:bodyPr>
            <a:spAutoFit/>
          </a:bodyPr>
          <a:lstStyle/>
          <a:p>
            <a:pPr eaLnBrk="0" hangingPunct="0"/>
            <a:r>
              <a:rPr lang="zh-CN" altLang="en-US" sz="2800" b="1">
                <a:solidFill>
                  <a:srgbClr val="0000FF"/>
                </a:solidFill>
                <a:latin typeface="Times New Roman" pitchFamily="18" charset="0"/>
                <a:ea typeface="黑体" pitchFamily="2" charset="-122"/>
              </a:rPr>
              <a:t>生物是进化的</a:t>
            </a:r>
          </a:p>
        </p:txBody>
      </p:sp>
      <p:grpSp>
        <p:nvGrpSpPr>
          <p:cNvPr id="3" name="Group 11"/>
          <p:cNvGrpSpPr>
            <a:grpSpLocks/>
          </p:cNvGrpSpPr>
          <p:nvPr/>
        </p:nvGrpSpPr>
        <p:grpSpPr bwMode="auto">
          <a:xfrm>
            <a:off x="2819400" y="1752600"/>
            <a:ext cx="533400" cy="1295400"/>
            <a:chOff x="1968" y="1104"/>
            <a:chExt cx="768" cy="816"/>
          </a:xfrm>
        </p:grpSpPr>
        <p:sp>
          <p:nvSpPr>
            <p:cNvPr id="150540" name="Line 12"/>
            <p:cNvSpPr>
              <a:spLocks noChangeShapeType="1"/>
            </p:cNvSpPr>
            <p:nvPr/>
          </p:nvSpPr>
          <p:spPr bwMode="auto">
            <a:xfrm>
              <a:off x="1968" y="1104"/>
              <a:ext cx="768" cy="0"/>
            </a:xfrm>
            <a:prstGeom prst="line">
              <a:avLst/>
            </a:prstGeom>
            <a:noFill/>
            <a:ln w="57150">
              <a:solidFill>
                <a:srgbClr val="FF0066"/>
              </a:solidFill>
              <a:prstDash val="sysDot"/>
              <a:round/>
              <a:headEnd/>
              <a:tailEnd/>
            </a:ln>
            <a:effectLst/>
          </p:spPr>
          <p:txBody>
            <a:bodyPr/>
            <a:lstStyle/>
            <a:p>
              <a:endParaRPr lang="zh-CN" altLang="en-US"/>
            </a:p>
          </p:txBody>
        </p:sp>
        <p:sp>
          <p:nvSpPr>
            <p:cNvPr id="150541" name="Line 13"/>
            <p:cNvSpPr>
              <a:spLocks noChangeShapeType="1"/>
            </p:cNvSpPr>
            <p:nvPr/>
          </p:nvSpPr>
          <p:spPr bwMode="auto">
            <a:xfrm>
              <a:off x="1968" y="1536"/>
              <a:ext cx="768" cy="0"/>
            </a:xfrm>
            <a:prstGeom prst="line">
              <a:avLst/>
            </a:prstGeom>
            <a:noFill/>
            <a:ln w="57150">
              <a:solidFill>
                <a:srgbClr val="FF0066"/>
              </a:solidFill>
              <a:prstDash val="sysDot"/>
              <a:round/>
              <a:headEnd/>
              <a:tailEnd/>
            </a:ln>
            <a:effectLst/>
          </p:spPr>
          <p:txBody>
            <a:bodyPr/>
            <a:lstStyle/>
            <a:p>
              <a:endParaRPr lang="zh-CN" altLang="en-US"/>
            </a:p>
          </p:txBody>
        </p:sp>
        <p:sp>
          <p:nvSpPr>
            <p:cNvPr id="150542" name="Line 14"/>
            <p:cNvSpPr>
              <a:spLocks noChangeShapeType="1"/>
            </p:cNvSpPr>
            <p:nvPr/>
          </p:nvSpPr>
          <p:spPr bwMode="auto">
            <a:xfrm>
              <a:off x="1968" y="1920"/>
              <a:ext cx="768" cy="0"/>
            </a:xfrm>
            <a:prstGeom prst="line">
              <a:avLst/>
            </a:prstGeom>
            <a:noFill/>
            <a:ln w="57150">
              <a:solidFill>
                <a:srgbClr val="FF0066"/>
              </a:solidFill>
              <a:prstDash val="sysDot"/>
              <a:round/>
              <a:headEnd/>
              <a:tailEnd/>
            </a:ln>
            <a:effectLst/>
          </p:spPr>
          <p:txBody>
            <a:bodyPr/>
            <a:lstStyle/>
            <a:p>
              <a:endParaRPr lang="zh-CN" altLang="en-US"/>
            </a:p>
          </p:txBody>
        </p:sp>
      </p:grpSp>
      <p:sp>
        <p:nvSpPr>
          <p:cNvPr id="150543" name="Line 15"/>
          <p:cNvSpPr>
            <a:spLocks noChangeShapeType="1"/>
          </p:cNvSpPr>
          <p:nvPr/>
        </p:nvSpPr>
        <p:spPr bwMode="auto">
          <a:xfrm>
            <a:off x="3352800" y="2438400"/>
            <a:ext cx="457200" cy="0"/>
          </a:xfrm>
          <a:prstGeom prst="line">
            <a:avLst/>
          </a:prstGeom>
          <a:noFill/>
          <a:ln w="57150">
            <a:solidFill>
              <a:srgbClr val="FF0066"/>
            </a:solidFill>
            <a:prstDash val="sysDot"/>
            <a:round/>
            <a:headEnd/>
            <a:tailEnd type="triangle" w="med" len="med"/>
          </a:ln>
          <a:effectLst/>
        </p:spPr>
        <p:txBody>
          <a:bodyPr/>
          <a:lstStyle/>
          <a:p>
            <a:endParaRPr lang="zh-CN" altLang="en-US"/>
          </a:p>
        </p:txBody>
      </p:sp>
      <p:sp>
        <p:nvSpPr>
          <p:cNvPr id="150544" name="Line 16"/>
          <p:cNvSpPr>
            <a:spLocks noChangeShapeType="1"/>
          </p:cNvSpPr>
          <p:nvPr/>
        </p:nvSpPr>
        <p:spPr bwMode="auto">
          <a:xfrm>
            <a:off x="3352800" y="1752600"/>
            <a:ext cx="0" cy="1295400"/>
          </a:xfrm>
          <a:prstGeom prst="line">
            <a:avLst/>
          </a:prstGeom>
          <a:noFill/>
          <a:ln w="57150">
            <a:solidFill>
              <a:srgbClr val="FF0066"/>
            </a:solidFill>
            <a:prstDash val="sysDot"/>
            <a:round/>
            <a:headEnd/>
            <a:tailEnd/>
          </a:ln>
          <a:effectLst/>
        </p:spPr>
        <p:txBody>
          <a:bodyPr/>
          <a:lstStyle/>
          <a:p>
            <a:endParaRPr lang="zh-CN" altLang="en-US"/>
          </a:p>
        </p:txBody>
      </p:sp>
      <p:sp>
        <p:nvSpPr>
          <p:cNvPr id="150545" name="Line 17"/>
          <p:cNvSpPr>
            <a:spLocks noChangeShapeType="1"/>
          </p:cNvSpPr>
          <p:nvPr/>
        </p:nvSpPr>
        <p:spPr bwMode="auto">
          <a:xfrm>
            <a:off x="4572000" y="2438400"/>
            <a:ext cx="304800" cy="0"/>
          </a:xfrm>
          <a:prstGeom prst="line">
            <a:avLst/>
          </a:prstGeom>
          <a:noFill/>
          <a:ln w="57150">
            <a:solidFill>
              <a:srgbClr val="FF0066"/>
            </a:solidFill>
            <a:prstDash val="sysDot"/>
            <a:round/>
            <a:headEnd/>
            <a:tailEnd/>
          </a:ln>
          <a:effectLst/>
        </p:spPr>
        <p:txBody>
          <a:bodyPr/>
          <a:lstStyle/>
          <a:p>
            <a:endParaRPr lang="zh-CN" altLang="en-US"/>
          </a:p>
        </p:txBody>
      </p:sp>
      <p:sp>
        <p:nvSpPr>
          <p:cNvPr id="150546" name="Line 18"/>
          <p:cNvSpPr>
            <a:spLocks noChangeShapeType="1"/>
          </p:cNvSpPr>
          <p:nvPr/>
        </p:nvSpPr>
        <p:spPr bwMode="auto">
          <a:xfrm>
            <a:off x="4953000" y="1752600"/>
            <a:ext cx="0" cy="1295400"/>
          </a:xfrm>
          <a:prstGeom prst="line">
            <a:avLst/>
          </a:prstGeom>
          <a:noFill/>
          <a:ln w="57150">
            <a:solidFill>
              <a:srgbClr val="FF0066"/>
            </a:solidFill>
            <a:prstDash val="sysDot"/>
            <a:round/>
            <a:headEnd/>
            <a:tailEnd/>
          </a:ln>
          <a:effectLst/>
        </p:spPr>
        <p:txBody>
          <a:bodyPr/>
          <a:lstStyle/>
          <a:p>
            <a:endParaRPr lang="zh-CN" altLang="en-US"/>
          </a:p>
        </p:txBody>
      </p:sp>
      <p:grpSp>
        <p:nvGrpSpPr>
          <p:cNvPr id="4" name="Group 19"/>
          <p:cNvGrpSpPr>
            <a:grpSpLocks/>
          </p:cNvGrpSpPr>
          <p:nvPr/>
        </p:nvGrpSpPr>
        <p:grpSpPr bwMode="auto">
          <a:xfrm>
            <a:off x="4953000" y="1752600"/>
            <a:ext cx="533400" cy="1295400"/>
            <a:chOff x="3360" y="1104"/>
            <a:chExt cx="192" cy="816"/>
          </a:xfrm>
        </p:grpSpPr>
        <p:sp>
          <p:nvSpPr>
            <p:cNvPr id="150548" name="Line 20"/>
            <p:cNvSpPr>
              <a:spLocks noChangeShapeType="1"/>
            </p:cNvSpPr>
            <p:nvPr/>
          </p:nvSpPr>
          <p:spPr bwMode="auto">
            <a:xfrm>
              <a:off x="3360" y="1104"/>
              <a:ext cx="192" cy="0"/>
            </a:xfrm>
            <a:prstGeom prst="line">
              <a:avLst/>
            </a:prstGeom>
            <a:noFill/>
            <a:ln w="57150">
              <a:solidFill>
                <a:srgbClr val="FF0066"/>
              </a:solidFill>
              <a:prstDash val="sysDot"/>
              <a:round/>
              <a:headEnd/>
              <a:tailEnd type="triangle" w="med" len="med"/>
            </a:ln>
            <a:effectLst/>
          </p:spPr>
          <p:txBody>
            <a:bodyPr/>
            <a:lstStyle/>
            <a:p>
              <a:endParaRPr lang="zh-CN" altLang="en-US"/>
            </a:p>
          </p:txBody>
        </p:sp>
        <p:sp>
          <p:nvSpPr>
            <p:cNvPr id="150549" name="Line 21"/>
            <p:cNvSpPr>
              <a:spLocks noChangeShapeType="1"/>
            </p:cNvSpPr>
            <p:nvPr/>
          </p:nvSpPr>
          <p:spPr bwMode="auto">
            <a:xfrm>
              <a:off x="3360" y="1920"/>
              <a:ext cx="192" cy="0"/>
            </a:xfrm>
            <a:prstGeom prst="line">
              <a:avLst/>
            </a:prstGeom>
            <a:noFill/>
            <a:ln w="57150">
              <a:solidFill>
                <a:srgbClr val="FF0066"/>
              </a:solidFill>
              <a:prstDash val="sysDot"/>
              <a:round/>
              <a:headEnd/>
              <a:tailEnd type="triangle" w="med" len="med"/>
            </a:ln>
            <a:effectLst/>
          </p:spPr>
          <p:txBody>
            <a:bodyPr/>
            <a:lstStyle/>
            <a:p>
              <a:endParaRPr lang="zh-CN" altLang="en-US"/>
            </a:p>
          </p:txBody>
        </p:sp>
        <p:sp>
          <p:nvSpPr>
            <p:cNvPr id="150550" name="Line 22"/>
            <p:cNvSpPr>
              <a:spLocks noChangeShapeType="1"/>
            </p:cNvSpPr>
            <p:nvPr/>
          </p:nvSpPr>
          <p:spPr bwMode="auto">
            <a:xfrm>
              <a:off x="3360" y="1536"/>
              <a:ext cx="192" cy="0"/>
            </a:xfrm>
            <a:prstGeom prst="line">
              <a:avLst/>
            </a:prstGeom>
            <a:noFill/>
            <a:ln w="57150">
              <a:solidFill>
                <a:srgbClr val="FF0066"/>
              </a:solidFill>
              <a:prstDash val="sysDot"/>
              <a:round/>
              <a:headEnd/>
              <a:tailEnd type="triangle" w="med" len="med"/>
            </a:ln>
            <a:effectLst/>
          </p:spPr>
          <p:txBody>
            <a:bodyPr/>
            <a:lstStyle/>
            <a:p>
              <a:endParaRPr lang="zh-CN" altLang="en-US"/>
            </a:p>
          </p:txBody>
        </p:sp>
      </p:grpSp>
      <p:sp>
        <p:nvSpPr>
          <p:cNvPr id="150551" name="Text Box 23"/>
          <p:cNvSpPr txBox="1">
            <a:spLocks noChangeArrowheads="1"/>
          </p:cNvSpPr>
          <p:nvPr/>
        </p:nvSpPr>
        <p:spPr bwMode="auto">
          <a:xfrm>
            <a:off x="5410200" y="1524000"/>
            <a:ext cx="3733800" cy="1801813"/>
          </a:xfrm>
          <a:prstGeom prst="rect">
            <a:avLst/>
          </a:prstGeom>
          <a:noFill/>
          <a:ln w="9525">
            <a:noFill/>
            <a:miter lim="800000"/>
            <a:headEnd/>
            <a:tailEnd/>
          </a:ln>
          <a:effectLst/>
        </p:spPr>
        <p:txBody>
          <a:bodyPr>
            <a:spAutoFit/>
          </a:bodyPr>
          <a:lstStyle/>
          <a:p>
            <a:pPr>
              <a:spcBef>
                <a:spcPct val="50000"/>
              </a:spcBef>
            </a:pPr>
            <a:r>
              <a:rPr kumimoji="1" lang="zh-CN" altLang="en-US" sz="2800">
                <a:solidFill>
                  <a:srgbClr val="003300"/>
                </a:solidFill>
                <a:latin typeface="Times New Roman" pitchFamily="18" charset="0"/>
                <a:ea typeface="黑体" pitchFamily="2" charset="-122"/>
              </a:rPr>
              <a:t>树在进化中养成挺拔</a:t>
            </a:r>
          </a:p>
          <a:p>
            <a:pPr>
              <a:spcBef>
                <a:spcPct val="50000"/>
              </a:spcBef>
            </a:pPr>
            <a:r>
              <a:rPr kumimoji="1" lang="zh-CN" altLang="en-US" sz="2800">
                <a:solidFill>
                  <a:srgbClr val="003300"/>
                </a:solidFill>
                <a:latin typeface="Times New Roman" pitchFamily="18" charset="0"/>
                <a:ea typeface="黑体" pitchFamily="2" charset="-122"/>
              </a:rPr>
              <a:t>鸟在进化中学会飞翔</a:t>
            </a:r>
          </a:p>
          <a:p>
            <a:pPr>
              <a:spcBef>
                <a:spcPct val="50000"/>
              </a:spcBef>
            </a:pPr>
            <a:r>
              <a:rPr kumimoji="1" lang="zh-CN" altLang="en-US" sz="2800">
                <a:solidFill>
                  <a:srgbClr val="003300"/>
                </a:solidFill>
                <a:latin typeface="Times New Roman" pitchFamily="18" charset="0"/>
                <a:ea typeface="黑体" pitchFamily="2" charset="-122"/>
              </a:rPr>
              <a:t>猿在进化中转变成人</a:t>
            </a:r>
          </a:p>
        </p:txBody>
      </p:sp>
      <p:sp>
        <p:nvSpPr>
          <p:cNvPr id="150552" name="Text Box 24" descr="水滴"/>
          <p:cNvSpPr txBox="1">
            <a:spLocks noChangeArrowheads="1"/>
          </p:cNvSpPr>
          <p:nvPr/>
        </p:nvSpPr>
        <p:spPr bwMode="auto">
          <a:xfrm>
            <a:off x="914400" y="4267200"/>
            <a:ext cx="685800" cy="1200150"/>
          </a:xfrm>
          <a:prstGeom prst="rect">
            <a:avLst/>
          </a:prstGeom>
          <a:blipFill dpi="0" rotWithShape="0">
            <a:blip r:embed="rId2" cstate="print"/>
            <a:srcRect/>
            <a:tile tx="0" ty="0" sx="100000" sy="100000" flip="none" algn="tl"/>
          </a:blipFill>
          <a:ln w="9525">
            <a:solidFill>
              <a:srgbClr val="0000FF"/>
            </a:solidFill>
            <a:miter lim="800000"/>
            <a:headEnd/>
            <a:tailEnd/>
          </a:ln>
          <a:effectLst/>
        </p:spPr>
        <p:txBody>
          <a:bodyPr>
            <a:spAutoFit/>
          </a:bodyPr>
          <a:lstStyle/>
          <a:p>
            <a:pPr>
              <a:spcBef>
                <a:spcPct val="50000"/>
              </a:spcBef>
            </a:pPr>
            <a:r>
              <a:rPr kumimoji="1" lang="zh-CN" altLang="en-US" sz="3600">
                <a:solidFill>
                  <a:srgbClr val="FF0066"/>
                </a:solidFill>
                <a:latin typeface="Times New Roman" pitchFamily="18" charset="0"/>
                <a:ea typeface="黑体" pitchFamily="2" charset="-122"/>
              </a:rPr>
              <a:t>个别</a:t>
            </a:r>
          </a:p>
        </p:txBody>
      </p:sp>
      <p:sp>
        <p:nvSpPr>
          <p:cNvPr id="150553" name="Text Box 25" descr="水滴"/>
          <p:cNvSpPr txBox="1">
            <a:spLocks noChangeArrowheads="1"/>
          </p:cNvSpPr>
          <p:nvPr/>
        </p:nvSpPr>
        <p:spPr bwMode="auto">
          <a:xfrm>
            <a:off x="3810000" y="4267200"/>
            <a:ext cx="685800" cy="1200150"/>
          </a:xfrm>
          <a:prstGeom prst="rect">
            <a:avLst/>
          </a:prstGeom>
          <a:blipFill dpi="0" rotWithShape="0">
            <a:blip r:embed="rId2" cstate="print"/>
            <a:srcRect/>
            <a:tile tx="0" ty="0" sx="100000" sy="100000" flip="none" algn="tl"/>
          </a:blipFill>
          <a:ln w="9525">
            <a:solidFill>
              <a:srgbClr val="0000FF"/>
            </a:solidFill>
            <a:miter lim="800000"/>
            <a:headEnd/>
            <a:tailEnd/>
          </a:ln>
          <a:effectLst/>
        </p:spPr>
        <p:txBody>
          <a:bodyPr>
            <a:spAutoFit/>
          </a:bodyPr>
          <a:lstStyle/>
          <a:p>
            <a:pPr>
              <a:spcBef>
                <a:spcPct val="50000"/>
              </a:spcBef>
            </a:pPr>
            <a:r>
              <a:rPr kumimoji="1" lang="zh-CN" altLang="en-US" sz="3600">
                <a:solidFill>
                  <a:srgbClr val="FF0066"/>
                </a:solidFill>
                <a:latin typeface="Times New Roman" pitchFamily="18" charset="0"/>
                <a:ea typeface="黑体" pitchFamily="2" charset="-122"/>
              </a:rPr>
              <a:t>一般</a:t>
            </a:r>
          </a:p>
        </p:txBody>
      </p:sp>
      <p:sp>
        <p:nvSpPr>
          <p:cNvPr id="150554" name="Text Box 26" descr="水滴"/>
          <p:cNvSpPr txBox="1">
            <a:spLocks noChangeArrowheads="1"/>
          </p:cNvSpPr>
          <p:nvPr/>
        </p:nvSpPr>
        <p:spPr bwMode="auto">
          <a:xfrm>
            <a:off x="6553200" y="4267200"/>
            <a:ext cx="685800" cy="1200150"/>
          </a:xfrm>
          <a:prstGeom prst="rect">
            <a:avLst/>
          </a:prstGeom>
          <a:blipFill dpi="0" rotWithShape="0">
            <a:blip r:embed="rId2" cstate="print"/>
            <a:srcRect/>
            <a:tile tx="0" ty="0" sx="100000" sy="100000" flip="none" algn="tl"/>
          </a:blipFill>
          <a:ln w="9525">
            <a:solidFill>
              <a:srgbClr val="0000FF"/>
            </a:solidFill>
            <a:miter lim="800000"/>
            <a:headEnd/>
            <a:tailEnd/>
          </a:ln>
          <a:effectLst/>
        </p:spPr>
        <p:txBody>
          <a:bodyPr>
            <a:spAutoFit/>
          </a:bodyPr>
          <a:lstStyle/>
          <a:p>
            <a:pPr>
              <a:spcBef>
                <a:spcPct val="50000"/>
              </a:spcBef>
            </a:pPr>
            <a:r>
              <a:rPr kumimoji="1" lang="zh-CN" altLang="en-US" sz="3600">
                <a:solidFill>
                  <a:srgbClr val="FF0066"/>
                </a:solidFill>
                <a:latin typeface="Times New Roman" pitchFamily="18" charset="0"/>
                <a:ea typeface="黑体" pitchFamily="2" charset="-122"/>
              </a:rPr>
              <a:t>个别</a:t>
            </a:r>
          </a:p>
        </p:txBody>
      </p:sp>
      <p:sp>
        <p:nvSpPr>
          <p:cNvPr id="150555" name="Line 27"/>
          <p:cNvSpPr>
            <a:spLocks noChangeShapeType="1"/>
          </p:cNvSpPr>
          <p:nvPr/>
        </p:nvSpPr>
        <p:spPr bwMode="auto">
          <a:xfrm>
            <a:off x="1676400" y="4876800"/>
            <a:ext cx="1981200" cy="0"/>
          </a:xfrm>
          <a:prstGeom prst="line">
            <a:avLst/>
          </a:prstGeom>
          <a:noFill/>
          <a:ln w="76200">
            <a:solidFill>
              <a:srgbClr val="FF00FF"/>
            </a:solidFill>
            <a:prstDash val="sysDot"/>
            <a:round/>
            <a:headEnd/>
            <a:tailEnd type="triangle" w="med" len="med"/>
          </a:ln>
          <a:effectLst/>
        </p:spPr>
        <p:txBody>
          <a:bodyPr/>
          <a:lstStyle/>
          <a:p>
            <a:endParaRPr lang="zh-CN" altLang="en-US"/>
          </a:p>
        </p:txBody>
      </p:sp>
      <p:sp>
        <p:nvSpPr>
          <p:cNvPr id="150556" name="Line 28"/>
          <p:cNvSpPr>
            <a:spLocks noChangeShapeType="1"/>
          </p:cNvSpPr>
          <p:nvPr/>
        </p:nvSpPr>
        <p:spPr bwMode="auto">
          <a:xfrm>
            <a:off x="4648200" y="4876800"/>
            <a:ext cx="1828800" cy="0"/>
          </a:xfrm>
          <a:prstGeom prst="line">
            <a:avLst/>
          </a:prstGeom>
          <a:noFill/>
          <a:ln w="76200">
            <a:solidFill>
              <a:srgbClr val="FF00FF"/>
            </a:solidFill>
            <a:prstDash val="sysDot"/>
            <a:round/>
            <a:headEnd/>
            <a:tailEnd type="triangle" w="med" len="med"/>
          </a:ln>
          <a:effectLst/>
        </p:spPr>
        <p:txBody>
          <a:bodyPr/>
          <a:lstStyle/>
          <a:p>
            <a:endParaRPr lang="zh-CN" altLang="en-US"/>
          </a:p>
        </p:txBody>
      </p:sp>
      <p:grpSp>
        <p:nvGrpSpPr>
          <p:cNvPr id="5" name="Group 29"/>
          <p:cNvGrpSpPr>
            <a:grpSpLocks/>
          </p:cNvGrpSpPr>
          <p:nvPr/>
        </p:nvGrpSpPr>
        <p:grpSpPr bwMode="auto">
          <a:xfrm>
            <a:off x="1676400" y="3657600"/>
            <a:ext cx="2209800" cy="2438400"/>
            <a:chOff x="1056" y="2304"/>
            <a:chExt cx="1392" cy="1536"/>
          </a:xfrm>
        </p:grpSpPr>
        <p:sp>
          <p:nvSpPr>
            <p:cNvPr id="150558" name="Oval 30" descr="花束"/>
            <p:cNvSpPr>
              <a:spLocks noChangeArrowheads="1"/>
            </p:cNvSpPr>
            <p:nvPr/>
          </p:nvSpPr>
          <p:spPr bwMode="auto">
            <a:xfrm>
              <a:off x="1056" y="2304"/>
              <a:ext cx="1392" cy="480"/>
            </a:xfrm>
            <a:prstGeom prst="ellipse">
              <a:avLst/>
            </a:prstGeom>
            <a:noFill/>
            <a:ln w="38100">
              <a:solidFill>
                <a:srgbClr val="003300"/>
              </a:solidFill>
              <a:round/>
              <a:headEnd/>
              <a:tailEnd/>
            </a:ln>
            <a:effectLst/>
          </p:spPr>
          <p:txBody>
            <a:bodyPr wrap="none" anchor="ctr"/>
            <a:lstStyle/>
            <a:p>
              <a:endParaRPr lang="zh-CN" altLang="en-US"/>
            </a:p>
          </p:txBody>
        </p:sp>
        <p:sp>
          <p:nvSpPr>
            <p:cNvPr id="150559" name="Oval 31" descr="花束"/>
            <p:cNvSpPr>
              <a:spLocks noChangeArrowheads="1"/>
            </p:cNvSpPr>
            <p:nvPr/>
          </p:nvSpPr>
          <p:spPr bwMode="auto">
            <a:xfrm>
              <a:off x="1104" y="3360"/>
              <a:ext cx="1344" cy="480"/>
            </a:xfrm>
            <a:prstGeom prst="ellipse">
              <a:avLst/>
            </a:prstGeom>
            <a:noFill/>
            <a:ln w="38100">
              <a:solidFill>
                <a:srgbClr val="003300"/>
              </a:solidFill>
              <a:round/>
              <a:headEnd/>
              <a:tailEnd/>
            </a:ln>
            <a:effectLst/>
          </p:spPr>
          <p:txBody>
            <a:bodyPr wrap="none" anchor="ctr"/>
            <a:lstStyle/>
            <a:p>
              <a:endParaRPr lang="zh-CN" altLang="en-US"/>
            </a:p>
          </p:txBody>
        </p:sp>
        <p:grpSp>
          <p:nvGrpSpPr>
            <p:cNvPr id="6" name="Group 32"/>
            <p:cNvGrpSpPr>
              <a:grpSpLocks/>
            </p:cNvGrpSpPr>
            <p:nvPr/>
          </p:nvGrpSpPr>
          <p:grpSpPr bwMode="auto">
            <a:xfrm>
              <a:off x="1200" y="2352"/>
              <a:ext cx="1044" cy="1431"/>
              <a:chOff x="1200" y="2352"/>
              <a:chExt cx="1044" cy="1431"/>
            </a:xfrm>
          </p:grpSpPr>
          <p:sp>
            <p:nvSpPr>
              <p:cNvPr id="150561" name="Text Box 33" descr="粉色砂纸"/>
              <p:cNvSpPr txBox="1">
                <a:spLocks noChangeArrowheads="1"/>
              </p:cNvSpPr>
              <p:nvPr/>
            </p:nvSpPr>
            <p:spPr bwMode="auto">
              <a:xfrm>
                <a:off x="1200" y="2352"/>
                <a:ext cx="1044" cy="327"/>
              </a:xfrm>
              <a:prstGeom prst="rect">
                <a:avLst/>
              </a:prstGeom>
              <a:noFill/>
              <a:ln w="38100">
                <a:noFill/>
                <a:miter lim="800000"/>
                <a:headEnd/>
                <a:tailEnd/>
              </a:ln>
              <a:effectLst/>
            </p:spPr>
            <p:txBody>
              <a:bodyPr>
                <a:spAutoFit/>
              </a:bodyPr>
              <a:lstStyle/>
              <a:p>
                <a:pPr>
                  <a:spcBef>
                    <a:spcPct val="50000"/>
                  </a:spcBef>
                </a:pPr>
                <a:r>
                  <a:rPr kumimoji="1" lang="zh-CN" altLang="en-US" sz="2800">
                    <a:solidFill>
                      <a:srgbClr val="0000FF"/>
                    </a:solidFill>
                    <a:latin typeface="黑体" pitchFamily="2" charset="-122"/>
                    <a:ea typeface="黑体" pitchFamily="2" charset="-122"/>
                  </a:rPr>
                  <a:t>相互联系</a:t>
                </a:r>
              </a:p>
            </p:txBody>
          </p:sp>
          <p:sp>
            <p:nvSpPr>
              <p:cNvPr id="150562" name="Rectangle 34" descr="粉色砂纸"/>
              <p:cNvSpPr>
                <a:spLocks noChangeArrowheads="1"/>
              </p:cNvSpPr>
              <p:nvPr/>
            </p:nvSpPr>
            <p:spPr bwMode="auto">
              <a:xfrm>
                <a:off x="1200" y="3456"/>
                <a:ext cx="1012" cy="327"/>
              </a:xfrm>
              <a:prstGeom prst="rect">
                <a:avLst/>
              </a:prstGeom>
              <a:noFill/>
              <a:ln w="9525">
                <a:noFill/>
                <a:miter lim="800000"/>
                <a:headEnd/>
                <a:tailEnd/>
              </a:ln>
              <a:effectLst/>
            </p:spPr>
            <p:txBody>
              <a:bodyPr wrap="none">
                <a:spAutoFit/>
              </a:bodyPr>
              <a:lstStyle/>
              <a:p>
                <a:r>
                  <a:rPr kumimoji="1" lang="zh-CN" altLang="en-US" sz="2800">
                    <a:solidFill>
                      <a:srgbClr val="0000FF"/>
                    </a:solidFill>
                    <a:latin typeface="黑体" pitchFamily="2" charset="-122"/>
                    <a:ea typeface="黑体" pitchFamily="2" charset="-122"/>
                  </a:rPr>
                  <a:t>相互补充</a:t>
                </a:r>
              </a:p>
            </p:txBody>
          </p:sp>
        </p:grpSp>
      </p:grpSp>
      <p:grpSp>
        <p:nvGrpSpPr>
          <p:cNvPr id="7" name="Group 35"/>
          <p:cNvGrpSpPr>
            <a:grpSpLocks/>
          </p:cNvGrpSpPr>
          <p:nvPr/>
        </p:nvGrpSpPr>
        <p:grpSpPr bwMode="auto">
          <a:xfrm>
            <a:off x="4495800" y="3657600"/>
            <a:ext cx="2133600" cy="2438400"/>
            <a:chOff x="2832" y="2304"/>
            <a:chExt cx="1344" cy="1536"/>
          </a:xfrm>
        </p:grpSpPr>
        <p:sp>
          <p:nvSpPr>
            <p:cNvPr id="150564" name="Oval 36" descr="花束"/>
            <p:cNvSpPr>
              <a:spLocks noChangeArrowheads="1"/>
            </p:cNvSpPr>
            <p:nvPr/>
          </p:nvSpPr>
          <p:spPr bwMode="auto">
            <a:xfrm>
              <a:off x="2832" y="3360"/>
              <a:ext cx="1344" cy="480"/>
            </a:xfrm>
            <a:prstGeom prst="ellipse">
              <a:avLst/>
            </a:prstGeom>
            <a:noFill/>
            <a:ln w="38100">
              <a:solidFill>
                <a:srgbClr val="003300"/>
              </a:solidFill>
              <a:round/>
              <a:headEnd/>
              <a:tailEnd/>
            </a:ln>
            <a:effectLst/>
          </p:spPr>
          <p:txBody>
            <a:bodyPr wrap="none" anchor="ctr"/>
            <a:lstStyle/>
            <a:p>
              <a:endParaRPr lang="zh-CN" altLang="en-US"/>
            </a:p>
          </p:txBody>
        </p:sp>
        <p:sp>
          <p:nvSpPr>
            <p:cNvPr id="150565" name="Oval 37" descr="花束"/>
            <p:cNvSpPr>
              <a:spLocks noChangeArrowheads="1"/>
            </p:cNvSpPr>
            <p:nvPr/>
          </p:nvSpPr>
          <p:spPr bwMode="auto">
            <a:xfrm>
              <a:off x="2832" y="2304"/>
              <a:ext cx="1344" cy="480"/>
            </a:xfrm>
            <a:prstGeom prst="ellipse">
              <a:avLst/>
            </a:prstGeom>
            <a:noFill/>
            <a:ln w="38100">
              <a:solidFill>
                <a:srgbClr val="003300"/>
              </a:solidFill>
              <a:round/>
              <a:headEnd/>
              <a:tailEnd/>
            </a:ln>
            <a:effectLst/>
          </p:spPr>
          <p:txBody>
            <a:bodyPr wrap="none" anchor="ctr"/>
            <a:lstStyle/>
            <a:p>
              <a:endParaRPr lang="zh-CN" altLang="en-US"/>
            </a:p>
          </p:txBody>
        </p:sp>
        <p:grpSp>
          <p:nvGrpSpPr>
            <p:cNvPr id="8" name="Group 38"/>
            <p:cNvGrpSpPr>
              <a:grpSpLocks/>
            </p:cNvGrpSpPr>
            <p:nvPr/>
          </p:nvGrpSpPr>
          <p:grpSpPr bwMode="auto">
            <a:xfrm>
              <a:off x="3024" y="2400"/>
              <a:ext cx="1012" cy="1335"/>
              <a:chOff x="3024" y="2400"/>
              <a:chExt cx="1012" cy="1335"/>
            </a:xfrm>
          </p:grpSpPr>
          <p:sp>
            <p:nvSpPr>
              <p:cNvPr id="150567" name="Rectangle 39" descr="粉色砂纸"/>
              <p:cNvSpPr>
                <a:spLocks noChangeArrowheads="1"/>
              </p:cNvSpPr>
              <p:nvPr/>
            </p:nvSpPr>
            <p:spPr bwMode="auto">
              <a:xfrm>
                <a:off x="3024" y="2400"/>
                <a:ext cx="1012" cy="327"/>
              </a:xfrm>
              <a:prstGeom prst="rect">
                <a:avLst/>
              </a:prstGeom>
              <a:noFill/>
              <a:ln w="9525">
                <a:noFill/>
                <a:miter lim="800000"/>
                <a:headEnd/>
                <a:tailEnd/>
              </a:ln>
              <a:effectLst/>
            </p:spPr>
            <p:txBody>
              <a:bodyPr wrap="none">
                <a:spAutoFit/>
              </a:bodyPr>
              <a:lstStyle/>
              <a:p>
                <a:r>
                  <a:rPr kumimoji="1" lang="zh-CN" altLang="en-US" sz="2800">
                    <a:solidFill>
                      <a:srgbClr val="0000FF"/>
                    </a:solidFill>
                    <a:latin typeface="黑体" pitchFamily="2" charset="-122"/>
                    <a:ea typeface="黑体" pitchFamily="2" charset="-122"/>
                  </a:rPr>
                  <a:t>互为条件</a:t>
                </a:r>
              </a:p>
            </p:txBody>
          </p:sp>
          <p:sp>
            <p:nvSpPr>
              <p:cNvPr id="150568" name="Rectangle 40" descr="粉色砂纸"/>
              <p:cNvSpPr>
                <a:spLocks noChangeArrowheads="1"/>
              </p:cNvSpPr>
              <p:nvPr/>
            </p:nvSpPr>
            <p:spPr bwMode="auto">
              <a:xfrm>
                <a:off x="3024" y="3408"/>
                <a:ext cx="1012" cy="327"/>
              </a:xfrm>
              <a:prstGeom prst="rect">
                <a:avLst/>
              </a:prstGeom>
              <a:noFill/>
              <a:ln w="9525">
                <a:noFill/>
                <a:miter lim="800000"/>
                <a:headEnd/>
                <a:tailEnd/>
              </a:ln>
              <a:effectLst/>
            </p:spPr>
            <p:txBody>
              <a:bodyPr wrap="none">
                <a:spAutoFit/>
              </a:bodyPr>
              <a:lstStyle/>
              <a:p>
                <a:r>
                  <a:rPr kumimoji="1" lang="zh-CN" altLang="en-US" sz="2800">
                    <a:solidFill>
                      <a:srgbClr val="0000FF"/>
                    </a:solidFill>
                    <a:latin typeface="黑体" pitchFamily="2" charset="-122"/>
                    <a:ea typeface="黑体" pitchFamily="2" charset="-122"/>
                  </a:rPr>
                  <a:t>相互转化</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0531"/>
                                        </p:tgtEl>
                                        <p:attrNameLst>
                                          <p:attrName>style.visibility</p:attrName>
                                        </p:attrNameLst>
                                      </p:cBhvr>
                                      <p:to>
                                        <p:strVal val="visible"/>
                                      </p:to>
                                    </p:set>
                                    <p:anim calcmode="lin" valueType="num">
                                      <p:cBhvr additive="base">
                                        <p:cTn id="7" dur="500" fill="hold"/>
                                        <p:tgtEl>
                                          <p:spTgt spid="150531"/>
                                        </p:tgtEl>
                                        <p:attrNameLst>
                                          <p:attrName>ppt_x</p:attrName>
                                        </p:attrNameLst>
                                      </p:cBhvr>
                                      <p:tavLst>
                                        <p:tav tm="0">
                                          <p:val>
                                            <p:strVal val="0-#ppt_w/2"/>
                                          </p:val>
                                        </p:tav>
                                        <p:tav tm="100000">
                                          <p:val>
                                            <p:strVal val="#ppt_x"/>
                                          </p:val>
                                        </p:tav>
                                      </p:tavLst>
                                    </p:anim>
                                    <p:anim calcmode="lin" valueType="num">
                                      <p:cBhvr additive="base">
                                        <p:cTn id="8" dur="500" fill="hold"/>
                                        <p:tgtEl>
                                          <p:spTgt spid="1505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0530"/>
                                        </p:tgtEl>
                                        <p:attrNameLst>
                                          <p:attrName>style.visibility</p:attrName>
                                        </p:attrNameLst>
                                      </p:cBhvr>
                                      <p:to>
                                        <p:strVal val="visible"/>
                                      </p:to>
                                    </p:set>
                                    <p:anim calcmode="lin" valueType="num">
                                      <p:cBhvr additive="base">
                                        <p:cTn id="12" dur="500" fill="hold"/>
                                        <p:tgtEl>
                                          <p:spTgt spid="150530"/>
                                        </p:tgtEl>
                                        <p:attrNameLst>
                                          <p:attrName>ppt_x</p:attrName>
                                        </p:attrNameLst>
                                      </p:cBhvr>
                                      <p:tavLst>
                                        <p:tav tm="0">
                                          <p:val>
                                            <p:strVal val="0-#ppt_w/2"/>
                                          </p:val>
                                        </p:tav>
                                        <p:tav tm="100000">
                                          <p:val>
                                            <p:strVal val="#ppt_x"/>
                                          </p:val>
                                        </p:tav>
                                      </p:tavLst>
                                    </p:anim>
                                    <p:anim calcmode="lin" valueType="num">
                                      <p:cBhvr additive="base">
                                        <p:cTn id="13" dur="500" fill="hold"/>
                                        <p:tgtEl>
                                          <p:spTgt spid="15053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150532"/>
                                        </p:tgtEl>
                                        <p:attrNameLst>
                                          <p:attrName>style.visibility</p:attrName>
                                        </p:attrNameLst>
                                      </p:cBhvr>
                                      <p:to>
                                        <p:strVal val="visible"/>
                                      </p:to>
                                    </p:set>
                                    <p:anim calcmode="lin" valueType="num">
                                      <p:cBhvr additive="base">
                                        <p:cTn id="17" dur="500" fill="hold"/>
                                        <p:tgtEl>
                                          <p:spTgt spid="150532"/>
                                        </p:tgtEl>
                                        <p:attrNameLst>
                                          <p:attrName>ppt_x</p:attrName>
                                        </p:attrNameLst>
                                      </p:cBhvr>
                                      <p:tavLst>
                                        <p:tav tm="0">
                                          <p:val>
                                            <p:strVal val="#ppt_x"/>
                                          </p:val>
                                        </p:tav>
                                        <p:tav tm="100000">
                                          <p:val>
                                            <p:strVal val="#ppt_x"/>
                                          </p:val>
                                        </p:tav>
                                      </p:tavLst>
                                    </p:anim>
                                    <p:anim calcmode="lin" valueType="num">
                                      <p:cBhvr additive="base">
                                        <p:cTn id="18" dur="500" fill="hold"/>
                                        <p:tgtEl>
                                          <p:spTgt spid="150532"/>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0-#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7" presetClass="entr" presetSubtype="8"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ppt_x</p:attrName>
                                        </p:attrNameLst>
                                      </p:cBhvr>
                                      <p:tavLst>
                                        <p:tav tm="0">
                                          <p:val>
                                            <p:strVal val="#ppt_x-#ppt_w/2"/>
                                          </p:val>
                                        </p:tav>
                                        <p:tav tm="100000">
                                          <p:val>
                                            <p:strVal val="#ppt_x"/>
                                          </p:val>
                                        </p:tav>
                                      </p:tavLst>
                                    </p:anim>
                                    <p:anim calcmode="lin" valueType="num">
                                      <p:cBhvr>
                                        <p:cTn id="28" dur="500" fill="hold"/>
                                        <p:tgtEl>
                                          <p:spTgt spid="3"/>
                                        </p:tgtEl>
                                        <p:attrNameLst>
                                          <p:attrName>ppt_y</p:attrName>
                                        </p:attrNameLst>
                                      </p:cBhvr>
                                      <p:tavLst>
                                        <p:tav tm="0">
                                          <p:val>
                                            <p:strVal val="#ppt_y"/>
                                          </p:val>
                                        </p:tav>
                                        <p:tav tm="100000">
                                          <p:val>
                                            <p:strVal val="#ppt_y"/>
                                          </p:val>
                                        </p:tav>
                                      </p:tavLst>
                                    </p:anim>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strVal val="#ppt_h"/>
                                          </p:val>
                                        </p:tav>
                                        <p:tav tm="100000">
                                          <p:val>
                                            <p:strVal val="#ppt_h"/>
                                          </p:val>
                                        </p:tav>
                                      </p:tavLst>
                                    </p:anim>
                                  </p:childTnLst>
                                </p:cTn>
                              </p:par>
                            </p:childTnLst>
                          </p:cTn>
                        </p:par>
                        <p:par>
                          <p:cTn id="31" fill="hold">
                            <p:stCondLst>
                              <p:cond delay="2500"/>
                            </p:stCondLst>
                            <p:childTnLst>
                              <p:par>
                                <p:cTn id="32" presetID="16" presetClass="entr" presetSubtype="26" fill="hold" grpId="0" nodeType="afterEffect">
                                  <p:stCondLst>
                                    <p:cond delay="0"/>
                                  </p:stCondLst>
                                  <p:childTnLst>
                                    <p:set>
                                      <p:cBhvr>
                                        <p:cTn id="33" dur="1" fill="hold">
                                          <p:stCondLst>
                                            <p:cond delay="0"/>
                                          </p:stCondLst>
                                        </p:cTn>
                                        <p:tgtEl>
                                          <p:spTgt spid="150544"/>
                                        </p:tgtEl>
                                        <p:attrNameLst>
                                          <p:attrName>style.visibility</p:attrName>
                                        </p:attrNameLst>
                                      </p:cBhvr>
                                      <p:to>
                                        <p:strVal val="visible"/>
                                      </p:to>
                                    </p:set>
                                    <p:animEffect transition="in" filter="barn(inHorizontal)">
                                      <p:cBhvr>
                                        <p:cTn id="34" dur="500"/>
                                        <p:tgtEl>
                                          <p:spTgt spid="150544"/>
                                        </p:tgtEl>
                                      </p:cBhvr>
                                    </p:animEffect>
                                  </p:childTnLst>
                                </p:cTn>
                              </p:par>
                            </p:childTnLst>
                          </p:cTn>
                        </p:par>
                        <p:par>
                          <p:cTn id="35" fill="hold">
                            <p:stCondLst>
                              <p:cond delay="3000"/>
                            </p:stCondLst>
                            <p:childTnLst>
                              <p:par>
                                <p:cTn id="36" presetID="17" presetClass="entr" presetSubtype="8" fill="hold" grpId="0" nodeType="afterEffect">
                                  <p:stCondLst>
                                    <p:cond delay="0"/>
                                  </p:stCondLst>
                                  <p:childTnLst>
                                    <p:set>
                                      <p:cBhvr>
                                        <p:cTn id="37" dur="1" fill="hold">
                                          <p:stCondLst>
                                            <p:cond delay="0"/>
                                          </p:stCondLst>
                                        </p:cTn>
                                        <p:tgtEl>
                                          <p:spTgt spid="150543"/>
                                        </p:tgtEl>
                                        <p:attrNameLst>
                                          <p:attrName>style.visibility</p:attrName>
                                        </p:attrNameLst>
                                      </p:cBhvr>
                                      <p:to>
                                        <p:strVal val="visible"/>
                                      </p:to>
                                    </p:set>
                                    <p:anim calcmode="lin" valueType="num">
                                      <p:cBhvr>
                                        <p:cTn id="38" dur="500" fill="hold"/>
                                        <p:tgtEl>
                                          <p:spTgt spid="150543"/>
                                        </p:tgtEl>
                                        <p:attrNameLst>
                                          <p:attrName>ppt_x</p:attrName>
                                        </p:attrNameLst>
                                      </p:cBhvr>
                                      <p:tavLst>
                                        <p:tav tm="0">
                                          <p:val>
                                            <p:strVal val="#ppt_x-#ppt_w/2"/>
                                          </p:val>
                                        </p:tav>
                                        <p:tav tm="100000">
                                          <p:val>
                                            <p:strVal val="#ppt_x"/>
                                          </p:val>
                                        </p:tav>
                                      </p:tavLst>
                                    </p:anim>
                                    <p:anim calcmode="lin" valueType="num">
                                      <p:cBhvr>
                                        <p:cTn id="39" dur="500" fill="hold"/>
                                        <p:tgtEl>
                                          <p:spTgt spid="150543"/>
                                        </p:tgtEl>
                                        <p:attrNameLst>
                                          <p:attrName>ppt_y</p:attrName>
                                        </p:attrNameLst>
                                      </p:cBhvr>
                                      <p:tavLst>
                                        <p:tav tm="0">
                                          <p:val>
                                            <p:strVal val="#ppt_y"/>
                                          </p:val>
                                        </p:tav>
                                        <p:tav tm="100000">
                                          <p:val>
                                            <p:strVal val="#ppt_y"/>
                                          </p:val>
                                        </p:tav>
                                      </p:tavLst>
                                    </p:anim>
                                    <p:anim calcmode="lin" valueType="num">
                                      <p:cBhvr>
                                        <p:cTn id="40" dur="500" fill="hold"/>
                                        <p:tgtEl>
                                          <p:spTgt spid="150543"/>
                                        </p:tgtEl>
                                        <p:attrNameLst>
                                          <p:attrName>ppt_w</p:attrName>
                                        </p:attrNameLst>
                                      </p:cBhvr>
                                      <p:tavLst>
                                        <p:tav tm="0">
                                          <p:val>
                                            <p:fltVal val="0"/>
                                          </p:val>
                                        </p:tav>
                                        <p:tav tm="100000">
                                          <p:val>
                                            <p:strVal val="#ppt_w"/>
                                          </p:val>
                                        </p:tav>
                                      </p:tavLst>
                                    </p:anim>
                                    <p:anim calcmode="lin" valueType="num">
                                      <p:cBhvr>
                                        <p:cTn id="41" dur="500" fill="hold"/>
                                        <p:tgtEl>
                                          <p:spTgt spid="150543"/>
                                        </p:tgtEl>
                                        <p:attrNameLst>
                                          <p:attrName>ppt_h</p:attrName>
                                        </p:attrNameLst>
                                      </p:cBhvr>
                                      <p:tavLst>
                                        <p:tav tm="0">
                                          <p:val>
                                            <p:strVal val="#ppt_h"/>
                                          </p:val>
                                        </p:tav>
                                        <p:tav tm="100000">
                                          <p:val>
                                            <p:strVal val="#ppt_h"/>
                                          </p:val>
                                        </p:tav>
                                      </p:tavLst>
                                    </p:anim>
                                  </p:childTnLst>
                                </p:cTn>
                              </p:par>
                            </p:childTnLst>
                          </p:cTn>
                        </p:par>
                        <p:par>
                          <p:cTn id="42" fill="hold">
                            <p:stCondLst>
                              <p:cond delay="3500"/>
                            </p:stCondLst>
                            <p:childTnLst>
                              <p:par>
                                <p:cTn id="43" presetID="1" presetClass="entr" presetSubtype="0" fill="hold" grpId="0" nodeType="afterEffect">
                                  <p:stCondLst>
                                    <p:cond delay="0"/>
                                  </p:stCondLst>
                                  <p:childTnLst>
                                    <p:set>
                                      <p:cBhvr>
                                        <p:cTn id="44" dur="1" fill="hold">
                                          <p:stCondLst>
                                            <p:cond delay="499"/>
                                          </p:stCondLst>
                                        </p:cTn>
                                        <p:tgtEl>
                                          <p:spTgt spid="150538"/>
                                        </p:tgtEl>
                                        <p:attrNameLst>
                                          <p:attrName>style.visibility</p:attrName>
                                        </p:attrNameLst>
                                      </p:cBhvr>
                                      <p:to>
                                        <p:strVal val="visible"/>
                                      </p:to>
                                    </p:set>
                                  </p:childTnLst>
                                </p:cTn>
                              </p:par>
                            </p:childTnLst>
                          </p:cTn>
                        </p:par>
                        <p:par>
                          <p:cTn id="45" fill="hold">
                            <p:stCondLst>
                              <p:cond delay="4000"/>
                            </p:stCondLst>
                            <p:childTnLst>
                              <p:par>
                                <p:cTn id="46" presetID="17" presetClass="entr" presetSubtype="8" fill="hold" grpId="0" nodeType="afterEffect">
                                  <p:stCondLst>
                                    <p:cond delay="0"/>
                                  </p:stCondLst>
                                  <p:childTnLst>
                                    <p:set>
                                      <p:cBhvr>
                                        <p:cTn id="47" dur="1" fill="hold">
                                          <p:stCondLst>
                                            <p:cond delay="0"/>
                                          </p:stCondLst>
                                        </p:cTn>
                                        <p:tgtEl>
                                          <p:spTgt spid="150545"/>
                                        </p:tgtEl>
                                        <p:attrNameLst>
                                          <p:attrName>style.visibility</p:attrName>
                                        </p:attrNameLst>
                                      </p:cBhvr>
                                      <p:to>
                                        <p:strVal val="visible"/>
                                      </p:to>
                                    </p:set>
                                    <p:anim calcmode="lin" valueType="num">
                                      <p:cBhvr>
                                        <p:cTn id="48" dur="500" fill="hold"/>
                                        <p:tgtEl>
                                          <p:spTgt spid="150545"/>
                                        </p:tgtEl>
                                        <p:attrNameLst>
                                          <p:attrName>ppt_x</p:attrName>
                                        </p:attrNameLst>
                                      </p:cBhvr>
                                      <p:tavLst>
                                        <p:tav tm="0">
                                          <p:val>
                                            <p:strVal val="#ppt_x-#ppt_w/2"/>
                                          </p:val>
                                        </p:tav>
                                        <p:tav tm="100000">
                                          <p:val>
                                            <p:strVal val="#ppt_x"/>
                                          </p:val>
                                        </p:tav>
                                      </p:tavLst>
                                    </p:anim>
                                    <p:anim calcmode="lin" valueType="num">
                                      <p:cBhvr>
                                        <p:cTn id="49" dur="500" fill="hold"/>
                                        <p:tgtEl>
                                          <p:spTgt spid="150545"/>
                                        </p:tgtEl>
                                        <p:attrNameLst>
                                          <p:attrName>ppt_y</p:attrName>
                                        </p:attrNameLst>
                                      </p:cBhvr>
                                      <p:tavLst>
                                        <p:tav tm="0">
                                          <p:val>
                                            <p:strVal val="#ppt_y"/>
                                          </p:val>
                                        </p:tav>
                                        <p:tav tm="100000">
                                          <p:val>
                                            <p:strVal val="#ppt_y"/>
                                          </p:val>
                                        </p:tav>
                                      </p:tavLst>
                                    </p:anim>
                                    <p:anim calcmode="lin" valueType="num">
                                      <p:cBhvr>
                                        <p:cTn id="50" dur="500" fill="hold"/>
                                        <p:tgtEl>
                                          <p:spTgt spid="150545"/>
                                        </p:tgtEl>
                                        <p:attrNameLst>
                                          <p:attrName>ppt_w</p:attrName>
                                        </p:attrNameLst>
                                      </p:cBhvr>
                                      <p:tavLst>
                                        <p:tav tm="0">
                                          <p:val>
                                            <p:fltVal val="0"/>
                                          </p:val>
                                        </p:tav>
                                        <p:tav tm="100000">
                                          <p:val>
                                            <p:strVal val="#ppt_w"/>
                                          </p:val>
                                        </p:tav>
                                      </p:tavLst>
                                    </p:anim>
                                    <p:anim calcmode="lin" valueType="num">
                                      <p:cBhvr>
                                        <p:cTn id="51" dur="500" fill="hold"/>
                                        <p:tgtEl>
                                          <p:spTgt spid="150545"/>
                                        </p:tgtEl>
                                        <p:attrNameLst>
                                          <p:attrName>ppt_h</p:attrName>
                                        </p:attrNameLst>
                                      </p:cBhvr>
                                      <p:tavLst>
                                        <p:tav tm="0">
                                          <p:val>
                                            <p:strVal val="#ppt_h"/>
                                          </p:val>
                                        </p:tav>
                                        <p:tav tm="100000">
                                          <p:val>
                                            <p:strVal val="#ppt_h"/>
                                          </p:val>
                                        </p:tav>
                                      </p:tavLst>
                                    </p:anim>
                                  </p:childTnLst>
                                </p:cTn>
                              </p:par>
                            </p:childTnLst>
                          </p:cTn>
                        </p:par>
                        <p:par>
                          <p:cTn id="52" fill="hold">
                            <p:stCondLst>
                              <p:cond delay="4500"/>
                            </p:stCondLst>
                            <p:childTnLst>
                              <p:par>
                                <p:cTn id="53" presetID="16" presetClass="entr" presetSubtype="42" fill="hold" grpId="0" nodeType="afterEffect">
                                  <p:stCondLst>
                                    <p:cond delay="0"/>
                                  </p:stCondLst>
                                  <p:childTnLst>
                                    <p:set>
                                      <p:cBhvr>
                                        <p:cTn id="54" dur="1" fill="hold">
                                          <p:stCondLst>
                                            <p:cond delay="0"/>
                                          </p:stCondLst>
                                        </p:cTn>
                                        <p:tgtEl>
                                          <p:spTgt spid="150546"/>
                                        </p:tgtEl>
                                        <p:attrNameLst>
                                          <p:attrName>style.visibility</p:attrName>
                                        </p:attrNameLst>
                                      </p:cBhvr>
                                      <p:to>
                                        <p:strVal val="visible"/>
                                      </p:to>
                                    </p:set>
                                    <p:animEffect transition="in" filter="barn(outHorizontal)">
                                      <p:cBhvr>
                                        <p:cTn id="55" dur="500"/>
                                        <p:tgtEl>
                                          <p:spTgt spid="150546"/>
                                        </p:tgtEl>
                                      </p:cBhvr>
                                    </p:animEffect>
                                  </p:childTnLst>
                                </p:cTn>
                              </p:par>
                            </p:childTnLst>
                          </p:cTn>
                        </p:par>
                        <p:par>
                          <p:cTn id="56" fill="hold">
                            <p:stCondLst>
                              <p:cond delay="5000"/>
                            </p:stCondLst>
                            <p:childTnLst>
                              <p:par>
                                <p:cTn id="57" presetID="17" presetClass="entr" presetSubtype="8" fill="hold" nodeType="after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p:cTn id="59" dur="500" fill="hold"/>
                                        <p:tgtEl>
                                          <p:spTgt spid="4"/>
                                        </p:tgtEl>
                                        <p:attrNameLst>
                                          <p:attrName>ppt_x</p:attrName>
                                        </p:attrNameLst>
                                      </p:cBhvr>
                                      <p:tavLst>
                                        <p:tav tm="0">
                                          <p:val>
                                            <p:strVal val="#ppt_x-#ppt_w/2"/>
                                          </p:val>
                                        </p:tav>
                                        <p:tav tm="100000">
                                          <p:val>
                                            <p:strVal val="#ppt_x"/>
                                          </p:val>
                                        </p:tav>
                                      </p:tavLst>
                                    </p:anim>
                                    <p:anim calcmode="lin" valueType="num">
                                      <p:cBhvr>
                                        <p:cTn id="60" dur="500" fill="hold"/>
                                        <p:tgtEl>
                                          <p:spTgt spid="4"/>
                                        </p:tgtEl>
                                        <p:attrNameLst>
                                          <p:attrName>ppt_y</p:attrName>
                                        </p:attrNameLst>
                                      </p:cBhvr>
                                      <p:tavLst>
                                        <p:tav tm="0">
                                          <p:val>
                                            <p:strVal val="#ppt_y"/>
                                          </p:val>
                                        </p:tav>
                                        <p:tav tm="100000">
                                          <p:val>
                                            <p:strVal val="#ppt_y"/>
                                          </p:val>
                                        </p:tav>
                                      </p:tavLst>
                                    </p:anim>
                                    <p:anim calcmode="lin" valueType="num">
                                      <p:cBhvr>
                                        <p:cTn id="61" dur="500" fill="hold"/>
                                        <p:tgtEl>
                                          <p:spTgt spid="4"/>
                                        </p:tgtEl>
                                        <p:attrNameLst>
                                          <p:attrName>ppt_w</p:attrName>
                                        </p:attrNameLst>
                                      </p:cBhvr>
                                      <p:tavLst>
                                        <p:tav tm="0">
                                          <p:val>
                                            <p:fltVal val="0"/>
                                          </p:val>
                                        </p:tav>
                                        <p:tav tm="100000">
                                          <p:val>
                                            <p:strVal val="#ppt_w"/>
                                          </p:val>
                                        </p:tav>
                                      </p:tavLst>
                                    </p:anim>
                                    <p:anim calcmode="lin" valueType="num">
                                      <p:cBhvr>
                                        <p:cTn id="62" dur="500" fill="hold"/>
                                        <p:tgtEl>
                                          <p:spTgt spid="4"/>
                                        </p:tgtEl>
                                        <p:attrNameLst>
                                          <p:attrName>ppt_h</p:attrName>
                                        </p:attrNameLst>
                                      </p:cBhvr>
                                      <p:tavLst>
                                        <p:tav tm="0">
                                          <p:val>
                                            <p:strVal val="#ppt_h"/>
                                          </p:val>
                                        </p:tav>
                                        <p:tav tm="100000">
                                          <p:val>
                                            <p:strVal val="#ppt_h"/>
                                          </p:val>
                                        </p:tav>
                                      </p:tavLst>
                                    </p:anim>
                                  </p:childTnLst>
                                </p:cTn>
                              </p:par>
                            </p:childTnLst>
                          </p:cTn>
                        </p:par>
                        <p:par>
                          <p:cTn id="63" fill="hold">
                            <p:stCondLst>
                              <p:cond delay="5500"/>
                            </p:stCondLst>
                            <p:childTnLst>
                              <p:par>
                                <p:cTn id="64" presetID="17" presetClass="entr" presetSubtype="8" fill="hold" grpId="0" nodeType="afterEffect">
                                  <p:stCondLst>
                                    <p:cond delay="0"/>
                                  </p:stCondLst>
                                  <p:childTnLst>
                                    <p:set>
                                      <p:cBhvr>
                                        <p:cTn id="65" dur="1" fill="hold">
                                          <p:stCondLst>
                                            <p:cond delay="0"/>
                                          </p:stCondLst>
                                        </p:cTn>
                                        <p:tgtEl>
                                          <p:spTgt spid="150551"/>
                                        </p:tgtEl>
                                        <p:attrNameLst>
                                          <p:attrName>style.visibility</p:attrName>
                                        </p:attrNameLst>
                                      </p:cBhvr>
                                      <p:to>
                                        <p:strVal val="visible"/>
                                      </p:to>
                                    </p:set>
                                    <p:anim calcmode="lin" valueType="num">
                                      <p:cBhvr>
                                        <p:cTn id="66" dur="500" fill="hold"/>
                                        <p:tgtEl>
                                          <p:spTgt spid="150551"/>
                                        </p:tgtEl>
                                        <p:attrNameLst>
                                          <p:attrName>ppt_x</p:attrName>
                                        </p:attrNameLst>
                                      </p:cBhvr>
                                      <p:tavLst>
                                        <p:tav tm="0">
                                          <p:val>
                                            <p:strVal val="#ppt_x-#ppt_w/2"/>
                                          </p:val>
                                        </p:tav>
                                        <p:tav tm="100000">
                                          <p:val>
                                            <p:strVal val="#ppt_x"/>
                                          </p:val>
                                        </p:tav>
                                      </p:tavLst>
                                    </p:anim>
                                    <p:anim calcmode="lin" valueType="num">
                                      <p:cBhvr>
                                        <p:cTn id="67" dur="500" fill="hold"/>
                                        <p:tgtEl>
                                          <p:spTgt spid="150551"/>
                                        </p:tgtEl>
                                        <p:attrNameLst>
                                          <p:attrName>ppt_y</p:attrName>
                                        </p:attrNameLst>
                                      </p:cBhvr>
                                      <p:tavLst>
                                        <p:tav tm="0">
                                          <p:val>
                                            <p:strVal val="#ppt_y"/>
                                          </p:val>
                                        </p:tav>
                                        <p:tav tm="100000">
                                          <p:val>
                                            <p:strVal val="#ppt_y"/>
                                          </p:val>
                                        </p:tav>
                                      </p:tavLst>
                                    </p:anim>
                                    <p:anim calcmode="lin" valueType="num">
                                      <p:cBhvr>
                                        <p:cTn id="68" dur="500" fill="hold"/>
                                        <p:tgtEl>
                                          <p:spTgt spid="150551"/>
                                        </p:tgtEl>
                                        <p:attrNameLst>
                                          <p:attrName>ppt_w</p:attrName>
                                        </p:attrNameLst>
                                      </p:cBhvr>
                                      <p:tavLst>
                                        <p:tav tm="0">
                                          <p:val>
                                            <p:fltVal val="0"/>
                                          </p:val>
                                        </p:tav>
                                        <p:tav tm="100000">
                                          <p:val>
                                            <p:strVal val="#ppt_w"/>
                                          </p:val>
                                        </p:tav>
                                      </p:tavLst>
                                    </p:anim>
                                    <p:anim calcmode="lin" valueType="num">
                                      <p:cBhvr>
                                        <p:cTn id="69" dur="500" fill="hold"/>
                                        <p:tgtEl>
                                          <p:spTgt spid="150551"/>
                                        </p:tgtEl>
                                        <p:attrNameLst>
                                          <p:attrName>ppt_h</p:attrName>
                                        </p:attrNameLst>
                                      </p:cBhvr>
                                      <p:tavLst>
                                        <p:tav tm="0">
                                          <p:val>
                                            <p:strVal val="#ppt_h"/>
                                          </p:val>
                                        </p:tav>
                                        <p:tav tm="100000">
                                          <p:val>
                                            <p:strVal val="#ppt_h"/>
                                          </p:val>
                                        </p:tav>
                                      </p:tavLst>
                                    </p:anim>
                                  </p:childTnLst>
                                </p:cTn>
                              </p:par>
                            </p:childTnLst>
                          </p:cTn>
                        </p:par>
                        <p:par>
                          <p:cTn id="70" fill="hold">
                            <p:stCondLst>
                              <p:cond delay="6000"/>
                            </p:stCondLst>
                            <p:childTnLst>
                              <p:par>
                                <p:cTn id="71" presetID="2" presetClass="entr" presetSubtype="8" fill="hold" grpId="0" nodeType="afterEffect">
                                  <p:stCondLst>
                                    <p:cond delay="0"/>
                                  </p:stCondLst>
                                  <p:childTnLst>
                                    <p:set>
                                      <p:cBhvr>
                                        <p:cTn id="72" dur="1" fill="hold">
                                          <p:stCondLst>
                                            <p:cond delay="0"/>
                                          </p:stCondLst>
                                        </p:cTn>
                                        <p:tgtEl>
                                          <p:spTgt spid="150552"/>
                                        </p:tgtEl>
                                        <p:attrNameLst>
                                          <p:attrName>style.visibility</p:attrName>
                                        </p:attrNameLst>
                                      </p:cBhvr>
                                      <p:to>
                                        <p:strVal val="visible"/>
                                      </p:to>
                                    </p:set>
                                    <p:anim calcmode="lin" valueType="num">
                                      <p:cBhvr additive="base">
                                        <p:cTn id="73" dur="500" fill="hold"/>
                                        <p:tgtEl>
                                          <p:spTgt spid="150552"/>
                                        </p:tgtEl>
                                        <p:attrNameLst>
                                          <p:attrName>ppt_x</p:attrName>
                                        </p:attrNameLst>
                                      </p:cBhvr>
                                      <p:tavLst>
                                        <p:tav tm="0">
                                          <p:val>
                                            <p:strVal val="0-#ppt_w/2"/>
                                          </p:val>
                                        </p:tav>
                                        <p:tav tm="100000">
                                          <p:val>
                                            <p:strVal val="#ppt_x"/>
                                          </p:val>
                                        </p:tav>
                                      </p:tavLst>
                                    </p:anim>
                                    <p:anim calcmode="lin" valueType="num">
                                      <p:cBhvr additive="base">
                                        <p:cTn id="74" dur="500" fill="hold"/>
                                        <p:tgtEl>
                                          <p:spTgt spid="150552"/>
                                        </p:tgtEl>
                                        <p:attrNameLst>
                                          <p:attrName>ppt_y</p:attrName>
                                        </p:attrNameLst>
                                      </p:cBhvr>
                                      <p:tavLst>
                                        <p:tav tm="0">
                                          <p:val>
                                            <p:strVal val="#ppt_y"/>
                                          </p:val>
                                        </p:tav>
                                        <p:tav tm="100000">
                                          <p:val>
                                            <p:strVal val="#ppt_y"/>
                                          </p:val>
                                        </p:tav>
                                      </p:tavLst>
                                    </p:anim>
                                  </p:childTnLst>
                                </p:cTn>
                              </p:par>
                            </p:childTnLst>
                          </p:cTn>
                        </p:par>
                        <p:par>
                          <p:cTn id="75" fill="hold">
                            <p:stCondLst>
                              <p:cond delay="6500"/>
                            </p:stCondLst>
                            <p:childTnLst>
                              <p:par>
                                <p:cTn id="76" presetID="17" presetClass="entr" presetSubtype="8" fill="hold" grpId="0" nodeType="afterEffect">
                                  <p:stCondLst>
                                    <p:cond delay="0"/>
                                  </p:stCondLst>
                                  <p:childTnLst>
                                    <p:set>
                                      <p:cBhvr>
                                        <p:cTn id="77" dur="1" fill="hold">
                                          <p:stCondLst>
                                            <p:cond delay="0"/>
                                          </p:stCondLst>
                                        </p:cTn>
                                        <p:tgtEl>
                                          <p:spTgt spid="150555"/>
                                        </p:tgtEl>
                                        <p:attrNameLst>
                                          <p:attrName>style.visibility</p:attrName>
                                        </p:attrNameLst>
                                      </p:cBhvr>
                                      <p:to>
                                        <p:strVal val="visible"/>
                                      </p:to>
                                    </p:set>
                                    <p:anim calcmode="lin" valueType="num">
                                      <p:cBhvr>
                                        <p:cTn id="78" dur="500" fill="hold"/>
                                        <p:tgtEl>
                                          <p:spTgt spid="150555"/>
                                        </p:tgtEl>
                                        <p:attrNameLst>
                                          <p:attrName>ppt_x</p:attrName>
                                        </p:attrNameLst>
                                      </p:cBhvr>
                                      <p:tavLst>
                                        <p:tav tm="0">
                                          <p:val>
                                            <p:strVal val="#ppt_x-#ppt_w/2"/>
                                          </p:val>
                                        </p:tav>
                                        <p:tav tm="100000">
                                          <p:val>
                                            <p:strVal val="#ppt_x"/>
                                          </p:val>
                                        </p:tav>
                                      </p:tavLst>
                                    </p:anim>
                                    <p:anim calcmode="lin" valueType="num">
                                      <p:cBhvr>
                                        <p:cTn id="79" dur="500" fill="hold"/>
                                        <p:tgtEl>
                                          <p:spTgt spid="150555"/>
                                        </p:tgtEl>
                                        <p:attrNameLst>
                                          <p:attrName>ppt_y</p:attrName>
                                        </p:attrNameLst>
                                      </p:cBhvr>
                                      <p:tavLst>
                                        <p:tav tm="0">
                                          <p:val>
                                            <p:strVal val="#ppt_y"/>
                                          </p:val>
                                        </p:tav>
                                        <p:tav tm="100000">
                                          <p:val>
                                            <p:strVal val="#ppt_y"/>
                                          </p:val>
                                        </p:tav>
                                      </p:tavLst>
                                    </p:anim>
                                    <p:anim calcmode="lin" valueType="num">
                                      <p:cBhvr>
                                        <p:cTn id="80" dur="500" fill="hold"/>
                                        <p:tgtEl>
                                          <p:spTgt spid="150555"/>
                                        </p:tgtEl>
                                        <p:attrNameLst>
                                          <p:attrName>ppt_w</p:attrName>
                                        </p:attrNameLst>
                                      </p:cBhvr>
                                      <p:tavLst>
                                        <p:tav tm="0">
                                          <p:val>
                                            <p:fltVal val="0"/>
                                          </p:val>
                                        </p:tav>
                                        <p:tav tm="100000">
                                          <p:val>
                                            <p:strVal val="#ppt_w"/>
                                          </p:val>
                                        </p:tav>
                                      </p:tavLst>
                                    </p:anim>
                                    <p:anim calcmode="lin" valueType="num">
                                      <p:cBhvr>
                                        <p:cTn id="81" dur="500" fill="hold"/>
                                        <p:tgtEl>
                                          <p:spTgt spid="150555"/>
                                        </p:tgtEl>
                                        <p:attrNameLst>
                                          <p:attrName>ppt_h</p:attrName>
                                        </p:attrNameLst>
                                      </p:cBhvr>
                                      <p:tavLst>
                                        <p:tav tm="0">
                                          <p:val>
                                            <p:strVal val="#ppt_h"/>
                                          </p:val>
                                        </p:tav>
                                        <p:tav tm="100000">
                                          <p:val>
                                            <p:strVal val="#ppt_h"/>
                                          </p:val>
                                        </p:tav>
                                      </p:tavLst>
                                    </p:anim>
                                  </p:childTnLst>
                                </p:cTn>
                              </p:par>
                            </p:childTnLst>
                          </p:cTn>
                        </p:par>
                        <p:par>
                          <p:cTn id="82" fill="hold">
                            <p:stCondLst>
                              <p:cond delay="7000"/>
                            </p:stCondLst>
                            <p:childTnLst>
                              <p:par>
                                <p:cTn id="83" presetID="2" presetClass="entr" presetSubtype="4" fill="hold" grpId="0" nodeType="afterEffect">
                                  <p:stCondLst>
                                    <p:cond delay="0"/>
                                  </p:stCondLst>
                                  <p:childTnLst>
                                    <p:set>
                                      <p:cBhvr>
                                        <p:cTn id="84" dur="1" fill="hold">
                                          <p:stCondLst>
                                            <p:cond delay="0"/>
                                          </p:stCondLst>
                                        </p:cTn>
                                        <p:tgtEl>
                                          <p:spTgt spid="150553"/>
                                        </p:tgtEl>
                                        <p:attrNameLst>
                                          <p:attrName>style.visibility</p:attrName>
                                        </p:attrNameLst>
                                      </p:cBhvr>
                                      <p:to>
                                        <p:strVal val="visible"/>
                                      </p:to>
                                    </p:set>
                                    <p:anim calcmode="lin" valueType="num">
                                      <p:cBhvr additive="base">
                                        <p:cTn id="85" dur="500" fill="hold"/>
                                        <p:tgtEl>
                                          <p:spTgt spid="150553"/>
                                        </p:tgtEl>
                                        <p:attrNameLst>
                                          <p:attrName>ppt_x</p:attrName>
                                        </p:attrNameLst>
                                      </p:cBhvr>
                                      <p:tavLst>
                                        <p:tav tm="0">
                                          <p:val>
                                            <p:strVal val="#ppt_x"/>
                                          </p:val>
                                        </p:tav>
                                        <p:tav tm="100000">
                                          <p:val>
                                            <p:strVal val="#ppt_x"/>
                                          </p:val>
                                        </p:tav>
                                      </p:tavLst>
                                    </p:anim>
                                    <p:anim calcmode="lin" valueType="num">
                                      <p:cBhvr additive="base">
                                        <p:cTn id="86" dur="500" fill="hold"/>
                                        <p:tgtEl>
                                          <p:spTgt spid="150553"/>
                                        </p:tgtEl>
                                        <p:attrNameLst>
                                          <p:attrName>ppt_y</p:attrName>
                                        </p:attrNameLst>
                                      </p:cBhvr>
                                      <p:tavLst>
                                        <p:tav tm="0">
                                          <p:val>
                                            <p:strVal val="1+#ppt_h/2"/>
                                          </p:val>
                                        </p:tav>
                                        <p:tav tm="100000">
                                          <p:val>
                                            <p:strVal val="#ppt_y"/>
                                          </p:val>
                                        </p:tav>
                                      </p:tavLst>
                                    </p:anim>
                                  </p:childTnLst>
                                </p:cTn>
                              </p:par>
                            </p:childTnLst>
                          </p:cTn>
                        </p:par>
                        <p:par>
                          <p:cTn id="87" fill="hold">
                            <p:stCondLst>
                              <p:cond delay="7500"/>
                            </p:stCondLst>
                            <p:childTnLst>
                              <p:par>
                                <p:cTn id="88" presetID="1" presetClass="entr" presetSubtype="0" fill="hold" nodeType="afterEffect">
                                  <p:stCondLst>
                                    <p:cond delay="0"/>
                                  </p:stCondLst>
                                  <p:childTnLst>
                                    <p:set>
                                      <p:cBhvr>
                                        <p:cTn id="89" dur="1" fill="hold">
                                          <p:stCondLst>
                                            <p:cond delay="499"/>
                                          </p:stCondLst>
                                        </p:cTn>
                                        <p:tgtEl>
                                          <p:spTgt spid="5"/>
                                        </p:tgtEl>
                                        <p:attrNameLst>
                                          <p:attrName>style.visibility</p:attrName>
                                        </p:attrNameLst>
                                      </p:cBhvr>
                                      <p:to>
                                        <p:strVal val="visible"/>
                                      </p:to>
                                    </p:set>
                                  </p:childTnLst>
                                </p:cTn>
                              </p:par>
                            </p:childTnLst>
                          </p:cTn>
                        </p:par>
                        <p:par>
                          <p:cTn id="90" fill="hold">
                            <p:stCondLst>
                              <p:cond delay="8000"/>
                            </p:stCondLst>
                            <p:childTnLst>
                              <p:par>
                                <p:cTn id="91" presetID="17" presetClass="entr" presetSubtype="8" fill="hold" grpId="0" nodeType="afterEffect">
                                  <p:stCondLst>
                                    <p:cond delay="0"/>
                                  </p:stCondLst>
                                  <p:childTnLst>
                                    <p:set>
                                      <p:cBhvr>
                                        <p:cTn id="92" dur="1" fill="hold">
                                          <p:stCondLst>
                                            <p:cond delay="0"/>
                                          </p:stCondLst>
                                        </p:cTn>
                                        <p:tgtEl>
                                          <p:spTgt spid="150556"/>
                                        </p:tgtEl>
                                        <p:attrNameLst>
                                          <p:attrName>style.visibility</p:attrName>
                                        </p:attrNameLst>
                                      </p:cBhvr>
                                      <p:to>
                                        <p:strVal val="visible"/>
                                      </p:to>
                                    </p:set>
                                    <p:anim calcmode="lin" valueType="num">
                                      <p:cBhvr>
                                        <p:cTn id="93" dur="500" fill="hold"/>
                                        <p:tgtEl>
                                          <p:spTgt spid="150556"/>
                                        </p:tgtEl>
                                        <p:attrNameLst>
                                          <p:attrName>ppt_x</p:attrName>
                                        </p:attrNameLst>
                                      </p:cBhvr>
                                      <p:tavLst>
                                        <p:tav tm="0">
                                          <p:val>
                                            <p:strVal val="#ppt_x-#ppt_w/2"/>
                                          </p:val>
                                        </p:tav>
                                        <p:tav tm="100000">
                                          <p:val>
                                            <p:strVal val="#ppt_x"/>
                                          </p:val>
                                        </p:tav>
                                      </p:tavLst>
                                    </p:anim>
                                    <p:anim calcmode="lin" valueType="num">
                                      <p:cBhvr>
                                        <p:cTn id="94" dur="500" fill="hold"/>
                                        <p:tgtEl>
                                          <p:spTgt spid="150556"/>
                                        </p:tgtEl>
                                        <p:attrNameLst>
                                          <p:attrName>ppt_y</p:attrName>
                                        </p:attrNameLst>
                                      </p:cBhvr>
                                      <p:tavLst>
                                        <p:tav tm="0">
                                          <p:val>
                                            <p:strVal val="#ppt_y"/>
                                          </p:val>
                                        </p:tav>
                                        <p:tav tm="100000">
                                          <p:val>
                                            <p:strVal val="#ppt_y"/>
                                          </p:val>
                                        </p:tav>
                                      </p:tavLst>
                                    </p:anim>
                                    <p:anim calcmode="lin" valueType="num">
                                      <p:cBhvr>
                                        <p:cTn id="95" dur="500" fill="hold"/>
                                        <p:tgtEl>
                                          <p:spTgt spid="150556"/>
                                        </p:tgtEl>
                                        <p:attrNameLst>
                                          <p:attrName>ppt_w</p:attrName>
                                        </p:attrNameLst>
                                      </p:cBhvr>
                                      <p:tavLst>
                                        <p:tav tm="0">
                                          <p:val>
                                            <p:fltVal val="0"/>
                                          </p:val>
                                        </p:tav>
                                        <p:tav tm="100000">
                                          <p:val>
                                            <p:strVal val="#ppt_w"/>
                                          </p:val>
                                        </p:tav>
                                      </p:tavLst>
                                    </p:anim>
                                    <p:anim calcmode="lin" valueType="num">
                                      <p:cBhvr>
                                        <p:cTn id="96" dur="500" fill="hold"/>
                                        <p:tgtEl>
                                          <p:spTgt spid="150556"/>
                                        </p:tgtEl>
                                        <p:attrNameLst>
                                          <p:attrName>ppt_h</p:attrName>
                                        </p:attrNameLst>
                                      </p:cBhvr>
                                      <p:tavLst>
                                        <p:tav tm="0">
                                          <p:val>
                                            <p:strVal val="#ppt_h"/>
                                          </p:val>
                                        </p:tav>
                                        <p:tav tm="100000">
                                          <p:val>
                                            <p:strVal val="#ppt_h"/>
                                          </p:val>
                                        </p:tav>
                                      </p:tavLst>
                                    </p:anim>
                                  </p:childTnLst>
                                </p:cTn>
                              </p:par>
                            </p:childTnLst>
                          </p:cTn>
                        </p:par>
                        <p:par>
                          <p:cTn id="97" fill="hold">
                            <p:stCondLst>
                              <p:cond delay="8500"/>
                            </p:stCondLst>
                            <p:childTnLst>
                              <p:par>
                                <p:cTn id="98" presetID="2" presetClass="entr" presetSubtype="2" fill="hold" grpId="0" nodeType="afterEffect">
                                  <p:stCondLst>
                                    <p:cond delay="0"/>
                                  </p:stCondLst>
                                  <p:childTnLst>
                                    <p:set>
                                      <p:cBhvr>
                                        <p:cTn id="99" dur="1" fill="hold">
                                          <p:stCondLst>
                                            <p:cond delay="0"/>
                                          </p:stCondLst>
                                        </p:cTn>
                                        <p:tgtEl>
                                          <p:spTgt spid="150554"/>
                                        </p:tgtEl>
                                        <p:attrNameLst>
                                          <p:attrName>style.visibility</p:attrName>
                                        </p:attrNameLst>
                                      </p:cBhvr>
                                      <p:to>
                                        <p:strVal val="visible"/>
                                      </p:to>
                                    </p:set>
                                    <p:anim calcmode="lin" valueType="num">
                                      <p:cBhvr additive="base">
                                        <p:cTn id="100" dur="500" fill="hold"/>
                                        <p:tgtEl>
                                          <p:spTgt spid="150554"/>
                                        </p:tgtEl>
                                        <p:attrNameLst>
                                          <p:attrName>ppt_x</p:attrName>
                                        </p:attrNameLst>
                                      </p:cBhvr>
                                      <p:tavLst>
                                        <p:tav tm="0">
                                          <p:val>
                                            <p:strVal val="1+#ppt_w/2"/>
                                          </p:val>
                                        </p:tav>
                                        <p:tav tm="100000">
                                          <p:val>
                                            <p:strVal val="#ppt_x"/>
                                          </p:val>
                                        </p:tav>
                                      </p:tavLst>
                                    </p:anim>
                                    <p:anim calcmode="lin" valueType="num">
                                      <p:cBhvr additive="base">
                                        <p:cTn id="101" dur="500" fill="hold"/>
                                        <p:tgtEl>
                                          <p:spTgt spid="150554"/>
                                        </p:tgtEl>
                                        <p:attrNameLst>
                                          <p:attrName>ppt_y</p:attrName>
                                        </p:attrNameLst>
                                      </p:cBhvr>
                                      <p:tavLst>
                                        <p:tav tm="0">
                                          <p:val>
                                            <p:strVal val="#ppt_y"/>
                                          </p:val>
                                        </p:tav>
                                        <p:tav tm="100000">
                                          <p:val>
                                            <p:strVal val="#ppt_y"/>
                                          </p:val>
                                        </p:tav>
                                      </p:tavLst>
                                    </p:anim>
                                  </p:childTnLst>
                                </p:cTn>
                              </p:par>
                            </p:childTnLst>
                          </p:cTn>
                        </p:par>
                        <p:par>
                          <p:cTn id="102" fill="hold">
                            <p:stCondLst>
                              <p:cond delay="9000"/>
                            </p:stCondLst>
                            <p:childTnLst>
                              <p:par>
                                <p:cTn id="103" presetID="1" presetClass="entr" presetSubtype="0" fill="hold" nodeType="afterEffect">
                                  <p:stCondLst>
                                    <p:cond delay="0"/>
                                  </p:stCondLst>
                                  <p:childTnLst>
                                    <p:set>
                                      <p:cBhvr>
                                        <p:cTn id="104"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nimBg="1"/>
      <p:bldP spid="150531" grpId="0" autoUpdateAnimBg="0"/>
      <p:bldP spid="150532" grpId="0" autoUpdateAnimBg="0"/>
      <p:bldP spid="150538" grpId="0" autoUpdateAnimBg="0"/>
      <p:bldP spid="150543" grpId="0" animBg="1"/>
      <p:bldP spid="150544" grpId="0" animBg="1"/>
      <p:bldP spid="150545" grpId="0" animBg="1"/>
      <p:bldP spid="150546" grpId="0" animBg="1"/>
      <p:bldP spid="150551" grpId="0" autoUpdateAnimBg="0"/>
      <p:bldP spid="150552" grpId="0" animBg="1" autoUpdateAnimBg="0"/>
      <p:bldP spid="150553" grpId="0" animBg="1" autoUpdateAnimBg="0"/>
      <p:bldP spid="150554" grpId="0" animBg="1" autoUpdateAnimBg="0"/>
      <p:bldP spid="150555" grpId="0" animBg="1"/>
      <p:bldP spid="15055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Line 4"/>
          <p:cNvSpPr>
            <a:spLocks noChangeShapeType="1"/>
          </p:cNvSpPr>
          <p:nvPr/>
        </p:nvSpPr>
        <p:spPr bwMode="auto">
          <a:xfrm>
            <a:off x="2438400" y="4591050"/>
            <a:ext cx="228600" cy="0"/>
          </a:xfrm>
          <a:prstGeom prst="line">
            <a:avLst/>
          </a:prstGeom>
          <a:noFill/>
          <a:ln w="38100">
            <a:solidFill>
              <a:srgbClr val="6600FF"/>
            </a:solidFill>
            <a:round/>
            <a:headEnd/>
            <a:tailEnd/>
          </a:ln>
          <a:effectLst/>
        </p:spPr>
        <p:txBody>
          <a:bodyPr/>
          <a:lstStyle/>
          <a:p>
            <a:endParaRPr lang="zh-CN" altLang="en-US"/>
          </a:p>
        </p:txBody>
      </p:sp>
      <p:sp>
        <p:nvSpPr>
          <p:cNvPr id="113669" name="Oval 5" descr="水滴"/>
          <p:cNvSpPr>
            <a:spLocks noChangeArrowheads="1"/>
          </p:cNvSpPr>
          <p:nvPr/>
        </p:nvSpPr>
        <p:spPr bwMode="auto">
          <a:xfrm>
            <a:off x="6553200" y="1214438"/>
            <a:ext cx="1600200" cy="971550"/>
          </a:xfrm>
          <a:prstGeom prst="ellipse">
            <a:avLst/>
          </a:prstGeom>
          <a:blipFill dpi="0" rotWithShape="0">
            <a:blip r:embed="rId2" cstate="print"/>
            <a:srcRect/>
            <a:tile tx="0" ty="0" sx="100000" sy="100000" flip="none" algn="tl"/>
          </a:blipFill>
          <a:ln w="9525">
            <a:solidFill>
              <a:schemeClr val="tx1"/>
            </a:solidFill>
            <a:round/>
            <a:headEnd/>
            <a:tailEnd/>
          </a:ln>
          <a:effectLst/>
        </p:spPr>
        <p:txBody>
          <a:bodyPr wrap="none" anchor="ctr"/>
          <a:lstStyle/>
          <a:p>
            <a:pPr algn="ctr" eaLnBrk="0" hangingPunct="0"/>
            <a:r>
              <a:rPr kumimoji="1" lang="zh-CN" altLang="en-US" sz="4000" dirty="0">
                <a:solidFill>
                  <a:srgbClr val="990000"/>
                </a:solidFill>
                <a:latin typeface="Times New Roman" pitchFamily="18" charset="0"/>
                <a:ea typeface="黑体" pitchFamily="2" charset="-122"/>
              </a:rPr>
              <a:t>部分</a:t>
            </a:r>
          </a:p>
        </p:txBody>
      </p:sp>
      <p:sp>
        <p:nvSpPr>
          <p:cNvPr id="113670" name="Oval 6" descr="水滴"/>
          <p:cNvSpPr>
            <a:spLocks noChangeArrowheads="1"/>
          </p:cNvSpPr>
          <p:nvPr/>
        </p:nvSpPr>
        <p:spPr bwMode="auto">
          <a:xfrm>
            <a:off x="1066800" y="1181100"/>
            <a:ext cx="1600200" cy="990600"/>
          </a:xfrm>
          <a:prstGeom prst="ellipse">
            <a:avLst/>
          </a:prstGeom>
          <a:blipFill dpi="0" rotWithShape="0">
            <a:blip r:embed="rId2" cstate="print"/>
            <a:srcRect/>
            <a:tile tx="0" ty="0" sx="100000" sy="100000" flip="none" algn="tl"/>
          </a:blipFill>
          <a:ln w="9525">
            <a:solidFill>
              <a:schemeClr val="tx1"/>
            </a:solidFill>
            <a:round/>
            <a:headEnd/>
            <a:tailEnd/>
          </a:ln>
          <a:effectLst/>
        </p:spPr>
        <p:txBody>
          <a:bodyPr wrap="none" anchor="ctr"/>
          <a:lstStyle/>
          <a:p>
            <a:pPr algn="ctr" eaLnBrk="0" hangingPunct="0"/>
            <a:r>
              <a:rPr kumimoji="1" lang="zh-CN" altLang="en-US" sz="4000">
                <a:solidFill>
                  <a:srgbClr val="990000"/>
                </a:solidFill>
                <a:latin typeface="Times New Roman" pitchFamily="18" charset="0"/>
                <a:ea typeface="黑体" pitchFamily="2" charset="-122"/>
              </a:rPr>
              <a:t>整体</a:t>
            </a:r>
          </a:p>
        </p:txBody>
      </p:sp>
      <p:sp>
        <p:nvSpPr>
          <p:cNvPr id="113671" name="Line 7"/>
          <p:cNvSpPr>
            <a:spLocks noChangeShapeType="1"/>
          </p:cNvSpPr>
          <p:nvPr/>
        </p:nvSpPr>
        <p:spPr bwMode="auto">
          <a:xfrm>
            <a:off x="2800350" y="1676400"/>
            <a:ext cx="3810000" cy="0"/>
          </a:xfrm>
          <a:prstGeom prst="line">
            <a:avLst/>
          </a:prstGeom>
          <a:noFill/>
          <a:ln w="76200" cap="rnd">
            <a:solidFill>
              <a:schemeClr val="tx1"/>
            </a:solidFill>
            <a:prstDash val="sysDot"/>
            <a:round/>
            <a:headEnd/>
            <a:tailEnd type="triangle" w="med" len="med"/>
          </a:ln>
          <a:effectLst/>
        </p:spPr>
        <p:txBody>
          <a:bodyPr/>
          <a:lstStyle/>
          <a:p>
            <a:endParaRPr lang="zh-CN" altLang="en-US"/>
          </a:p>
        </p:txBody>
      </p:sp>
      <p:sp>
        <p:nvSpPr>
          <p:cNvPr id="113672" name="Text Box 8" descr="羊皮纸"/>
          <p:cNvSpPr txBox="1">
            <a:spLocks noChangeArrowheads="1"/>
          </p:cNvSpPr>
          <p:nvPr/>
        </p:nvSpPr>
        <p:spPr bwMode="auto">
          <a:xfrm>
            <a:off x="304800" y="3143250"/>
            <a:ext cx="609600" cy="1219200"/>
          </a:xfrm>
          <a:prstGeom prst="rect">
            <a:avLst/>
          </a:prstGeom>
          <a:blipFill dpi="0" rotWithShape="0">
            <a:blip r:embed="rId3" cstate="print"/>
            <a:srcRect/>
            <a:tile tx="0" ty="0" sx="100000" sy="100000" flip="none" algn="tl"/>
          </a:blipFill>
          <a:ln w="28575">
            <a:solidFill>
              <a:schemeClr val="accent1"/>
            </a:solidFill>
            <a:miter lim="800000"/>
            <a:headEnd/>
            <a:tailEnd/>
          </a:ln>
          <a:effectLst/>
        </p:spPr>
        <p:txBody>
          <a:bodyPr>
            <a:spAutoFit/>
          </a:bodyPr>
          <a:lstStyle/>
          <a:p>
            <a:pPr eaLnBrk="0" hangingPunct="0">
              <a:spcBef>
                <a:spcPct val="50000"/>
              </a:spcBef>
            </a:pPr>
            <a:r>
              <a:rPr kumimoji="1" lang="zh-CN" altLang="en-US" sz="3600">
                <a:latin typeface="Times New Roman" pitchFamily="18" charset="0"/>
                <a:ea typeface="黑体" pitchFamily="2" charset="-122"/>
              </a:rPr>
              <a:t>世界</a:t>
            </a:r>
          </a:p>
        </p:txBody>
      </p:sp>
      <p:sp>
        <p:nvSpPr>
          <p:cNvPr id="113673" name="Line 9"/>
          <p:cNvSpPr>
            <a:spLocks noChangeShapeType="1"/>
          </p:cNvSpPr>
          <p:nvPr/>
        </p:nvSpPr>
        <p:spPr bwMode="auto">
          <a:xfrm>
            <a:off x="914400" y="3752850"/>
            <a:ext cx="304800" cy="0"/>
          </a:xfrm>
          <a:prstGeom prst="line">
            <a:avLst/>
          </a:prstGeom>
          <a:noFill/>
          <a:ln w="38100">
            <a:solidFill>
              <a:srgbClr val="6600FF"/>
            </a:solidFill>
            <a:round/>
            <a:headEnd/>
            <a:tailEnd/>
          </a:ln>
          <a:effectLst/>
        </p:spPr>
        <p:txBody>
          <a:bodyPr/>
          <a:lstStyle/>
          <a:p>
            <a:endParaRPr lang="zh-CN" altLang="en-US"/>
          </a:p>
        </p:txBody>
      </p:sp>
      <p:sp>
        <p:nvSpPr>
          <p:cNvPr id="113674" name="Line 10"/>
          <p:cNvSpPr>
            <a:spLocks noChangeShapeType="1"/>
          </p:cNvSpPr>
          <p:nvPr/>
        </p:nvSpPr>
        <p:spPr bwMode="auto">
          <a:xfrm>
            <a:off x="1219200" y="2914650"/>
            <a:ext cx="0" cy="1676400"/>
          </a:xfrm>
          <a:prstGeom prst="line">
            <a:avLst/>
          </a:prstGeom>
          <a:noFill/>
          <a:ln w="38100">
            <a:solidFill>
              <a:srgbClr val="6600FF"/>
            </a:solidFill>
            <a:round/>
            <a:headEnd/>
            <a:tailEnd/>
          </a:ln>
          <a:effectLst/>
        </p:spPr>
        <p:txBody>
          <a:bodyPr/>
          <a:lstStyle/>
          <a:p>
            <a:endParaRPr lang="zh-CN" altLang="en-US"/>
          </a:p>
        </p:txBody>
      </p:sp>
      <p:grpSp>
        <p:nvGrpSpPr>
          <p:cNvPr id="2" name="Group 11"/>
          <p:cNvGrpSpPr>
            <a:grpSpLocks/>
          </p:cNvGrpSpPr>
          <p:nvPr/>
        </p:nvGrpSpPr>
        <p:grpSpPr bwMode="auto">
          <a:xfrm>
            <a:off x="1219200" y="2914650"/>
            <a:ext cx="304800" cy="1676400"/>
            <a:chOff x="1008" y="2256"/>
            <a:chExt cx="192" cy="1056"/>
          </a:xfrm>
        </p:grpSpPr>
        <p:sp>
          <p:nvSpPr>
            <p:cNvPr id="113676" name="Line 12"/>
            <p:cNvSpPr>
              <a:spLocks noChangeShapeType="1"/>
            </p:cNvSpPr>
            <p:nvPr/>
          </p:nvSpPr>
          <p:spPr bwMode="auto">
            <a:xfrm>
              <a:off x="1008" y="2256"/>
              <a:ext cx="192" cy="0"/>
            </a:xfrm>
            <a:prstGeom prst="line">
              <a:avLst/>
            </a:prstGeom>
            <a:noFill/>
            <a:ln w="38100">
              <a:solidFill>
                <a:srgbClr val="6600FF"/>
              </a:solidFill>
              <a:round/>
              <a:headEnd/>
              <a:tailEnd type="triangle" w="med" len="med"/>
            </a:ln>
            <a:effectLst/>
          </p:spPr>
          <p:txBody>
            <a:bodyPr/>
            <a:lstStyle/>
            <a:p>
              <a:endParaRPr lang="zh-CN" altLang="en-US"/>
            </a:p>
          </p:txBody>
        </p:sp>
        <p:sp>
          <p:nvSpPr>
            <p:cNvPr id="113677" name="Line 13"/>
            <p:cNvSpPr>
              <a:spLocks noChangeShapeType="1"/>
            </p:cNvSpPr>
            <p:nvPr/>
          </p:nvSpPr>
          <p:spPr bwMode="auto">
            <a:xfrm>
              <a:off x="1008" y="3312"/>
              <a:ext cx="192" cy="0"/>
            </a:xfrm>
            <a:prstGeom prst="line">
              <a:avLst/>
            </a:prstGeom>
            <a:noFill/>
            <a:ln w="38100">
              <a:solidFill>
                <a:srgbClr val="6600FF"/>
              </a:solidFill>
              <a:round/>
              <a:headEnd/>
              <a:tailEnd type="triangle" w="med" len="med"/>
            </a:ln>
            <a:effectLst/>
          </p:spPr>
          <p:txBody>
            <a:bodyPr/>
            <a:lstStyle/>
            <a:p>
              <a:endParaRPr lang="zh-CN" altLang="en-US"/>
            </a:p>
          </p:txBody>
        </p:sp>
      </p:grpSp>
      <p:sp>
        <p:nvSpPr>
          <p:cNvPr id="113678" name="Text Box 14" descr="羊皮纸"/>
          <p:cNvSpPr txBox="1">
            <a:spLocks noChangeArrowheads="1"/>
          </p:cNvSpPr>
          <p:nvPr/>
        </p:nvSpPr>
        <p:spPr bwMode="auto">
          <a:xfrm>
            <a:off x="1562100" y="2438400"/>
            <a:ext cx="1028700" cy="974725"/>
          </a:xfrm>
          <a:prstGeom prst="rect">
            <a:avLst/>
          </a:prstGeom>
          <a:blipFill dpi="0" rotWithShape="0">
            <a:blip r:embed="rId3" cstate="print"/>
            <a:srcRect/>
            <a:tile tx="0" ty="0" sx="100000" sy="100000" flip="none" algn="tl"/>
          </a:blipFill>
          <a:ln w="28575">
            <a:solidFill>
              <a:schemeClr val="accent1"/>
            </a:solidFill>
            <a:miter lim="800000"/>
            <a:headEnd/>
            <a:tailEnd/>
          </a:ln>
          <a:effectLst/>
        </p:spPr>
        <p:txBody>
          <a:bodyPr>
            <a:spAutoFit/>
          </a:bodyPr>
          <a:lstStyle/>
          <a:p>
            <a:pPr eaLnBrk="0" hangingPunct="0">
              <a:spcBef>
                <a:spcPct val="50000"/>
              </a:spcBef>
            </a:pPr>
            <a:r>
              <a:rPr kumimoji="1" lang="zh-CN" altLang="en-US" sz="2800">
                <a:latin typeface="Times New Roman" pitchFamily="18" charset="0"/>
                <a:ea typeface="黑体" pitchFamily="2" charset="-122"/>
              </a:rPr>
              <a:t>主观世界</a:t>
            </a:r>
          </a:p>
        </p:txBody>
      </p:sp>
      <p:sp>
        <p:nvSpPr>
          <p:cNvPr id="113679" name="Text Box 15" descr="羊皮纸"/>
          <p:cNvSpPr txBox="1">
            <a:spLocks noChangeArrowheads="1"/>
          </p:cNvSpPr>
          <p:nvPr/>
        </p:nvSpPr>
        <p:spPr bwMode="auto">
          <a:xfrm>
            <a:off x="1524000" y="4114800"/>
            <a:ext cx="990600" cy="974725"/>
          </a:xfrm>
          <a:prstGeom prst="rect">
            <a:avLst/>
          </a:prstGeom>
          <a:blipFill dpi="0" rotWithShape="0">
            <a:blip r:embed="rId3" cstate="print"/>
            <a:srcRect/>
            <a:tile tx="0" ty="0" sx="100000" sy="100000" flip="none" algn="tl"/>
          </a:blipFill>
          <a:ln w="28575">
            <a:solidFill>
              <a:schemeClr val="accent1"/>
            </a:solidFill>
            <a:miter lim="800000"/>
            <a:headEnd/>
            <a:tailEnd/>
          </a:ln>
          <a:effectLst/>
        </p:spPr>
        <p:txBody>
          <a:bodyPr>
            <a:spAutoFit/>
          </a:bodyPr>
          <a:lstStyle/>
          <a:p>
            <a:pPr eaLnBrk="0" hangingPunct="0">
              <a:spcBef>
                <a:spcPct val="50000"/>
              </a:spcBef>
            </a:pPr>
            <a:r>
              <a:rPr kumimoji="1" lang="zh-CN" altLang="en-US" sz="2800">
                <a:latin typeface="Times New Roman" pitchFamily="18" charset="0"/>
                <a:ea typeface="黑体" pitchFamily="2" charset="-122"/>
              </a:rPr>
              <a:t>客观世界</a:t>
            </a:r>
          </a:p>
        </p:txBody>
      </p:sp>
      <p:sp>
        <p:nvSpPr>
          <p:cNvPr id="113680" name="Line 16"/>
          <p:cNvSpPr>
            <a:spLocks noChangeShapeType="1"/>
          </p:cNvSpPr>
          <p:nvPr/>
        </p:nvSpPr>
        <p:spPr bwMode="auto">
          <a:xfrm flipV="1">
            <a:off x="2667000" y="3905250"/>
            <a:ext cx="0" cy="1371600"/>
          </a:xfrm>
          <a:prstGeom prst="line">
            <a:avLst/>
          </a:prstGeom>
          <a:noFill/>
          <a:ln w="38100">
            <a:solidFill>
              <a:srgbClr val="6600FF"/>
            </a:solidFill>
            <a:round/>
            <a:headEnd/>
            <a:tailEnd/>
          </a:ln>
          <a:effectLst/>
        </p:spPr>
        <p:txBody>
          <a:bodyPr/>
          <a:lstStyle/>
          <a:p>
            <a:endParaRPr lang="zh-CN" altLang="en-US"/>
          </a:p>
        </p:txBody>
      </p:sp>
      <p:grpSp>
        <p:nvGrpSpPr>
          <p:cNvPr id="3" name="Group 17"/>
          <p:cNvGrpSpPr>
            <a:grpSpLocks/>
          </p:cNvGrpSpPr>
          <p:nvPr/>
        </p:nvGrpSpPr>
        <p:grpSpPr bwMode="auto">
          <a:xfrm>
            <a:off x="2667000" y="3905250"/>
            <a:ext cx="304800" cy="1371600"/>
            <a:chOff x="1920" y="2880"/>
            <a:chExt cx="192" cy="864"/>
          </a:xfrm>
        </p:grpSpPr>
        <p:sp>
          <p:nvSpPr>
            <p:cNvPr id="113682" name="Line 18"/>
            <p:cNvSpPr>
              <a:spLocks noChangeShapeType="1"/>
            </p:cNvSpPr>
            <p:nvPr/>
          </p:nvSpPr>
          <p:spPr bwMode="auto">
            <a:xfrm>
              <a:off x="1920" y="2880"/>
              <a:ext cx="192" cy="0"/>
            </a:xfrm>
            <a:prstGeom prst="line">
              <a:avLst/>
            </a:prstGeom>
            <a:noFill/>
            <a:ln w="38100">
              <a:solidFill>
                <a:srgbClr val="6600FF"/>
              </a:solidFill>
              <a:round/>
              <a:headEnd/>
              <a:tailEnd type="triangle" w="med" len="med"/>
            </a:ln>
            <a:effectLst/>
          </p:spPr>
          <p:txBody>
            <a:bodyPr/>
            <a:lstStyle/>
            <a:p>
              <a:endParaRPr lang="zh-CN" altLang="en-US"/>
            </a:p>
          </p:txBody>
        </p:sp>
        <p:sp>
          <p:nvSpPr>
            <p:cNvPr id="113683" name="Line 19"/>
            <p:cNvSpPr>
              <a:spLocks noChangeShapeType="1"/>
            </p:cNvSpPr>
            <p:nvPr/>
          </p:nvSpPr>
          <p:spPr bwMode="auto">
            <a:xfrm>
              <a:off x="1920" y="3744"/>
              <a:ext cx="192" cy="0"/>
            </a:xfrm>
            <a:prstGeom prst="line">
              <a:avLst/>
            </a:prstGeom>
            <a:noFill/>
            <a:ln w="38100">
              <a:solidFill>
                <a:srgbClr val="6600FF"/>
              </a:solidFill>
              <a:round/>
              <a:headEnd/>
              <a:tailEnd type="triangle" w="med" len="med"/>
            </a:ln>
            <a:effectLst/>
          </p:spPr>
          <p:txBody>
            <a:bodyPr/>
            <a:lstStyle/>
            <a:p>
              <a:endParaRPr lang="zh-CN" altLang="en-US"/>
            </a:p>
          </p:txBody>
        </p:sp>
      </p:grpSp>
      <p:sp>
        <p:nvSpPr>
          <p:cNvPr id="113684" name="Text Box 20" descr="羊皮纸"/>
          <p:cNvSpPr txBox="1">
            <a:spLocks noChangeArrowheads="1"/>
          </p:cNvSpPr>
          <p:nvPr/>
        </p:nvSpPr>
        <p:spPr bwMode="auto">
          <a:xfrm>
            <a:off x="3028950" y="3643313"/>
            <a:ext cx="1676400" cy="547687"/>
          </a:xfrm>
          <a:prstGeom prst="rect">
            <a:avLst/>
          </a:prstGeom>
          <a:blipFill dpi="0" rotWithShape="0">
            <a:blip r:embed="rId3" cstate="print"/>
            <a:srcRect/>
            <a:tile tx="0" ty="0" sx="100000" sy="100000" flip="none" algn="tl"/>
          </a:blipFill>
          <a:ln w="28575">
            <a:solidFill>
              <a:schemeClr val="accent1"/>
            </a:solidFill>
            <a:miter lim="800000"/>
            <a:headEnd/>
            <a:tailEnd/>
          </a:ln>
          <a:effectLst/>
        </p:spPr>
        <p:txBody>
          <a:bodyPr>
            <a:spAutoFit/>
          </a:bodyPr>
          <a:lstStyle/>
          <a:p>
            <a:pPr algn="ctr" eaLnBrk="0" hangingPunct="0">
              <a:spcBef>
                <a:spcPct val="50000"/>
              </a:spcBef>
            </a:pPr>
            <a:r>
              <a:rPr kumimoji="1" lang="zh-CN" altLang="en-US" sz="2800">
                <a:latin typeface="Times New Roman" pitchFamily="18" charset="0"/>
                <a:ea typeface="黑体" pitchFamily="2" charset="-122"/>
              </a:rPr>
              <a:t>人类社会</a:t>
            </a:r>
          </a:p>
        </p:txBody>
      </p:sp>
      <p:sp>
        <p:nvSpPr>
          <p:cNvPr id="113685" name="Text Box 21" descr="羊皮纸"/>
          <p:cNvSpPr txBox="1">
            <a:spLocks noChangeArrowheads="1"/>
          </p:cNvSpPr>
          <p:nvPr/>
        </p:nvSpPr>
        <p:spPr bwMode="auto">
          <a:xfrm>
            <a:off x="2990850" y="5010150"/>
            <a:ext cx="1714500" cy="547688"/>
          </a:xfrm>
          <a:prstGeom prst="rect">
            <a:avLst/>
          </a:prstGeom>
          <a:blipFill dpi="0" rotWithShape="0">
            <a:blip r:embed="rId3" cstate="print"/>
            <a:srcRect/>
            <a:tile tx="0" ty="0" sx="100000" sy="100000" flip="none" algn="tl"/>
          </a:blipFill>
          <a:ln w="28575">
            <a:solidFill>
              <a:schemeClr val="accent1"/>
            </a:solidFill>
            <a:miter lim="800000"/>
            <a:headEnd/>
            <a:tailEnd/>
          </a:ln>
          <a:effectLst/>
        </p:spPr>
        <p:txBody>
          <a:bodyPr>
            <a:spAutoFit/>
          </a:bodyPr>
          <a:lstStyle/>
          <a:p>
            <a:pPr algn="ctr" eaLnBrk="0" hangingPunct="0">
              <a:spcBef>
                <a:spcPct val="50000"/>
              </a:spcBef>
            </a:pPr>
            <a:r>
              <a:rPr kumimoji="1" lang="zh-CN" altLang="en-US" sz="2800">
                <a:latin typeface="Times New Roman" pitchFamily="18" charset="0"/>
                <a:ea typeface="黑体" pitchFamily="2" charset="-122"/>
              </a:rPr>
              <a:t>自然界</a:t>
            </a:r>
          </a:p>
        </p:txBody>
      </p:sp>
      <p:sp>
        <p:nvSpPr>
          <p:cNvPr id="113686" name="Line 22"/>
          <p:cNvSpPr>
            <a:spLocks noChangeShapeType="1"/>
          </p:cNvSpPr>
          <p:nvPr/>
        </p:nvSpPr>
        <p:spPr bwMode="auto">
          <a:xfrm>
            <a:off x="4724400" y="5276850"/>
            <a:ext cx="304800" cy="0"/>
          </a:xfrm>
          <a:prstGeom prst="line">
            <a:avLst/>
          </a:prstGeom>
          <a:noFill/>
          <a:ln w="38100">
            <a:solidFill>
              <a:srgbClr val="6600FF"/>
            </a:solidFill>
            <a:round/>
            <a:headEnd/>
            <a:tailEnd/>
          </a:ln>
          <a:effectLst/>
        </p:spPr>
        <p:txBody>
          <a:bodyPr/>
          <a:lstStyle/>
          <a:p>
            <a:endParaRPr lang="zh-CN" altLang="en-US"/>
          </a:p>
        </p:txBody>
      </p:sp>
      <p:sp>
        <p:nvSpPr>
          <p:cNvPr id="113687" name="Line 23"/>
          <p:cNvSpPr>
            <a:spLocks noChangeShapeType="1"/>
          </p:cNvSpPr>
          <p:nvPr/>
        </p:nvSpPr>
        <p:spPr bwMode="auto">
          <a:xfrm flipV="1">
            <a:off x="5029200" y="4667250"/>
            <a:ext cx="0" cy="1143000"/>
          </a:xfrm>
          <a:prstGeom prst="line">
            <a:avLst/>
          </a:prstGeom>
          <a:noFill/>
          <a:ln w="38100">
            <a:solidFill>
              <a:srgbClr val="6600FF"/>
            </a:solidFill>
            <a:round/>
            <a:headEnd/>
            <a:tailEnd/>
          </a:ln>
          <a:effectLst/>
        </p:spPr>
        <p:txBody>
          <a:bodyPr/>
          <a:lstStyle/>
          <a:p>
            <a:endParaRPr lang="zh-CN" altLang="en-US"/>
          </a:p>
        </p:txBody>
      </p:sp>
      <p:grpSp>
        <p:nvGrpSpPr>
          <p:cNvPr id="4" name="Group 24"/>
          <p:cNvGrpSpPr>
            <a:grpSpLocks/>
          </p:cNvGrpSpPr>
          <p:nvPr/>
        </p:nvGrpSpPr>
        <p:grpSpPr bwMode="auto">
          <a:xfrm>
            <a:off x="5029200" y="4667250"/>
            <a:ext cx="228600" cy="1143000"/>
            <a:chOff x="3408" y="3360"/>
            <a:chExt cx="144" cy="720"/>
          </a:xfrm>
        </p:grpSpPr>
        <p:sp>
          <p:nvSpPr>
            <p:cNvPr id="113689" name="Line 25"/>
            <p:cNvSpPr>
              <a:spLocks noChangeShapeType="1"/>
            </p:cNvSpPr>
            <p:nvPr/>
          </p:nvSpPr>
          <p:spPr bwMode="auto">
            <a:xfrm>
              <a:off x="3408" y="3360"/>
              <a:ext cx="144" cy="0"/>
            </a:xfrm>
            <a:prstGeom prst="line">
              <a:avLst/>
            </a:prstGeom>
            <a:noFill/>
            <a:ln w="38100">
              <a:solidFill>
                <a:srgbClr val="6600FF"/>
              </a:solidFill>
              <a:round/>
              <a:headEnd/>
              <a:tailEnd type="triangle" w="med" len="med"/>
            </a:ln>
            <a:effectLst/>
          </p:spPr>
          <p:txBody>
            <a:bodyPr/>
            <a:lstStyle/>
            <a:p>
              <a:endParaRPr lang="zh-CN" altLang="en-US"/>
            </a:p>
          </p:txBody>
        </p:sp>
        <p:sp>
          <p:nvSpPr>
            <p:cNvPr id="113690" name="Line 26"/>
            <p:cNvSpPr>
              <a:spLocks noChangeShapeType="1"/>
            </p:cNvSpPr>
            <p:nvPr/>
          </p:nvSpPr>
          <p:spPr bwMode="auto">
            <a:xfrm>
              <a:off x="3408" y="4080"/>
              <a:ext cx="144" cy="0"/>
            </a:xfrm>
            <a:prstGeom prst="line">
              <a:avLst/>
            </a:prstGeom>
            <a:noFill/>
            <a:ln w="38100">
              <a:solidFill>
                <a:srgbClr val="6600FF"/>
              </a:solidFill>
              <a:round/>
              <a:headEnd/>
              <a:tailEnd type="triangle" w="med" len="med"/>
            </a:ln>
            <a:effectLst/>
          </p:spPr>
          <p:txBody>
            <a:bodyPr/>
            <a:lstStyle/>
            <a:p>
              <a:endParaRPr lang="zh-CN" altLang="en-US"/>
            </a:p>
          </p:txBody>
        </p:sp>
      </p:grpSp>
      <p:sp>
        <p:nvSpPr>
          <p:cNvPr id="113691" name="Text Box 27" descr="羊皮纸"/>
          <p:cNvSpPr txBox="1">
            <a:spLocks noChangeArrowheads="1"/>
          </p:cNvSpPr>
          <p:nvPr/>
        </p:nvSpPr>
        <p:spPr bwMode="auto">
          <a:xfrm>
            <a:off x="5257800" y="4438650"/>
            <a:ext cx="1143000" cy="485775"/>
          </a:xfrm>
          <a:prstGeom prst="rect">
            <a:avLst/>
          </a:prstGeom>
          <a:blipFill dpi="0" rotWithShape="0">
            <a:blip r:embed="rId3" cstate="print"/>
            <a:srcRect/>
            <a:tile tx="0" ty="0" sx="100000" sy="100000" flip="none" algn="tl"/>
          </a:blipFill>
          <a:ln w="28575">
            <a:solidFill>
              <a:schemeClr val="accent1"/>
            </a:solidFill>
            <a:miter lim="800000"/>
            <a:headEnd/>
            <a:tailEnd/>
          </a:ln>
          <a:effectLst/>
        </p:spPr>
        <p:txBody>
          <a:bodyPr>
            <a:spAutoFit/>
          </a:bodyPr>
          <a:lstStyle/>
          <a:p>
            <a:pPr algn="ctr" eaLnBrk="0" hangingPunct="0">
              <a:spcBef>
                <a:spcPct val="50000"/>
              </a:spcBef>
            </a:pPr>
            <a:r>
              <a:rPr kumimoji="1" lang="zh-CN" altLang="en-US" sz="2400">
                <a:latin typeface="Times New Roman" pitchFamily="18" charset="0"/>
                <a:ea typeface="黑体" pitchFamily="2" charset="-122"/>
              </a:rPr>
              <a:t>无机界</a:t>
            </a:r>
          </a:p>
        </p:txBody>
      </p:sp>
      <p:sp>
        <p:nvSpPr>
          <p:cNvPr id="113692" name="Text Box 28" descr="羊皮纸"/>
          <p:cNvSpPr txBox="1">
            <a:spLocks noChangeArrowheads="1"/>
          </p:cNvSpPr>
          <p:nvPr/>
        </p:nvSpPr>
        <p:spPr bwMode="auto">
          <a:xfrm>
            <a:off x="5257800" y="5581650"/>
            <a:ext cx="1143000" cy="485775"/>
          </a:xfrm>
          <a:prstGeom prst="rect">
            <a:avLst/>
          </a:prstGeom>
          <a:blipFill dpi="0" rotWithShape="0">
            <a:blip r:embed="rId3" cstate="print"/>
            <a:srcRect/>
            <a:tile tx="0" ty="0" sx="100000" sy="100000" flip="none" algn="tl"/>
          </a:blipFill>
          <a:ln w="28575">
            <a:solidFill>
              <a:schemeClr val="accent1"/>
            </a:solidFill>
            <a:miter lim="800000"/>
            <a:headEnd/>
            <a:tailEnd/>
          </a:ln>
          <a:effectLst/>
        </p:spPr>
        <p:txBody>
          <a:bodyPr>
            <a:spAutoFit/>
          </a:bodyPr>
          <a:lstStyle/>
          <a:p>
            <a:pPr algn="ctr" eaLnBrk="0" hangingPunct="0">
              <a:spcBef>
                <a:spcPct val="50000"/>
              </a:spcBef>
            </a:pPr>
            <a:r>
              <a:rPr kumimoji="1" lang="zh-CN" altLang="en-US" sz="2400">
                <a:latin typeface="Times New Roman" pitchFamily="18" charset="0"/>
                <a:ea typeface="黑体" pitchFamily="2" charset="-122"/>
              </a:rPr>
              <a:t>有机界</a:t>
            </a:r>
          </a:p>
        </p:txBody>
      </p:sp>
      <p:sp>
        <p:nvSpPr>
          <p:cNvPr id="113693" name="Line 29"/>
          <p:cNvSpPr>
            <a:spLocks noChangeShapeType="1"/>
          </p:cNvSpPr>
          <p:nvPr/>
        </p:nvSpPr>
        <p:spPr bwMode="auto">
          <a:xfrm>
            <a:off x="6400800" y="5791200"/>
            <a:ext cx="152400" cy="0"/>
          </a:xfrm>
          <a:prstGeom prst="line">
            <a:avLst/>
          </a:prstGeom>
          <a:noFill/>
          <a:ln w="38100">
            <a:solidFill>
              <a:srgbClr val="6600FF"/>
            </a:solidFill>
            <a:round/>
            <a:headEnd/>
            <a:tailEnd/>
          </a:ln>
          <a:effectLst/>
        </p:spPr>
        <p:txBody>
          <a:bodyPr/>
          <a:lstStyle/>
          <a:p>
            <a:endParaRPr lang="zh-CN" altLang="en-US"/>
          </a:p>
        </p:txBody>
      </p:sp>
      <p:sp>
        <p:nvSpPr>
          <p:cNvPr id="113694" name="Line 30"/>
          <p:cNvSpPr>
            <a:spLocks noChangeShapeType="1"/>
          </p:cNvSpPr>
          <p:nvPr/>
        </p:nvSpPr>
        <p:spPr bwMode="auto">
          <a:xfrm flipV="1">
            <a:off x="6553200" y="5105400"/>
            <a:ext cx="0" cy="1352550"/>
          </a:xfrm>
          <a:prstGeom prst="line">
            <a:avLst/>
          </a:prstGeom>
          <a:noFill/>
          <a:ln w="38100">
            <a:solidFill>
              <a:srgbClr val="6600FF"/>
            </a:solidFill>
            <a:round/>
            <a:headEnd/>
            <a:tailEnd/>
          </a:ln>
          <a:effectLst/>
        </p:spPr>
        <p:txBody>
          <a:bodyPr/>
          <a:lstStyle/>
          <a:p>
            <a:endParaRPr lang="zh-CN" altLang="en-US"/>
          </a:p>
        </p:txBody>
      </p:sp>
      <p:grpSp>
        <p:nvGrpSpPr>
          <p:cNvPr id="5" name="Group 31"/>
          <p:cNvGrpSpPr>
            <a:grpSpLocks/>
          </p:cNvGrpSpPr>
          <p:nvPr/>
        </p:nvGrpSpPr>
        <p:grpSpPr bwMode="auto">
          <a:xfrm>
            <a:off x="6553200" y="5105400"/>
            <a:ext cx="304800" cy="1352550"/>
            <a:chOff x="4128" y="3216"/>
            <a:chExt cx="192" cy="852"/>
          </a:xfrm>
        </p:grpSpPr>
        <p:sp>
          <p:nvSpPr>
            <p:cNvPr id="113696" name="Line 32"/>
            <p:cNvSpPr>
              <a:spLocks noChangeShapeType="1"/>
            </p:cNvSpPr>
            <p:nvPr/>
          </p:nvSpPr>
          <p:spPr bwMode="auto">
            <a:xfrm>
              <a:off x="4128" y="3216"/>
              <a:ext cx="192" cy="0"/>
            </a:xfrm>
            <a:prstGeom prst="line">
              <a:avLst/>
            </a:prstGeom>
            <a:noFill/>
            <a:ln w="38100">
              <a:solidFill>
                <a:srgbClr val="6600FF"/>
              </a:solidFill>
              <a:round/>
              <a:headEnd/>
              <a:tailEnd type="triangle" w="med" len="med"/>
            </a:ln>
            <a:effectLst/>
          </p:spPr>
          <p:txBody>
            <a:bodyPr/>
            <a:lstStyle/>
            <a:p>
              <a:endParaRPr lang="zh-CN" altLang="en-US"/>
            </a:p>
          </p:txBody>
        </p:sp>
        <p:sp>
          <p:nvSpPr>
            <p:cNvPr id="113697" name="Line 33"/>
            <p:cNvSpPr>
              <a:spLocks noChangeShapeType="1"/>
            </p:cNvSpPr>
            <p:nvPr/>
          </p:nvSpPr>
          <p:spPr bwMode="auto">
            <a:xfrm>
              <a:off x="4128" y="3648"/>
              <a:ext cx="192" cy="0"/>
            </a:xfrm>
            <a:prstGeom prst="line">
              <a:avLst/>
            </a:prstGeom>
            <a:noFill/>
            <a:ln w="38100">
              <a:solidFill>
                <a:srgbClr val="6600FF"/>
              </a:solidFill>
              <a:round/>
              <a:headEnd/>
              <a:tailEnd type="triangle" w="med" len="med"/>
            </a:ln>
            <a:effectLst/>
          </p:spPr>
          <p:txBody>
            <a:bodyPr/>
            <a:lstStyle/>
            <a:p>
              <a:endParaRPr lang="zh-CN" altLang="en-US"/>
            </a:p>
          </p:txBody>
        </p:sp>
        <p:sp>
          <p:nvSpPr>
            <p:cNvPr id="113698" name="Line 34"/>
            <p:cNvSpPr>
              <a:spLocks noChangeShapeType="1"/>
            </p:cNvSpPr>
            <p:nvPr/>
          </p:nvSpPr>
          <p:spPr bwMode="auto">
            <a:xfrm>
              <a:off x="4128" y="4068"/>
              <a:ext cx="192" cy="0"/>
            </a:xfrm>
            <a:prstGeom prst="line">
              <a:avLst/>
            </a:prstGeom>
            <a:noFill/>
            <a:ln w="38100">
              <a:solidFill>
                <a:srgbClr val="6600FF"/>
              </a:solidFill>
              <a:round/>
              <a:headEnd/>
              <a:tailEnd type="triangle" w="med" len="med"/>
            </a:ln>
            <a:effectLst/>
          </p:spPr>
          <p:txBody>
            <a:bodyPr/>
            <a:lstStyle/>
            <a:p>
              <a:endParaRPr lang="zh-CN" altLang="en-US"/>
            </a:p>
          </p:txBody>
        </p:sp>
      </p:grpSp>
      <p:sp>
        <p:nvSpPr>
          <p:cNvPr id="113699" name="Text Box 35" descr="羊皮纸"/>
          <p:cNvSpPr txBox="1">
            <a:spLocks noChangeArrowheads="1"/>
          </p:cNvSpPr>
          <p:nvPr/>
        </p:nvSpPr>
        <p:spPr bwMode="auto">
          <a:xfrm>
            <a:off x="6858000" y="4857750"/>
            <a:ext cx="1143000" cy="485775"/>
          </a:xfrm>
          <a:prstGeom prst="rect">
            <a:avLst/>
          </a:prstGeom>
          <a:blipFill dpi="0" rotWithShape="0">
            <a:blip r:embed="rId3" cstate="print"/>
            <a:srcRect/>
            <a:tile tx="0" ty="0" sx="100000" sy="100000" flip="none" algn="tl"/>
          </a:blipFill>
          <a:ln w="28575">
            <a:solidFill>
              <a:schemeClr val="accent1"/>
            </a:solidFill>
            <a:miter lim="800000"/>
            <a:headEnd/>
            <a:tailEnd/>
          </a:ln>
          <a:effectLst/>
        </p:spPr>
        <p:txBody>
          <a:bodyPr>
            <a:spAutoFit/>
          </a:bodyPr>
          <a:lstStyle/>
          <a:p>
            <a:pPr algn="ctr" eaLnBrk="0" hangingPunct="0">
              <a:spcBef>
                <a:spcPct val="50000"/>
              </a:spcBef>
            </a:pPr>
            <a:r>
              <a:rPr kumimoji="1" lang="zh-CN" altLang="en-US" sz="2400">
                <a:latin typeface="Times New Roman" pitchFamily="18" charset="0"/>
                <a:ea typeface="黑体" pitchFamily="2" charset="-122"/>
              </a:rPr>
              <a:t>植物</a:t>
            </a:r>
          </a:p>
        </p:txBody>
      </p:sp>
      <p:sp>
        <p:nvSpPr>
          <p:cNvPr id="113700" name="Text Box 36" descr="羊皮纸"/>
          <p:cNvSpPr txBox="1">
            <a:spLocks noChangeArrowheads="1"/>
          </p:cNvSpPr>
          <p:nvPr/>
        </p:nvSpPr>
        <p:spPr bwMode="auto">
          <a:xfrm>
            <a:off x="6877050" y="5543550"/>
            <a:ext cx="1123950" cy="485775"/>
          </a:xfrm>
          <a:prstGeom prst="rect">
            <a:avLst/>
          </a:prstGeom>
          <a:blipFill dpi="0" rotWithShape="0">
            <a:blip r:embed="rId3" cstate="print"/>
            <a:srcRect/>
            <a:tile tx="0" ty="0" sx="100000" sy="100000" flip="none" algn="tl"/>
          </a:blipFill>
          <a:ln w="28575">
            <a:solidFill>
              <a:schemeClr val="accent1"/>
            </a:solidFill>
            <a:miter lim="800000"/>
            <a:headEnd/>
            <a:tailEnd/>
          </a:ln>
          <a:effectLst/>
        </p:spPr>
        <p:txBody>
          <a:bodyPr>
            <a:spAutoFit/>
          </a:bodyPr>
          <a:lstStyle/>
          <a:p>
            <a:pPr algn="ctr" eaLnBrk="0" hangingPunct="0">
              <a:spcBef>
                <a:spcPct val="50000"/>
              </a:spcBef>
            </a:pPr>
            <a:r>
              <a:rPr kumimoji="1" lang="zh-CN" altLang="en-US" sz="2400">
                <a:latin typeface="Times New Roman" pitchFamily="18" charset="0"/>
                <a:ea typeface="黑体" pitchFamily="2" charset="-122"/>
              </a:rPr>
              <a:t>动物</a:t>
            </a:r>
          </a:p>
        </p:txBody>
      </p:sp>
      <p:sp>
        <p:nvSpPr>
          <p:cNvPr id="113701" name="Text Box 37" descr="羊皮纸"/>
          <p:cNvSpPr txBox="1">
            <a:spLocks noChangeArrowheads="1"/>
          </p:cNvSpPr>
          <p:nvPr/>
        </p:nvSpPr>
        <p:spPr bwMode="auto">
          <a:xfrm>
            <a:off x="6858000" y="6219825"/>
            <a:ext cx="1143000" cy="485775"/>
          </a:xfrm>
          <a:prstGeom prst="rect">
            <a:avLst/>
          </a:prstGeom>
          <a:blipFill dpi="0" rotWithShape="0">
            <a:blip r:embed="rId3" cstate="print"/>
            <a:srcRect/>
            <a:tile tx="0" ty="0" sx="100000" sy="100000" flip="none" algn="tl"/>
          </a:blipFill>
          <a:ln w="28575">
            <a:solidFill>
              <a:schemeClr val="accent1"/>
            </a:solidFill>
            <a:miter lim="800000"/>
            <a:headEnd/>
            <a:tailEnd/>
          </a:ln>
          <a:effectLst/>
        </p:spPr>
        <p:txBody>
          <a:bodyPr>
            <a:spAutoFit/>
          </a:bodyPr>
          <a:lstStyle/>
          <a:p>
            <a:pPr algn="ctr" eaLnBrk="0" hangingPunct="0">
              <a:spcBef>
                <a:spcPct val="50000"/>
              </a:spcBef>
            </a:pPr>
            <a:r>
              <a:rPr kumimoji="1" lang="zh-CN" altLang="en-US" sz="2400">
                <a:latin typeface="Times New Roman" pitchFamily="18" charset="0"/>
                <a:ea typeface="黑体" pitchFamily="2" charset="-122"/>
              </a:rPr>
              <a:t>微生物</a:t>
            </a:r>
          </a:p>
        </p:txBody>
      </p:sp>
      <p:sp>
        <p:nvSpPr>
          <p:cNvPr id="113702" name="Text Box 38"/>
          <p:cNvSpPr txBox="1">
            <a:spLocks noChangeArrowheads="1"/>
          </p:cNvSpPr>
          <p:nvPr/>
        </p:nvSpPr>
        <p:spPr bwMode="auto">
          <a:xfrm>
            <a:off x="8077200" y="4724400"/>
            <a:ext cx="914400" cy="519113"/>
          </a:xfrm>
          <a:prstGeom prst="rect">
            <a:avLst/>
          </a:prstGeom>
          <a:noFill/>
          <a:ln w="9525">
            <a:noFill/>
            <a:miter lim="800000"/>
            <a:headEnd/>
            <a:tailEnd/>
          </a:ln>
          <a:effectLst/>
        </p:spPr>
        <p:txBody>
          <a:bodyPr>
            <a:spAutoFit/>
          </a:bodyPr>
          <a:lstStyle/>
          <a:p>
            <a:pPr eaLnBrk="0" hangingPunct="0">
              <a:spcBef>
                <a:spcPct val="50000"/>
              </a:spcBef>
            </a:pPr>
            <a:r>
              <a:rPr kumimoji="1" lang="en-US" altLang="zh-CN" sz="2800">
                <a:latin typeface="Times New Roman" pitchFamily="18" charset="0"/>
                <a:ea typeface="黑体" pitchFamily="2" charset="-122"/>
              </a:rPr>
              <a:t>……</a:t>
            </a:r>
          </a:p>
        </p:txBody>
      </p:sp>
      <p:sp>
        <p:nvSpPr>
          <p:cNvPr id="113703" name="Text Box 39"/>
          <p:cNvSpPr txBox="1">
            <a:spLocks noChangeArrowheads="1"/>
          </p:cNvSpPr>
          <p:nvPr/>
        </p:nvSpPr>
        <p:spPr bwMode="auto">
          <a:xfrm>
            <a:off x="8077200" y="5424488"/>
            <a:ext cx="914400" cy="519112"/>
          </a:xfrm>
          <a:prstGeom prst="rect">
            <a:avLst/>
          </a:prstGeom>
          <a:noFill/>
          <a:ln w="9525">
            <a:noFill/>
            <a:miter lim="800000"/>
            <a:headEnd/>
            <a:tailEnd/>
          </a:ln>
          <a:effectLst/>
        </p:spPr>
        <p:txBody>
          <a:bodyPr>
            <a:spAutoFit/>
          </a:bodyPr>
          <a:lstStyle/>
          <a:p>
            <a:pPr eaLnBrk="0" hangingPunct="0">
              <a:spcBef>
                <a:spcPct val="50000"/>
              </a:spcBef>
            </a:pPr>
            <a:r>
              <a:rPr kumimoji="1" lang="en-US" altLang="zh-CN" sz="2800">
                <a:latin typeface="Times New Roman" pitchFamily="18" charset="0"/>
                <a:ea typeface="黑体" pitchFamily="2" charset="-122"/>
              </a:rPr>
              <a:t>……</a:t>
            </a:r>
          </a:p>
        </p:txBody>
      </p:sp>
      <p:sp>
        <p:nvSpPr>
          <p:cNvPr id="113704" name="Text Box 40"/>
          <p:cNvSpPr txBox="1">
            <a:spLocks noChangeArrowheads="1"/>
          </p:cNvSpPr>
          <p:nvPr/>
        </p:nvSpPr>
        <p:spPr bwMode="auto">
          <a:xfrm>
            <a:off x="8077200" y="6096000"/>
            <a:ext cx="914400" cy="519113"/>
          </a:xfrm>
          <a:prstGeom prst="rect">
            <a:avLst/>
          </a:prstGeom>
          <a:noFill/>
          <a:ln w="9525">
            <a:noFill/>
            <a:miter lim="800000"/>
            <a:headEnd/>
            <a:tailEnd/>
          </a:ln>
          <a:effectLst/>
        </p:spPr>
        <p:txBody>
          <a:bodyPr>
            <a:spAutoFit/>
          </a:bodyPr>
          <a:lstStyle/>
          <a:p>
            <a:pPr eaLnBrk="0" hangingPunct="0">
              <a:spcBef>
                <a:spcPct val="50000"/>
              </a:spcBef>
            </a:pPr>
            <a:r>
              <a:rPr kumimoji="1" lang="en-US" altLang="zh-CN" sz="2800">
                <a:latin typeface="Times New Roman" pitchFamily="18" charset="0"/>
                <a:ea typeface="黑体" pitchFamily="2" charset="-122"/>
              </a:rPr>
              <a:t>……</a:t>
            </a:r>
          </a:p>
        </p:txBody>
      </p:sp>
      <p:sp>
        <p:nvSpPr>
          <p:cNvPr id="113705" name="Line 41"/>
          <p:cNvSpPr>
            <a:spLocks noChangeShapeType="1"/>
          </p:cNvSpPr>
          <p:nvPr/>
        </p:nvSpPr>
        <p:spPr bwMode="auto">
          <a:xfrm flipH="1">
            <a:off x="2590800" y="1676400"/>
            <a:ext cx="3886200" cy="0"/>
          </a:xfrm>
          <a:prstGeom prst="line">
            <a:avLst/>
          </a:prstGeom>
          <a:noFill/>
          <a:ln w="76200" cap="rnd">
            <a:solidFill>
              <a:schemeClr val="tx1"/>
            </a:solidFill>
            <a:prstDash val="sysDot"/>
            <a:round/>
            <a:headEnd/>
            <a:tailEnd type="triangle" w="med" len="med"/>
          </a:ln>
          <a:effectLst/>
        </p:spPr>
        <p:txBody>
          <a:bodyPr/>
          <a:lstStyle/>
          <a:p>
            <a:endParaRPr lang="zh-CN" altLang="en-US"/>
          </a:p>
        </p:txBody>
      </p:sp>
      <p:sp>
        <p:nvSpPr>
          <p:cNvPr id="113706" name="Text Box 42"/>
          <p:cNvSpPr txBox="1">
            <a:spLocks noChangeArrowheads="1"/>
          </p:cNvSpPr>
          <p:nvPr/>
        </p:nvSpPr>
        <p:spPr bwMode="auto">
          <a:xfrm>
            <a:off x="3810000" y="916781"/>
            <a:ext cx="1295400" cy="528638"/>
          </a:xfrm>
          <a:prstGeom prst="rect">
            <a:avLst/>
          </a:prstGeom>
          <a:gradFill rotWithShape="0">
            <a:gsLst>
              <a:gs pos="0">
                <a:srgbClr val="CCFFCC">
                  <a:gamma/>
                  <a:shade val="46275"/>
                  <a:invGamma/>
                </a:srgbClr>
              </a:gs>
              <a:gs pos="50000">
                <a:srgbClr val="CCFFCC"/>
              </a:gs>
              <a:gs pos="100000">
                <a:srgbClr val="CCFFCC">
                  <a:gamma/>
                  <a:shade val="46275"/>
                  <a:invGamma/>
                </a:srgbClr>
              </a:gs>
            </a:gsLst>
            <a:lin ang="5400000" scaled="1"/>
          </a:gradFill>
          <a:ln w="9525">
            <a:solidFill>
              <a:srgbClr val="000066"/>
            </a:solidFill>
            <a:miter lim="800000"/>
            <a:headEnd/>
            <a:tailEnd/>
          </a:ln>
          <a:effectLst/>
        </p:spPr>
        <p:txBody>
          <a:bodyPr>
            <a:spAutoFit/>
          </a:bodyPr>
          <a:lstStyle/>
          <a:p>
            <a:pPr>
              <a:spcBef>
                <a:spcPct val="50000"/>
              </a:spcBef>
            </a:pPr>
            <a:r>
              <a:rPr kumimoji="1" lang="zh-CN" altLang="en-US" sz="2800" dirty="0">
                <a:solidFill>
                  <a:srgbClr val="0000FF"/>
                </a:solidFill>
                <a:latin typeface="黑体" pitchFamily="2" charset="-122"/>
                <a:ea typeface="黑体" pitchFamily="2" charset="-122"/>
              </a:rPr>
              <a:t>分  析</a:t>
            </a:r>
          </a:p>
        </p:txBody>
      </p:sp>
      <p:sp>
        <p:nvSpPr>
          <p:cNvPr id="113707" name="Text Box 43"/>
          <p:cNvSpPr txBox="1">
            <a:spLocks noChangeArrowheads="1"/>
          </p:cNvSpPr>
          <p:nvPr/>
        </p:nvSpPr>
        <p:spPr bwMode="auto">
          <a:xfrm>
            <a:off x="3810000" y="1905000"/>
            <a:ext cx="1295400" cy="528638"/>
          </a:xfrm>
          <a:prstGeom prst="rect">
            <a:avLst/>
          </a:prstGeom>
          <a:gradFill rotWithShape="0">
            <a:gsLst>
              <a:gs pos="0">
                <a:srgbClr val="CCFFCC">
                  <a:gamma/>
                  <a:shade val="46275"/>
                  <a:invGamma/>
                </a:srgbClr>
              </a:gs>
              <a:gs pos="50000">
                <a:srgbClr val="CCFFCC"/>
              </a:gs>
              <a:gs pos="100000">
                <a:srgbClr val="CCFFCC">
                  <a:gamma/>
                  <a:shade val="46275"/>
                  <a:invGamma/>
                </a:srgbClr>
              </a:gs>
            </a:gsLst>
            <a:lin ang="5400000" scaled="1"/>
          </a:gradFill>
          <a:ln w="9525">
            <a:solidFill>
              <a:srgbClr val="000066"/>
            </a:solidFill>
            <a:miter lim="800000"/>
            <a:headEnd/>
            <a:tailEnd/>
          </a:ln>
          <a:effectLst/>
        </p:spPr>
        <p:txBody>
          <a:bodyPr>
            <a:spAutoFit/>
          </a:bodyPr>
          <a:lstStyle/>
          <a:p>
            <a:pPr>
              <a:spcBef>
                <a:spcPct val="50000"/>
              </a:spcBef>
            </a:pPr>
            <a:r>
              <a:rPr kumimoji="1" lang="zh-CN" altLang="en-US" sz="2800">
                <a:solidFill>
                  <a:srgbClr val="0000FF"/>
                </a:solidFill>
                <a:latin typeface="黑体" pitchFamily="2" charset="-122"/>
                <a:ea typeface="黑体" pitchFamily="2" charset="-122"/>
              </a:rPr>
              <a:t>综  合</a:t>
            </a:r>
          </a:p>
        </p:txBody>
      </p:sp>
      <p:sp>
        <p:nvSpPr>
          <p:cNvPr id="113709" name="Rectangle 45"/>
          <p:cNvSpPr>
            <a:spLocks noChangeArrowheads="1"/>
          </p:cNvSpPr>
          <p:nvPr/>
        </p:nvSpPr>
        <p:spPr bwMode="auto">
          <a:xfrm>
            <a:off x="5257800" y="0"/>
            <a:ext cx="3455987" cy="777875"/>
          </a:xfrm>
          <a:prstGeom prst="rect">
            <a:avLst/>
          </a:prstGeom>
          <a:noFill/>
          <a:ln w="76200" cmpd="tri">
            <a:solidFill>
              <a:schemeClr val="hlink"/>
            </a:solidFill>
            <a:miter lim="800000"/>
            <a:headEnd/>
            <a:tailEnd/>
          </a:ln>
          <a:effectLst/>
        </p:spPr>
        <p:txBody>
          <a:bodyPr>
            <a:spAutoFit/>
          </a:bodyPr>
          <a:lstStyle/>
          <a:p>
            <a:pPr>
              <a:spcBef>
                <a:spcPct val="50000"/>
              </a:spcBef>
            </a:pPr>
            <a:r>
              <a:rPr kumimoji="1" lang="zh-CN" altLang="en-US" sz="4000" b="1" dirty="0">
                <a:solidFill>
                  <a:schemeClr val="tx2"/>
                </a:solidFill>
                <a:latin typeface="黑体" pitchFamily="2" charset="-122"/>
                <a:ea typeface="黑体" pitchFamily="2" charset="-122"/>
              </a:rPr>
              <a:t> 分析和综合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3709"/>
                                        </p:tgtEl>
                                        <p:attrNameLst>
                                          <p:attrName>style.visibility</p:attrName>
                                        </p:attrNameLst>
                                      </p:cBhvr>
                                      <p:to>
                                        <p:strVal val="visible"/>
                                      </p:to>
                                    </p:set>
                                    <p:anim calcmode="lin" valueType="num">
                                      <p:cBhvr additive="base">
                                        <p:cTn id="7" dur="500" fill="hold"/>
                                        <p:tgtEl>
                                          <p:spTgt spid="113709"/>
                                        </p:tgtEl>
                                        <p:attrNameLst>
                                          <p:attrName>ppt_x</p:attrName>
                                        </p:attrNameLst>
                                      </p:cBhvr>
                                      <p:tavLst>
                                        <p:tav tm="0">
                                          <p:val>
                                            <p:strVal val="0-#ppt_w/2"/>
                                          </p:val>
                                        </p:tav>
                                        <p:tav tm="100000">
                                          <p:val>
                                            <p:strVal val="#ppt_x"/>
                                          </p:val>
                                        </p:tav>
                                      </p:tavLst>
                                    </p:anim>
                                    <p:anim calcmode="lin" valueType="num">
                                      <p:cBhvr additive="base">
                                        <p:cTn id="8" dur="500" fill="hold"/>
                                        <p:tgtEl>
                                          <p:spTgt spid="11370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iterate type="lt">
                                    <p:tmPct val="100000"/>
                                  </p:iterate>
                                  <p:childTnLst>
                                    <p:set>
                                      <p:cBhvr>
                                        <p:cTn id="11" dur="1" fill="hold">
                                          <p:stCondLst>
                                            <p:cond delay="0"/>
                                          </p:stCondLst>
                                        </p:cTn>
                                        <p:tgtEl>
                                          <p:spTgt spid="113670"/>
                                        </p:tgtEl>
                                        <p:attrNameLst>
                                          <p:attrName>style.visibility</p:attrName>
                                        </p:attrNameLst>
                                      </p:cBhvr>
                                      <p:to>
                                        <p:strVal val="visible"/>
                                      </p:to>
                                    </p:set>
                                    <p:anim calcmode="lin" valueType="num">
                                      <p:cBhvr>
                                        <p:cTn id="12" dur="75" fill="hold"/>
                                        <p:tgtEl>
                                          <p:spTgt spid="113670"/>
                                        </p:tgtEl>
                                        <p:attrNameLst>
                                          <p:attrName>ppt_w</p:attrName>
                                        </p:attrNameLst>
                                      </p:cBhvr>
                                      <p:tavLst>
                                        <p:tav tm="0">
                                          <p:val>
                                            <p:fltVal val="0"/>
                                          </p:val>
                                        </p:tav>
                                        <p:tav tm="100000">
                                          <p:val>
                                            <p:strVal val="#ppt_w"/>
                                          </p:val>
                                        </p:tav>
                                      </p:tavLst>
                                    </p:anim>
                                    <p:anim calcmode="lin" valueType="num">
                                      <p:cBhvr>
                                        <p:cTn id="13" dur="75" fill="hold"/>
                                        <p:tgtEl>
                                          <p:spTgt spid="113670"/>
                                        </p:tgtEl>
                                        <p:attrNameLst>
                                          <p:attrName>ppt_h</p:attrName>
                                        </p:attrNameLst>
                                      </p:cBhvr>
                                      <p:tavLst>
                                        <p:tav tm="0">
                                          <p:val>
                                            <p:fltVal val="0"/>
                                          </p:val>
                                        </p:tav>
                                        <p:tav tm="100000">
                                          <p:val>
                                            <p:strVal val="#ppt_h"/>
                                          </p:val>
                                        </p:tav>
                                      </p:tavLst>
                                    </p:anim>
                                  </p:childTnLst>
                                </p:cTn>
                              </p:par>
                            </p:childTnLst>
                          </p:cTn>
                        </p:par>
                        <p:par>
                          <p:cTn id="14" fill="hold">
                            <p:stCondLst>
                              <p:cond delay="650"/>
                            </p:stCondLst>
                            <p:childTnLst>
                              <p:par>
                                <p:cTn id="15" presetID="17" presetClass="entr" presetSubtype="8" fill="hold" grpId="0" nodeType="afterEffect">
                                  <p:stCondLst>
                                    <p:cond delay="0"/>
                                  </p:stCondLst>
                                  <p:childTnLst>
                                    <p:set>
                                      <p:cBhvr>
                                        <p:cTn id="16" dur="1" fill="hold">
                                          <p:stCondLst>
                                            <p:cond delay="0"/>
                                          </p:stCondLst>
                                        </p:cTn>
                                        <p:tgtEl>
                                          <p:spTgt spid="113671"/>
                                        </p:tgtEl>
                                        <p:attrNameLst>
                                          <p:attrName>style.visibility</p:attrName>
                                        </p:attrNameLst>
                                      </p:cBhvr>
                                      <p:to>
                                        <p:strVal val="visible"/>
                                      </p:to>
                                    </p:set>
                                    <p:anim calcmode="lin" valueType="num">
                                      <p:cBhvr>
                                        <p:cTn id="17" dur="500" fill="hold"/>
                                        <p:tgtEl>
                                          <p:spTgt spid="113671"/>
                                        </p:tgtEl>
                                        <p:attrNameLst>
                                          <p:attrName>ppt_x</p:attrName>
                                        </p:attrNameLst>
                                      </p:cBhvr>
                                      <p:tavLst>
                                        <p:tav tm="0">
                                          <p:val>
                                            <p:strVal val="#ppt_x-#ppt_w/2"/>
                                          </p:val>
                                        </p:tav>
                                        <p:tav tm="100000">
                                          <p:val>
                                            <p:strVal val="#ppt_x"/>
                                          </p:val>
                                        </p:tav>
                                      </p:tavLst>
                                    </p:anim>
                                    <p:anim calcmode="lin" valueType="num">
                                      <p:cBhvr>
                                        <p:cTn id="18" dur="500" fill="hold"/>
                                        <p:tgtEl>
                                          <p:spTgt spid="113671"/>
                                        </p:tgtEl>
                                        <p:attrNameLst>
                                          <p:attrName>ppt_y</p:attrName>
                                        </p:attrNameLst>
                                      </p:cBhvr>
                                      <p:tavLst>
                                        <p:tav tm="0">
                                          <p:val>
                                            <p:strVal val="#ppt_y"/>
                                          </p:val>
                                        </p:tav>
                                        <p:tav tm="100000">
                                          <p:val>
                                            <p:strVal val="#ppt_y"/>
                                          </p:val>
                                        </p:tav>
                                      </p:tavLst>
                                    </p:anim>
                                    <p:anim calcmode="lin" valueType="num">
                                      <p:cBhvr>
                                        <p:cTn id="19" dur="500" fill="hold"/>
                                        <p:tgtEl>
                                          <p:spTgt spid="113671"/>
                                        </p:tgtEl>
                                        <p:attrNameLst>
                                          <p:attrName>ppt_w</p:attrName>
                                        </p:attrNameLst>
                                      </p:cBhvr>
                                      <p:tavLst>
                                        <p:tav tm="0">
                                          <p:val>
                                            <p:fltVal val="0"/>
                                          </p:val>
                                        </p:tav>
                                        <p:tav tm="100000">
                                          <p:val>
                                            <p:strVal val="#ppt_w"/>
                                          </p:val>
                                        </p:tav>
                                      </p:tavLst>
                                    </p:anim>
                                    <p:anim calcmode="lin" valueType="num">
                                      <p:cBhvr>
                                        <p:cTn id="20" dur="500" fill="hold"/>
                                        <p:tgtEl>
                                          <p:spTgt spid="113671"/>
                                        </p:tgtEl>
                                        <p:attrNameLst>
                                          <p:attrName>ppt_h</p:attrName>
                                        </p:attrNameLst>
                                      </p:cBhvr>
                                      <p:tavLst>
                                        <p:tav tm="0">
                                          <p:val>
                                            <p:strVal val="#ppt_h"/>
                                          </p:val>
                                        </p:tav>
                                        <p:tav tm="100000">
                                          <p:val>
                                            <p:strVal val="#ppt_h"/>
                                          </p:val>
                                        </p:tav>
                                      </p:tavLst>
                                    </p:anim>
                                  </p:childTnLst>
                                </p:cTn>
                              </p:par>
                            </p:childTnLst>
                          </p:cTn>
                        </p:par>
                        <p:par>
                          <p:cTn id="21" fill="hold">
                            <p:stCondLst>
                              <p:cond delay="1150"/>
                            </p:stCondLst>
                            <p:childTnLst>
                              <p:par>
                                <p:cTn id="22" presetID="23" presetClass="entr" presetSubtype="16" fill="hold" grpId="0" nodeType="afterEffect">
                                  <p:stCondLst>
                                    <p:cond delay="0"/>
                                  </p:stCondLst>
                                  <p:iterate type="lt">
                                    <p:tmPct val="100000"/>
                                  </p:iterate>
                                  <p:childTnLst>
                                    <p:set>
                                      <p:cBhvr>
                                        <p:cTn id="23" dur="1" fill="hold">
                                          <p:stCondLst>
                                            <p:cond delay="0"/>
                                          </p:stCondLst>
                                        </p:cTn>
                                        <p:tgtEl>
                                          <p:spTgt spid="113669"/>
                                        </p:tgtEl>
                                        <p:attrNameLst>
                                          <p:attrName>style.visibility</p:attrName>
                                        </p:attrNameLst>
                                      </p:cBhvr>
                                      <p:to>
                                        <p:strVal val="visible"/>
                                      </p:to>
                                    </p:set>
                                    <p:anim calcmode="lin" valueType="num">
                                      <p:cBhvr>
                                        <p:cTn id="24" dur="75" fill="hold"/>
                                        <p:tgtEl>
                                          <p:spTgt spid="113669"/>
                                        </p:tgtEl>
                                        <p:attrNameLst>
                                          <p:attrName>ppt_w</p:attrName>
                                        </p:attrNameLst>
                                      </p:cBhvr>
                                      <p:tavLst>
                                        <p:tav tm="0">
                                          <p:val>
                                            <p:fltVal val="0"/>
                                          </p:val>
                                        </p:tav>
                                        <p:tav tm="100000">
                                          <p:val>
                                            <p:strVal val="#ppt_w"/>
                                          </p:val>
                                        </p:tav>
                                      </p:tavLst>
                                    </p:anim>
                                    <p:anim calcmode="lin" valueType="num">
                                      <p:cBhvr>
                                        <p:cTn id="25" dur="75" fill="hold"/>
                                        <p:tgtEl>
                                          <p:spTgt spid="113669"/>
                                        </p:tgtEl>
                                        <p:attrNameLst>
                                          <p:attrName>ppt_h</p:attrName>
                                        </p:attrNameLst>
                                      </p:cBhvr>
                                      <p:tavLst>
                                        <p:tav tm="0">
                                          <p:val>
                                            <p:fltVal val="0"/>
                                          </p:val>
                                        </p:tav>
                                        <p:tav tm="100000">
                                          <p:val>
                                            <p:strVal val="#ppt_h"/>
                                          </p:val>
                                        </p:tav>
                                      </p:tavLst>
                                    </p:anim>
                                  </p:childTnLst>
                                </p:cTn>
                              </p:par>
                            </p:childTnLst>
                          </p:cTn>
                        </p:par>
                        <p:par>
                          <p:cTn id="26" fill="hold">
                            <p:stCondLst>
                              <p:cond delay="1300"/>
                            </p:stCondLst>
                            <p:childTnLst>
                              <p:par>
                                <p:cTn id="27" presetID="2" presetClass="entr" presetSubtype="1" fill="hold" grpId="0" nodeType="afterEffect">
                                  <p:stCondLst>
                                    <p:cond delay="0"/>
                                  </p:stCondLst>
                                  <p:childTnLst>
                                    <p:set>
                                      <p:cBhvr>
                                        <p:cTn id="28" dur="1" fill="hold">
                                          <p:stCondLst>
                                            <p:cond delay="0"/>
                                          </p:stCondLst>
                                        </p:cTn>
                                        <p:tgtEl>
                                          <p:spTgt spid="113706"/>
                                        </p:tgtEl>
                                        <p:attrNameLst>
                                          <p:attrName>style.visibility</p:attrName>
                                        </p:attrNameLst>
                                      </p:cBhvr>
                                      <p:to>
                                        <p:strVal val="visible"/>
                                      </p:to>
                                    </p:set>
                                    <p:anim calcmode="lin" valueType="num">
                                      <p:cBhvr additive="base">
                                        <p:cTn id="29" dur="500" fill="hold"/>
                                        <p:tgtEl>
                                          <p:spTgt spid="113706"/>
                                        </p:tgtEl>
                                        <p:attrNameLst>
                                          <p:attrName>ppt_x</p:attrName>
                                        </p:attrNameLst>
                                      </p:cBhvr>
                                      <p:tavLst>
                                        <p:tav tm="0">
                                          <p:val>
                                            <p:strVal val="#ppt_x"/>
                                          </p:val>
                                        </p:tav>
                                        <p:tav tm="100000">
                                          <p:val>
                                            <p:strVal val="#ppt_x"/>
                                          </p:val>
                                        </p:tav>
                                      </p:tavLst>
                                    </p:anim>
                                    <p:anim calcmode="lin" valueType="num">
                                      <p:cBhvr additive="base">
                                        <p:cTn id="30" dur="500" fill="hold"/>
                                        <p:tgtEl>
                                          <p:spTgt spid="113706"/>
                                        </p:tgtEl>
                                        <p:attrNameLst>
                                          <p:attrName>ppt_y</p:attrName>
                                        </p:attrNameLst>
                                      </p:cBhvr>
                                      <p:tavLst>
                                        <p:tav tm="0">
                                          <p:val>
                                            <p:strVal val="0-#ppt_h/2"/>
                                          </p:val>
                                        </p:tav>
                                        <p:tav tm="100000">
                                          <p:val>
                                            <p:strVal val="#ppt_y"/>
                                          </p:val>
                                        </p:tav>
                                      </p:tavLst>
                                    </p:anim>
                                  </p:childTnLst>
                                </p:cTn>
                              </p:par>
                            </p:childTnLst>
                          </p:cTn>
                        </p:par>
                        <p:par>
                          <p:cTn id="31" fill="hold">
                            <p:stCondLst>
                              <p:cond delay="1800"/>
                            </p:stCondLst>
                            <p:childTnLst>
                              <p:par>
                                <p:cTn id="32" presetID="17" presetClass="entr" presetSubtype="2" fill="hold" grpId="0" nodeType="afterEffect">
                                  <p:stCondLst>
                                    <p:cond delay="0"/>
                                  </p:stCondLst>
                                  <p:childTnLst>
                                    <p:set>
                                      <p:cBhvr>
                                        <p:cTn id="33" dur="1" fill="hold">
                                          <p:stCondLst>
                                            <p:cond delay="0"/>
                                          </p:stCondLst>
                                        </p:cTn>
                                        <p:tgtEl>
                                          <p:spTgt spid="113705"/>
                                        </p:tgtEl>
                                        <p:attrNameLst>
                                          <p:attrName>style.visibility</p:attrName>
                                        </p:attrNameLst>
                                      </p:cBhvr>
                                      <p:to>
                                        <p:strVal val="visible"/>
                                      </p:to>
                                    </p:set>
                                    <p:anim calcmode="lin" valueType="num">
                                      <p:cBhvr>
                                        <p:cTn id="34" dur="500" fill="hold"/>
                                        <p:tgtEl>
                                          <p:spTgt spid="113705"/>
                                        </p:tgtEl>
                                        <p:attrNameLst>
                                          <p:attrName>ppt_x</p:attrName>
                                        </p:attrNameLst>
                                      </p:cBhvr>
                                      <p:tavLst>
                                        <p:tav tm="0">
                                          <p:val>
                                            <p:strVal val="#ppt_x+#ppt_w/2"/>
                                          </p:val>
                                        </p:tav>
                                        <p:tav tm="100000">
                                          <p:val>
                                            <p:strVal val="#ppt_x"/>
                                          </p:val>
                                        </p:tav>
                                      </p:tavLst>
                                    </p:anim>
                                    <p:anim calcmode="lin" valueType="num">
                                      <p:cBhvr>
                                        <p:cTn id="35" dur="500" fill="hold"/>
                                        <p:tgtEl>
                                          <p:spTgt spid="113705"/>
                                        </p:tgtEl>
                                        <p:attrNameLst>
                                          <p:attrName>ppt_y</p:attrName>
                                        </p:attrNameLst>
                                      </p:cBhvr>
                                      <p:tavLst>
                                        <p:tav tm="0">
                                          <p:val>
                                            <p:strVal val="#ppt_y"/>
                                          </p:val>
                                        </p:tav>
                                        <p:tav tm="100000">
                                          <p:val>
                                            <p:strVal val="#ppt_y"/>
                                          </p:val>
                                        </p:tav>
                                      </p:tavLst>
                                    </p:anim>
                                    <p:anim calcmode="lin" valueType="num">
                                      <p:cBhvr>
                                        <p:cTn id="36" dur="500" fill="hold"/>
                                        <p:tgtEl>
                                          <p:spTgt spid="113705"/>
                                        </p:tgtEl>
                                        <p:attrNameLst>
                                          <p:attrName>ppt_w</p:attrName>
                                        </p:attrNameLst>
                                      </p:cBhvr>
                                      <p:tavLst>
                                        <p:tav tm="0">
                                          <p:val>
                                            <p:fltVal val="0"/>
                                          </p:val>
                                        </p:tav>
                                        <p:tav tm="100000">
                                          <p:val>
                                            <p:strVal val="#ppt_w"/>
                                          </p:val>
                                        </p:tav>
                                      </p:tavLst>
                                    </p:anim>
                                    <p:anim calcmode="lin" valueType="num">
                                      <p:cBhvr>
                                        <p:cTn id="37" dur="500" fill="hold"/>
                                        <p:tgtEl>
                                          <p:spTgt spid="113705"/>
                                        </p:tgtEl>
                                        <p:attrNameLst>
                                          <p:attrName>ppt_h</p:attrName>
                                        </p:attrNameLst>
                                      </p:cBhvr>
                                      <p:tavLst>
                                        <p:tav tm="0">
                                          <p:val>
                                            <p:strVal val="#ppt_h"/>
                                          </p:val>
                                        </p:tav>
                                        <p:tav tm="100000">
                                          <p:val>
                                            <p:strVal val="#ppt_h"/>
                                          </p:val>
                                        </p:tav>
                                      </p:tavLst>
                                    </p:anim>
                                  </p:childTnLst>
                                </p:cTn>
                              </p:par>
                            </p:childTnLst>
                          </p:cTn>
                        </p:par>
                        <p:par>
                          <p:cTn id="38" fill="hold">
                            <p:stCondLst>
                              <p:cond delay="2300"/>
                            </p:stCondLst>
                            <p:childTnLst>
                              <p:par>
                                <p:cTn id="39" presetID="1" presetClass="entr" presetSubtype="0" fill="hold" grpId="0" nodeType="afterEffect">
                                  <p:stCondLst>
                                    <p:cond delay="0"/>
                                  </p:stCondLst>
                                  <p:childTnLst>
                                    <p:set>
                                      <p:cBhvr>
                                        <p:cTn id="40" dur="1" fill="hold">
                                          <p:stCondLst>
                                            <p:cond delay="499"/>
                                          </p:stCondLst>
                                        </p:cTn>
                                        <p:tgtEl>
                                          <p:spTgt spid="113707"/>
                                        </p:tgtEl>
                                        <p:attrNameLst>
                                          <p:attrName>style.visibility</p:attrName>
                                        </p:attrNameLst>
                                      </p:cBhvr>
                                      <p:to>
                                        <p:strVal val="visible"/>
                                      </p:to>
                                    </p:set>
                                  </p:childTnLst>
                                </p:cTn>
                              </p:par>
                            </p:childTnLst>
                          </p:cTn>
                        </p:par>
                        <p:par>
                          <p:cTn id="41" fill="hold">
                            <p:stCondLst>
                              <p:cond delay="2800"/>
                            </p:stCondLst>
                            <p:childTnLst>
                              <p:par>
                                <p:cTn id="42" presetID="9" presetClass="entr" presetSubtype="0" fill="hold" grpId="0" nodeType="afterEffect">
                                  <p:stCondLst>
                                    <p:cond delay="0"/>
                                  </p:stCondLst>
                                  <p:childTnLst>
                                    <p:set>
                                      <p:cBhvr>
                                        <p:cTn id="43" dur="1" fill="hold">
                                          <p:stCondLst>
                                            <p:cond delay="0"/>
                                          </p:stCondLst>
                                        </p:cTn>
                                        <p:tgtEl>
                                          <p:spTgt spid="113672"/>
                                        </p:tgtEl>
                                        <p:attrNameLst>
                                          <p:attrName>style.visibility</p:attrName>
                                        </p:attrNameLst>
                                      </p:cBhvr>
                                      <p:to>
                                        <p:strVal val="visible"/>
                                      </p:to>
                                    </p:set>
                                    <p:animEffect transition="in" filter="dissolve">
                                      <p:cBhvr>
                                        <p:cTn id="44" dur="500"/>
                                        <p:tgtEl>
                                          <p:spTgt spid="113672"/>
                                        </p:tgtEl>
                                      </p:cBhvr>
                                    </p:animEffect>
                                  </p:childTnLst>
                                </p:cTn>
                              </p:par>
                            </p:childTnLst>
                          </p:cTn>
                        </p:par>
                        <p:par>
                          <p:cTn id="45" fill="hold">
                            <p:stCondLst>
                              <p:cond delay="3300"/>
                            </p:stCondLst>
                            <p:childTnLst>
                              <p:par>
                                <p:cTn id="46" presetID="17" presetClass="entr" presetSubtype="8" fill="hold" grpId="0" nodeType="afterEffect">
                                  <p:stCondLst>
                                    <p:cond delay="0"/>
                                  </p:stCondLst>
                                  <p:childTnLst>
                                    <p:set>
                                      <p:cBhvr>
                                        <p:cTn id="47" dur="1" fill="hold">
                                          <p:stCondLst>
                                            <p:cond delay="0"/>
                                          </p:stCondLst>
                                        </p:cTn>
                                        <p:tgtEl>
                                          <p:spTgt spid="113673"/>
                                        </p:tgtEl>
                                        <p:attrNameLst>
                                          <p:attrName>style.visibility</p:attrName>
                                        </p:attrNameLst>
                                      </p:cBhvr>
                                      <p:to>
                                        <p:strVal val="visible"/>
                                      </p:to>
                                    </p:set>
                                    <p:anim calcmode="lin" valueType="num">
                                      <p:cBhvr>
                                        <p:cTn id="48" dur="500" fill="hold"/>
                                        <p:tgtEl>
                                          <p:spTgt spid="113673"/>
                                        </p:tgtEl>
                                        <p:attrNameLst>
                                          <p:attrName>ppt_x</p:attrName>
                                        </p:attrNameLst>
                                      </p:cBhvr>
                                      <p:tavLst>
                                        <p:tav tm="0">
                                          <p:val>
                                            <p:strVal val="#ppt_x-#ppt_w/2"/>
                                          </p:val>
                                        </p:tav>
                                        <p:tav tm="100000">
                                          <p:val>
                                            <p:strVal val="#ppt_x"/>
                                          </p:val>
                                        </p:tav>
                                      </p:tavLst>
                                    </p:anim>
                                    <p:anim calcmode="lin" valueType="num">
                                      <p:cBhvr>
                                        <p:cTn id="49" dur="500" fill="hold"/>
                                        <p:tgtEl>
                                          <p:spTgt spid="113673"/>
                                        </p:tgtEl>
                                        <p:attrNameLst>
                                          <p:attrName>ppt_y</p:attrName>
                                        </p:attrNameLst>
                                      </p:cBhvr>
                                      <p:tavLst>
                                        <p:tav tm="0">
                                          <p:val>
                                            <p:strVal val="#ppt_y"/>
                                          </p:val>
                                        </p:tav>
                                        <p:tav tm="100000">
                                          <p:val>
                                            <p:strVal val="#ppt_y"/>
                                          </p:val>
                                        </p:tav>
                                      </p:tavLst>
                                    </p:anim>
                                    <p:anim calcmode="lin" valueType="num">
                                      <p:cBhvr>
                                        <p:cTn id="50" dur="500" fill="hold"/>
                                        <p:tgtEl>
                                          <p:spTgt spid="113673"/>
                                        </p:tgtEl>
                                        <p:attrNameLst>
                                          <p:attrName>ppt_w</p:attrName>
                                        </p:attrNameLst>
                                      </p:cBhvr>
                                      <p:tavLst>
                                        <p:tav tm="0">
                                          <p:val>
                                            <p:fltVal val="0"/>
                                          </p:val>
                                        </p:tav>
                                        <p:tav tm="100000">
                                          <p:val>
                                            <p:strVal val="#ppt_w"/>
                                          </p:val>
                                        </p:tav>
                                      </p:tavLst>
                                    </p:anim>
                                    <p:anim calcmode="lin" valueType="num">
                                      <p:cBhvr>
                                        <p:cTn id="51" dur="500" fill="hold"/>
                                        <p:tgtEl>
                                          <p:spTgt spid="113673"/>
                                        </p:tgtEl>
                                        <p:attrNameLst>
                                          <p:attrName>ppt_h</p:attrName>
                                        </p:attrNameLst>
                                      </p:cBhvr>
                                      <p:tavLst>
                                        <p:tav tm="0">
                                          <p:val>
                                            <p:strVal val="#ppt_h"/>
                                          </p:val>
                                        </p:tav>
                                        <p:tav tm="100000">
                                          <p:val>
                                            <p:strVal val="#ppt_h"/>
                                          </p:val>
                                        </p:tav>
                                      </p:tavLst>
                                    </p:anim>
                                  </p:childTnLst>
                                </p:cTn>
                              </p:par>
                            </p:childTnLst>
                          </p:cTn>
                        </p:par>
                        <p:par>
                          <p:cTn id="52" fill="hold">
                            <p:stCondLst>
                              <p:cond delay="3800"/>
                            </p:stCondLst>
                            <p:childTnLst>
                              <p:par>
                                <p:cTn id="53" presetID="16" presetClass="entr" presetSubtype="42" fill="hold" grpId="0" nodeType="afterEffect">
                                  <p:stCondLst>
                                    <p:cond delay="0"/>
                                  </p:stCondLst>
                                  <p:childTnLst>
                                    <p:set>
                                      <p:cBhvr>
                                        <p:cTn id="54" dur="1" fill="hold">
                                          <p:stCondLst>
                                            <p:cond delay="0"/>
                                          </p:stCondLst>
                                        </p:cTn>
                                        <p:tgtEl>
                                          <p:spTgt spid="113674"/>
                                        </p:tgtEl>
                                        <p:attrNameLst>
                                          <p:attrName>style.visibility</p:attrName>
                                        </p:attrNameLst>
                                      </p:cBhvr>
                                      <p:to>
                                        <p:strVal val="visible"/>
                                      </p:to>
                                    </p:set>
                                    <p:animEffect transition="in" filter="barn(outHorizontal)">
                                      <p:cBhvr>
                                        <p:cTn id="55" dur="500"/>
                                        <p:tgtEl>
                                          <p:spTgt spid="113674"/>
                                        </p:tgtEl>
                                      </p:cBhvr>
                                    </p:animEffect>
                                  </p:childTnLst>
                                </p:cTn>
                              </p:par>
                            </p:childTnLst>
                          </p:cTn>
                        </p:par>
                        <p:par>
                          <p:cTn id="56" fill="hold">
                            <p:stCondLst>
                              <p:cond delay="4300"/>
                            </p:stCondLst>
                            <p:childTnLst>
                              <p:par>
                                <p:cTn id="57" presetID="17" presetClass="entr" presetSubtype="8" fill="hold" nodeType="afterEffect">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cBhvr>
                                        <p:cTn id="59" dur="500" fill="hold"/>
                                        <p:tgtEl>
                                          <p:spTgt spid="2"/>
                                        </p:tgtEl>
                                        <p:attrNameLst>
                                          <p:attrName>ppt_x</p:attrName>
                                        </p:attrNameLst>
                                      </p:cBhvr>
                                      <p:tavLst>
                                        <p:tav tm="0">
                                          <p:val>
                                            <p:strVal val="#ppt_x-#ppt_w/2"/>
                                          </p:val>
                                        </p:tav>
                                        <p:tav tm="100000">
                                          <p:val>
                                            <p:strVal val="#ppt_x"/>
                                          </p:val>
                                        </p:tav>
                                      </p:tavLst>
                                    </p:anim>
                                    <p:anim calcmode="lin" valueType="num">
                                      <p:cBhvr>
                                        <p:cTn id="60" dur="500" fill="hold"/>
                                        <p:tgtEl>
                                          <p:spTgt spid="2"/>
                                        </p:tgtEl>
                                        <p:attrNameLst>
                                          <p:attrName>ppt_y</p:attrName>
                                        </p:attrNameLst>
                                      </p:cBhvr>
                                      <p:tavLst>
                                        <p:tav tm="0">
                                          <p:val>
                                            <p:strVal val="#ppt_y"/>
                                          </p:val>
                                        </p:tav>
                                        <p:tav tm="100000">
                                          <p:val>
                                            <p:strVal val="#ppt_y"/>
                                          </p:val>
                                        </p:tav>
                                      </p:tavLst>
                                    </p:anim>
                                    <p:anim calcmode="lin" valueType="num">
                                      <p:cBhvr>
                                        <p:cTn id="61" dur="500" fill="hold"/>
                                        <p:tgtEl>
                                          <p:spTgt spid="2"/>
                                        </p:tgtEl>
                                        <p:attrNameLst>
                                          <p:attrName>ppt_w</p:attrName>
                                        </p:attrNameLst>
                                      </p:cBhvr>
                                      <p:tavLst>
                                        <p:tav tm="0">
                                          <p:val>
                                            <p:fltVal val="0"/>
                                          </p:val>
                                        </p:tav>
                                        <p:tav tm="100000">
                                          <p:val>
                                            <p:strVal val="#ppt_w"/>
                                          </p:val>
                                        </p:tav>
                                      </p:tavLst>
                                    </p:anim>
                                    <p:anim calcmode="lin" valueType="num">
                                      <p:cBhvr>
                                        <p:cTn id="62" dur="500" fill="hold"/>
                                        <p:tgtEl>
                                          <p:spTgt spid="2"/>
                                        </p:tgtEl>
                                        <p:attrNameLst>
                                          <p:attrName>ppt_h</p:attrName>
                                        </p:attrNameLst>
                                      </p:cBhvr>
                                      <p:tavLst>
                                        <p:tav tm="0">
                                          <p:val>
                                            <p:strVal val="#ppt_h"/>
                                          </p:val>
                                        </p:tav>
                                        <p:tav tm="100000">
                                          <p:val>
                                            <p:strVal val="#ppt_h"/>
                                          </p:val>
                                        </p:tav>
                                      </p:tavLst>
                                    </p:anim>
                                  </p:childTnLst>
                                </p:cTn>
                              </p:par>
                            </p:childTnLst>
                          </p:cTn>
                        </p:par>
                        <p:par>
                          <p:cTn id="63" fill="hold">
                            <p:stCondLst>
                              <p:cond delay="4800"/>
                            </p:stCondLst>
                            <p:childTnLst>
                              <p:par>
                                <p:cTn id="64" presetID="12" presetClass="entr" presetSubtype="8" fill="hold" grpId="0" nodeType="afterEffect">
                                  <p:stCondLst>
                                    <p:cond delay="0"/>
                                  </p:stCondLst>
                                  <p:childTnLst>
                                    <p:set>
                                      <p:cBhvr>
                                        <p:cTn id="65" dur="1" fill="hold">
                                          <p:stCondLst>
                                            <p:cond delay="0"/>
                                          </p:stCondLst>
                                        </p:cTn>
                                        <p:tgtEl>
                                          <p:spTgt spid="113678"/>
                                        </p:tgtEl>
                                        <p:attrNameLst>
                                          <p:attrName>style.visibility</p:attrName>
                                        </p:attrNameLst>
                                      </p:cBhvr>
                                      <p:to>
                                        <p:strVal val="visible"/>
                                      </p:to>
                                    </p:set>
                                    <p:animEffect transition="in" filter="slide(fromLeft)">
                                      <p:cBhvr>
                                        <p:cTn id="66" dur="500"/>
                                        <p:tgtEl>
                                          <p:spTgt spid="113678"/>
                                        </p:tgtEl>
                                      </p:cBhvr>
                                    </p:animEffect>
                                  </p:childTnLst>
                                </p:cTn>
                              </p:par>
                            </p:childTnLst>
                          </p:cTn>
                        </p:par>
                        <p:par>
                          <p:cTn id="67" fill="hold">
                            <p:stCondLst>
                              <p:cond delay="5300"/>
                            </p:stCondLst>
                            <p:childTnLst>
                              <p:par>
                                <p:cTn id="68" presetID="12" presetClass="entr" presetSubtype="8" fill="hold" grpId="0" nodeType="afterEffect">
                                  <p:stCondLst>
                                    <p:cond delay="0"/>
                                  </p:stCondLst>
                                  <p:childTnLst>
                                    <p:set>
                                      <p:cBhvr>
                                        <p:cTn id="69" dur="1" fill="hold">
                                          <p:stCondLst>
                                            <p:cond delay="0"/>
                                          </p:stCondLst>
                                        </p:cTn>
                                        <p:tgtEl>
                                          <p:spTgt spid="113679"/>
                                        </p:tgtEl>
                                        <p:attrNameLst>
                                          <p:attrName>style.visibility</p:attrName>
                                        </p:attrNameLst>
                                      </p:cBhvr>
                                      <p:to>
                                        <p:strVal val="visible"/>
                                      </p:to>
                                    </p:set>
                                    <p:animEffect transition="in" filter="slide(fromLeft)">
                                      <p:cBhvr>
                                        <p:cTn id="70" dur="500"/>
                                        <p:tgtEl>
                                          <p:spTgt spid="113679"/>
                                        </p:tgtEl>
                                      </p:cBhvr>
                                    </p:animEffect>
                                  </p:childTnLst>
                                </p:cTn>
                              </p:par>
                            </p:childTnLst>
                          </p:cTn>
                        </p:par>
                        <p:par>
                          <p:cTn id="71" fill="hold">
                            <p:stCondLst>
                              <p:cond delay="5800"/>
                            </p:stCondLst>
                            <p:childTnLst>
                              <p:par>
                                <p:cTn id="72" presetID="17" presetClass="entr" presetSubtype="8" fill="hold" grpId="0" nodeType="afterEffect">
                                  <p:stCondLst>
                                    <p:cond delay="0"/>
                                  </p:stCondLst>
                                  <p:childTnLst>
                                    <p:set>
                                      <p:cBhvr>
                                        <p:cTn id="73" dur="1" fill="hold">
                                          <p:stCondLst>
                                            <p:cond delay="0"/>
                                          </p:stCondLst>
                                        </p:cTn>
                                        <p:tgtEl>
                                          <p:spTgt spid="113668"/>
                                        </p:tgtEl>
                                        <p:attrNameLst>
                                          <p:attrName>style.visibility</p:attrName>
                                        </p:attrNameLst>
                                      </p:cBhvr>
                                      <p:to>
                                        <p:strVal val="visible"/>
                                      </p:to>
                                    </p:set>
                                    <p:anim calcmode="lin" valueType="num">
                                      <p:cBhvr>
                                        <p:cTn id="74" dur="500" fill="hold"/>
                                        <p:tgtEl>
                                          <p:spTgt spid="113668"/>
                                        </p:tgtEl>
                                        <p:attrNameLst>
                                          <p:attrName>ppt_x</p:attrName>
                                        </p:attrNameLst>
                                      </p:cBhvr>
                                      <p:tavLst>
                                        <p:tav tm="0">
                                          <p:val>
                                            <p:strVal val="#ppt_x-#ppt_w/2"/>
                                          </p:val>
                                        </p:tav>
                                        <p:tav tm="100000">
                                          <p:val>
                                            <p:strVal val="#ppt_x"/>
                                          </p:val>
                                        </p:tav>
                                      </p:tavLst>
                                    </p:anim>
                                    <p:anim calcmode="lin" valueType="num">
                                      <p:cBhvr>
                                        <p:cTn id="75" dur="500" fill="hold"/>
                                        <p:tgtEl>
                                          <p:spTgt spid="113668"/>
                                        </p:tgtEl>
                                        <p:attrNameLst>
                                          <p:attrName>ppt_y</p:attrName>
                                        </p:attrNameLst>
                                      </p:cBhvr>
                                      <p:tavLst>
                                        <p:tav tm="0">
                                          <p:val>
                                            <p:strVal val="#ppt_y"/>
                                          </p:val>
                                        </p:tav>
                                        <p:tav tm="100000">
                                          <p:val>
                                            <p:strVal val="#ppt_y"/>
                                          </p:val>
                                        </p:tav>
                                      </p:tavLst>
                                    </p:anim>
                                    <p:anim calcmode="lin" valueType="num">
                                      <p:cBhvr>
                                        <p:cTn id="76" dur="500" fill="hold"/>
                                        <p:tgtEl>
                                          <p:spTgt spid="113668"/>
                                        </p:tgtEl>
                                        <p:attrNameLst>
                                          <p:attrName>ppt_w</p:attrName>
                                        </p:attrNameLst>
                                      </p:cBhvr>
                                      <p:tavLst>
                                        <p:tav tm="0">
                                          <p:val>
                                            <p:fltVal val="0"/>
                                          </p:val>
                                        </p:tav>
                                        <p:tav tm="100000">
                                          <p:val>
                                            <p:strVal val="#ppt_w"/>
                                          </p:val>
                                        </p:tav>
                                      </p:tavLst>
                                    </p:anim>
                                    <p:anim calcmode="lin" valueType="num">
                                      <p:cBhvr>
                                        <p:cTn id="77" dur="500" fill="hold"/>
                                        <p:tgtEl>
                                          <p:spTgt spid="113668"/>
                                        </p:tgtEl>
                                        <p:attrNameLst>
                                          <p:attrName>ppt_h</p:attrName>
                                        </p:attrNameLst>
                                      </p:cBhvr>
                                      <p:tavLst>
                                        <p:tav tm="0">
                                          <p:val>
                                            <p:strVal val="#ppt_h"/>
                                          </p:val>
                                        </p:tav>
                                        <p:tav tm="100000">
                                          <p:val>
                                            <p:strVal val="#ppt_h"/>
                                          </p:val>
                                        </p:tav>
                                      </p:tavLst>
                                    </p:anim>
                                  </p:childTnLst>
                                </p:cTn>
                              </p:par>
                            </p:childTnLst>
                          </p:cTn>
                        </p:par>
                        <p:par>
                          <p:cTn id="78" fill="hold">
                            <p:stCondLst>
                              <p:cond delay="6300"/>
                            </p:stCondLst>
                            <p:childTnLst>
                              <p:par>
                                <p:cTn id="79" presetID="16" presetClass="entr" presetSubtype="42" fill="hold" grpId="0" nodeType="afterEffect">
                                  <p:stCondLst>
                                    <p:cond delay="0"/>
                                  </p:stCondLst>
                                  <p:childTnLst>
                                    <p:set>
                                      <p:cBhvr>
                                        <p:cTn id="80" dur="1" fill="hold">
                                          <p:stCondLst>
                                            <p:cond delay="0"/>
                                          </p:stCondLst>
                                        </p:cTn>
                                        <p:tgtEl>
                                          <p:spTgt spid="113680"/>
                                        </p:tgtEl>
                                        <p:attrNameLst>
                                          <p:attrName>style.visibility</p:attrName>
                                        </p:attrNameLst>
                                      </p:cBhvr>
                                      <p:to>
                                        <p:strVal val="visible"/>
                                      </p:to>
                                    </p:set>
                                    <p:animEffect transition="in" filter="barn(outHorizontal)">
                                      <p:cBhvr>
                                        <p:cTn id="81" dur="500"/>
                                        <p:tgtEl>
                                          <p:spTgt spid="113680"/>
                                        </p:tgtEl>
                                      </p:cBhvr>
                                    </p:animEffect>
                                  </p:childTnLst>
                                </p:cTn>
                              </p:par>
                            </p:childTnLst>
                          </p:cTn>
                        </p:par>
                        <p:par>
                          <p:cTn id="82" fill="hold">
                            <p:stCondLst>
                              <p:cond delay="6800"/>
                            </p:stCondLst>
                            <p:childTnLst>
                              <p:par>
                                <p:cTn id="83" presetID="17" presetClass="entr" presetSubtype="8" fill="hold" nodeType="afterEffect">
                                  <p:stCondLst>
                                    <p:cond delay="0"/>
                                  </p:stCondLst>
                                  <p:childTnLst>
                                    <p:set>
                                      <p:cBhvr>
                                        <p:cTn id="84" dur="1" fill="hold">
                                          <p:stCondLst>
                                            <p:cond delay="0"/>
                                          </p:stCondLst>
                                        </p:cTn>
                                        <p:tgtEl>
                                          <p:spTgt spid="3"/>
                                        </p:tgtEl>
                                        <p:attrNameLst>
                                          <p:attrName>style.visibility</p:attrName>
                                        </p:attrNameLst>
                                      </p:cBhvr>
                                      <p:to>
                                        <p:strVal val="visible"/>
                                      </p:to>
                                    </p:set>
                                    <p:anim calcmode="lin" valueType="num">
                                      <p:cBhvr>
                                        <p:cTn id="85" dur="500" fill="hold"/>
                                        <p:tgtEl>
                                          <p:spTgt spid="3"/>
                                        </p:tgtEl>
                                        <p:attrNameLst>
                                          <p:attrName>ppt_x</p:attrName>
                                        </p:attrNameLst>
                                      </p:cBhvr>
                                      <p:tavLst>
                                        <p:tav tm="0">
                                          <p:val>
                                            <p:strVal val="#ppt_x-#ppt_w/2"/>
                                          </p:val>
                                        </p:tav>
                                        <p:tav tm="100000">
                                          <p:val>
                                            <p:strVal val="#ppt_x"/>
                                          </p:val>
                                        </p:tav>
                                      </p:tavLst>
                                    </p:anim>
                                    <p:anim calcmode="lin" valueType="num">
                                      <p:cBhvr>
                                        <p:cTn id="86" dur="500" fill="hold"/>
                                        <p:tgtEl>
                                          <p:spTgt spid="3"/>
                                        </p:tgtEl>
                                        <p:attrNameLst>
                                          <p:attrName>ppt_y</p:attrName>
                                        </p:attrNameLst>
                                      </p:cBhvr>
                                      <p:tavLst>
                                        <p:tav tm="0">
                                          <p:val>
                                            <p:strVal val="#ppt_y"/>
                                          </p:val>
                                        </p:tav>
                                        <p:tav tm="100000">
                                          <p:val>
                                            <p:strVal val="#ppt_y"/>
                                          </p:val>
                                        </p:tav>
                                      </p:tavLst>
                                    </p:anim>
                                    <p:anim calcmode="lin" valueType="num">
                                      <p:cBhvr>
                                        <p:cTn id="87" dur="500" fill="hold"/>
                                        <p:tgtEl>
                                          <p:spTgt spid="3"/>
                                        </p:tgtEl>
                                        <p:attrNameLst>
                                          <p:attrName>ppt_w</p:attrName>
                                        </p:attrNameLst>
                                      </p:cBhvr>
                                      <p:tavLst>
                                        <p:tav tm="0">
                                          <p:val>
                                            <p:fltVal val="0"/>
                                          </p:val>
                                        </p:tav>
                                        <p:tav tm="100000">
                                          <p:val>
                                            <p:strVal val="#ppt_w"/>
                                          </p:val>
                                        </p:tav>
                                      </p:tavLst>
                                    </p:anim>
                                    <p:anim calcmode="lin" valueType="num">
                                      <p:cBhvr>
                                        <p:cTn id="88" dur="500" fill="hold"/>
                                        <p:tgtEl>
                                          <p:spTgt spid="3"/>
                                        </p:tgtEl>
                                        <p:attrNameLst>
                                          <p:attrName>ppt_h</p:attrName>
                                        </p:attrNameLst>
                                      </p:cBhvr>
                                      <p:tavLst>
                                        <p:tav tm="0">
                                          <p:val>
                                            <p:strVal val="#ppt_h"/>
                                          </p:val>
                                        </p:tav>
                                        <p:tav tm="100000">
                                          <p:val>
                                            <p:strVal val="#ppt_h"/>
                                          </p:val>
                                        </p:tav>
                                      </p:tavLst>
                                    </p:anim>
                                  </p:childTnLst>
                                </p:cTn>
                              </p:par>
                            </p:childTnLst>
                          </p:cTn>
                        </p:par>
                        <p:par>
                          <p:cTn id="89" fill="hold">
                            <p:stCondLst>
                              <p:cond delay="7300"/>
                            </p:stCondLst>
                            <p:childTnLst>
                              <p:par>
                                <p:cTn id="90" presetID="12" presetClass="entr" presetSubtype="8" fill="hold" grpId="0" nodeType="afterEffect">
                                  <p:stCondLst>
                                    <p:cond delay="0"/>
                                  </p:stCondLst>
                                  <p:childTnLst>
                                    <p:set>
                                      <p:cBhvr>
                                        <p:cTn id="91" dur="1" fill="hold">
                                          <p:stCondLst>
                                            <p:cond delay="0"/>
                                          </p:stCondLst>
                                        </p:cTn>
                                        <p:tgtEl>
                                          <p:spTgt spid="113684"/>
                                        </p:tgtEl>
                                        <p:attrNameLst>
                                          <p:attrName>style.visibility</p:attrName>
                                        </p:attrNameLst>
                                      </p:cBhvr>
                                      <p:to>
                                        <p:strVal val="visible"/>
                                      </p:to>
                                    </p:set>
                                    <p:animEffect transition="in" filter="slide(fromLeft)">
                                      <p:cBhvr>
                                        <p:cTn id="92" dur="500"/>
                                        <p:tgtEl>
                                          <p:spTgt spid="113684"/>
                                        </p:tgtEl>
                                      </p:cBhvr>
                                    </p:animEffect>
                                  </p:childTnLst>
                                </p:cTn>
                              </p:par>
                            </p:childTnLst>
                          </p:cTn>
                        </p:par>
                        <p:par>
                          <p:cTn id="93" fill="hold">
                            <p:stCondLst>
                              <p:cond delay="7800"/>
                            </p:stCondLst>
                            <p:childTnLst>
                              <p:par>
                                <p:cTn id="94" presetID="12" presetClass="entr" presetSubtype="8" fill="hold" grpId="0" nodeType="afterEffect">
                                  <p:stCondLst>
                                    <p:cond delay="0"/>
                                  </p:stCondLst>
                                  <p:childTnLst>
                                    <p:set>
                                      <p:cBhvr>
                                        <p:cTn id="95" dur="1" fill="hold">
                                          <p:stCondLst>
                                            <p:cond delay="0"/>
                                          </p:stCondLst>
                                        </p:cTn>
                                        <p:tgtEl>
                                          <p:spTgt spid="113685"/>
                                        </p:tgtEl>
                                        <p:attrNameLst>
                                          <p:attrName>style.visibility</p:attrName>
                                        </p:attrNameLst>
                                      </p:cBhvr>
                                      <p:to>
                                        <p:strVal val="visible"/>
                                      </p:to>
                                    </p:set>
                                    <p:animEffect transition="in" filter="slide(fromLeft)">
                                      <p:cBhvr>
                                        <p:cTn id="96" dur="500"/>
                                        <p:tgtEl>
                                          <p:spTgt spid="113685"/>
                                        </p:tgtEl>
                                      </p:cBhvr>
                                    </p:animEffect>
                                  </p:childTnLst>
                                </p:cTn>
                              </p:par>
                            </p:childTnLst>
                          </p:cTn>
                        </p:par>
                        <p:par>
                          <p:cTn id="97" fill="hold">
                            <p:stCondLst>
                              <p:cond delay="8300"/>
                            </p:stCondLst>
                            <p:childTnLst>
                              <p:par>
                                <p:cTn id="98" presetID="17" presetClass="entr" presetSubtype="8" fill="hold" grpId="0" nodeType="afterEffect">
                                  <p:stCondLst>
                                    <p:cond delay="0"/>
                                  </p:stCondLst>
                                  <p:childTnLst>
                                    <p:set>
                                      <p:cBhvr>
                                        <p:cTn id="99" dur="1" fill="hold">
                                          <p:stCondLst>
                                            <p:cond delay="0"/>
                                          </p:stCondLst>
                                        </p:cTn>
                                        <p:tgtEl>
                                          <p:spTgt spid="113686"/>
                                        </p:tgtEl>
                                        <p:attrNameLst>
                                          <p:attrName>style.visibility</p:attrName>
                                        </p:attrNameLst>
                                      </p:cBhvr>
                                      <p:to>
                                        <p:strVal val="visible"/>
                                      </p:to>
                                    </p:set>
                                    <p:anim calcmode="lin" valueType="num">
                                      <p:cBhvr>
                                        <p:cTn id="100" dur="500" fill="hold"/>
                                        <p:tgtEl>
                                          <p:spTgt spid="113686"/>
                                        </p:tgtEl>
                                        <p:attrNameLst>
                                          <p:attrName>ppt_x</p:attrName>
                                        </p:attrNameLst>
                                      </p:cBhvr>
                                      <p:tavLst>
                                        <p:tav tm="0">
                                          <p:val>
                                            <p:strVal val="#ppt_x-#ppt_w/2"/>
                                          </p:val>
                                        </p:tav>
                                        <p:tav tm="100000">
                                          <p:val>
                                            <p:strVal val="#ppt_x"/>
                                          </p:val>
                                        </p:tav>
                                      </p:tavLst>
                                    </p:anim>
                                    <p:anim calcmode="lin" valueType="num">
                                      <p:cBhvr>
                                        <p:cTn id="101" dur="500" fill="hold"/>
                                        <p:tgtEl>
                                          <p:spTgt spid="113686"/>
                                        </p:tgtEl>
                                        <p:attrNameLst>
                                          <p:attrName>ppt_y</p:attrName>
                                        </p:attrNameLst>
                                      </p:cBhvr>
                                      <p:tavLst>
                                        <p:tav tm="0">
                                          <p:val>
                                            <p:strVal val="#ppt_y"/>
                                          </p:val>
                                        </p:tav>
                                        <p:tav tm="100000">
                                          <p:val>
                                            <p:strVal val="#ppt_y"/>
                                          </p:val>
                                        </p:tav>
                                      </p:tavLst>
                                    </p:anim>
                                    <p:anim calcmode="lin" valueType="num">
                                      <p:cBhvr>
                                        <p:cTn id="102" dur="500" fill="hold"/>
                                        <p:tgtEl>
                                          <p:spTgt spid="113686"/>
                                        </p:tgtEl>
                                        <p:attrNameLst>
                                          <p:attrName>ppt_w</p:attrName>
                                        </p:attrNameLst>
                                      </p:cBhvr>
                                      <p:tavLst>
                                        <p:tav tm="0">
                                          <p:val>
                                            <p:fltVal val="0"/>
                                          </p:val>
                                        </p:tav>
                                        <p:tav tm="100000">
                                          <p:val>
                                            <p:strVal val="#ppt_w"/>
                                          </p:val>
                                        </p:tav>
                                      </p:tavLst>
                                    </p:anim>
                                    <p:anim calcmode="lin" valueType="num">
                                      <p:cBhvr>
                                        <p:cTn id="103" dur="500" fill="hold"/>
                                        <p:tgtEl>
                                          <p:spTgt spid="113686"/>
                                        </p:tgtEl>
                                        <p:attrNameLst>
                                          <p:attrName>ppt_h</p:attrName>
                                        </p:attrNameLst>
                                      </p:cBhvr>
                                      <p:tavLst>
                                        <p:tav tm="0">
                                          <p:val>
                                            <p:strVal val="#ppt_h"/>
                                          </p:val>
                                        </p:tav>
                                        <p:tav tm="100000">
                                          <p:val>
                                            <p:strVal val="#ppt_h"/>
                                          </p:val>
                                        </p:tav>
                                      </p:tavLst>
                                    </p:anim>
                                  </p:childTnLst>
                                </p:cTn>
                              </p:par>
                            </p:childTnLst>
                          </p:cTn>
                        </p:par>
                        <p:par>
                          <p:cTn id="104" fill="hold">
                            <p:stCondLst>
                              <p:cond delay="8800"/>
                            </p:stCondLst>
                            <p:childTnLst>
                              <p:par>
                                <p:cTn id="105" presetID="16" presetClass="entr" presetSubtype="42" fill="hold" grpId="0" nodeType="afterEffect">
                                  <p:stCondLst>
                                    <p:cond delay="0"/>
                                  </p:stCondLst>
                                  <p:childTnLst>
                                    <p:set>
                                      <p:cBhvr>
                                        <p:cTn id="106" dur="1" fill="hold">
                                          <p:stCondLst>
                                            <p:cond delay="0"/>
                                          </p:stCondLst>
                                        </p:cTn>
                                        <p:tgtEl>
                                          <p:spTgt spid="113687"/>
                                        </p:tgtEl>
                                        <p:attrNameLst>
                                          <p:attrName>style.visibility</p:attrName>
                                        </p:attrNameLst>
                                      </p:cBhvr>
                                      <p:to>
                                        <p:strVal val="visible"/>
                                      </p:to>
                                    </p:set>
                                    <p:animEffect transition="in" filter="barn(outHorizontal)">
                                      <p:cBhvr>
                                        <p:cTn id="107" dur="500"/>
                                        <p:tgtEl>
                                          <p:spTgt spid="113687"/>
                                        </p:tgtEl>
                                      </p:cBhvr>
                                    </p:animEffect>
                                  </p:childTnLst>
                                </p:cTn>
                              </p:par>
                            </p:childTnLst>
                          </p:cTn>
                        </p:par>
                        <p:par>
                          <p:cTn id="108" fill="hold">
                            <p:stCondLst>
                              <p:cond delay="9300"/>
                            </p:stCondLst>
                            <p:childTnLst>
                              <p:par>
                                <p:cTn id="109" presetID="17" presetClass="entr" presetSubtype="8" fill="hold" nodeType="afterEffect">
                                  <p:stCondLst>
                                    <p:cond delay="0"/>
                                  </p:stCondLst>
                                  <p:childTnLst>
                                    <p:set>
                                      <p:cBhvr>
                                        <p:cTn id="110" dur="1" fill="hold">
                                          <p:stCondLst>
                                            <p:cond delay="0"/>
                                          </p:stCondLst>
                                        </p:cTn>
                                        <p:tgtEl>
                                          <p:spTgt spid="4"/>
                                        </p:tgtEl>
                                        <p:attrNameLst>
                                          <p:attrName>style.visibility</p:attrName>
                                        </p:attrNameLst>
                                      </p:cBhvr>
                                      <p:to>
                                        <p:strVal val="visible"/>
                                      </p:to>
                                    </p:set>
                                    <p:anim calcmode="lin" valueType="num">
                                      <p:cBhvr>
                                        <p:cTn id="111" dur="500" fill="hold"/>
                                        <p:tgtEl>
                                          <p:spTgt spid="4"/>
                                        </p:tgtEl>
                                        <p:attrNameLst>
                                          <p:attrName>ppt_x</p:attrName>
                                        </p:attrNameLst>
                                      </p:cBhvr>
                                      <p:tavLst>
                                        <p:tav tm="0">
                                          <p:val>
                                            <p:strVal val="#ppt_x-#ppt_w/2"/>
                                          </p:val>
                                        </p:tav>
                                        <p:tav tm="100000">
                                          <p:val>
                                            <p:strVal val="#ppt_x"/>
                                          </p:val>
                                        </p:tav>
                                      </p:tavLst>
                                    </p:anim>
                                    <p:anim calcmode="lin" valueType="num">
                                      <p:cBhvr>
                                        <p:cTn id="112" dur="500" fill="hold"/>
                                        <p:tgtEl>
                                          <p:spTgt spid="4"/>
                                        </p:tgtEl>
                                        <p:attrNameLst>
                                          <p:attrName>ppt_y</p:attrName>
                                        </p:attrNameLst>
                                      </p:cBhvr>
                                      <p:tavLst>
                                        <p:tav tm="0">
                                          <p:val>
                                            <p:strVal val="#ppt_y"/>
                                          </p:val>
                                        </p:tav>
                                        <p:tav tm="100000">
                                          <p:val>
                                            <p:strVal val="#ppt_y"/>
                                          </p:val>
                                        </p:tav>
                                      </p:tavLst>
                                    </p:anim>
                                    <p:anim calcmode="lin" valueType="num">
                                      <p:cBhvr>
                                        <p:cTn id="113" dur="500" fill="hold"/>
                                        <p:tgtEl>
                                          <p:spTgt spid="4"/>
                                        </p:tgtEl>
                                        <p:attrNameLst>
                                          <p:attrName>ppt_w</p:attrName>
                                        </p:attrNameLst>
                                      </p:cBhvr>
                                      <p:tavLst>
                                        <p:tav tm="0">
                                          <p:val>
                                            <p:fltVal val="0"/>
                                          </p:val>
                                        </p:tav>
                                        <p:tav tm="100000">
                                          <p:val>
                                            <p:strVal val="#ppt_w"/>
                                          </p:val>
                                        </p:tav>
                                      </p:tavLst>
                                    </p:anim>
                                    <p:anim calcmode="lin" valueType="num">
                                      <p:cBhvr>
                                        <p:cTn id="114" dur="500" fill="hold"/>
                                        <p:tgtEl>
                                          <p:spTgt spid="4"/>
                                        </p:tgtEl>
                                        <p:attrNameLst>
                                          <p:attrName>ppt_h</p:attrName>
                                        </p:attrNameLst>
                                      </p:cBhvr>
                                      <p:tavLst>
                                        <p:tav tm="0">
                                          <p:val>
                                            <p:strVal val="#ppt_h"/>
                                          </p:val>
                                        </p:tav>
                                        <p:tav tm="100000">
                                          <p:val>
                                            <p:strVal val="#ppt_h"/>
                                          </p:val>
                                        </p:tav>
                                      </p:tavLst>
                                    </p:anim>
                                  </p:childTnLst>
                                </p:cTn>
                              </p:par>
                            </p:childTnLst>
                          </p:cTn>
                        </p:par>
                        <p:par>
                          <p:cTn id="115" fill="hold">
                            <p:stCondLst>
                              <p:cond delay="9800"/>
                            </p:stCondLst>
                            <p:childTnLst>
                              <p:par>
                                <p:cTn id="116" presetID="12" presetClass="entr" presetSubtype="8" fill="hold" grpId="0" nodeType="afterEffect">
                                  <p:stCondLst>
                                    <p:cond delay="0"/>
                                  </p:stCondLst>
                                  <p:childTnLst>
                                    <p:set>
                                      <p:cBhvr>
                                        <p:cTn id="117" dur="1" fill="hold">
                                          <p:stCondLst>
                                            <p:cond delay="0"/>
                                          </p:stCondLst>
                                        </p:cTn>
                                        <p:tgtEl>
                                          <p:spTgt spid="113691"/>
                                        </p:tgtEl>
                                        <p:attrNameLst>
                                          <p:attrName>style.visibility</p:attrName>
                                        </p:attrNameLst>
                                      </p:cBhvr>
                                      <p:to>
                                        <p:strVal val="visible"/>
                                      </p:to>
                                    </p:set>
                                    <p:animEffect transition="in" filter="slide(fromLeft)">
                                      <p:cBhvr>
                                        <p:cTn id="118" dur="500"/>
                                        <p:tgtEl>
                                          <p:spTgt spid="113691"/>
                                        </p:tgtEl>
                                      </p:cBhvr>
                                    </p:animEffect>
                                  </p:childTnLst>
                                </p:cTn>
                              </p:par>
                            </p:childTnLst>
                          </p:cTn>
                        </p:par>
                        <p:par>
                          <p:cTn id="119" fill="hold">
                            <p:stCondLst>
                              <p:cond delay="10300"/>
                            </p:stCondLst>
                            <p:childTnLst>
                              <p:par>
                                <p:cTn id="120" presetID="12" presetClass="entr" presetSubtype="8" fill="hold" grpId="0" nodeType="afterEffect">
                                  <p:stCondLst>
                                    <p:cond delay="0"/>
                                  </p:stCondLst>
                                  <p:childTnLst>
                                    <p:set>
                                      <p:cBhvr>
                                        <p:cTn id="121" dur="1" fill="hold">
                                          <p:stCondLst>
                                            <p:cond delay="0"/>
                                          </p:stCondLst>
                                        </p:cTn>
                                        <p:tgtEl>
                                          <p:spTgt spid="113692"/>
                                        </p:tgtEl>
                                        <p:attrNameLst>
                                          <p:attrName>style.visibility</p:attrName>
                                        </p:attrNameLst>
                                      </p:cBhvr>
                                      <p:to>
                                        <p:strVal val="visible"/>
                                      </p:to>
                                    </p:set>
                                    <p:animEffect transition="in" filter="slide(fromLeft)">
                                      <p:cBhvr>
                                        <p:cTn id="122" dur="500"/>
                                        <p:tgtEl>
                                          <p:spTgt spid="113692"/>
                                        </p:tgtEl>
                                      </p:cBhvr>
                                    </p:animEffect>
                                  </p:childTnLst>
                                </p:cTn>
                              </p:par>
                            </p:childTnLst>
                          </p:cTn>
                        </p:par>
                        <p:par>
                          <p:cTn id="123" fill="hold">
                            <p:stCondLst>
                              <p:cond delay="10800"/>
                            </p:stCondLst>
                            <p:childTnLst>
                              <p:par>
                                <p:cTn id="124" presetID="17" presetClass="entr" presetSubtype="8" fill="hold" grpId="0" nodeType="afterEffect">
                                  <p:stCondLst>
                                    <p:cond delay="0"/>
                                  </p:stCondLst>
                                  <p:childTnLst>
                                    <p:set>
                                      <p:cBhvr>
                                        <p:cTn id="125" dur="1" fill="hold">
                                          <p:stCondLst>
                                            <p:cond delay="0"/>
                                          </p:stCondLst>
                                        </p:cTn>
                                        <p:tgtEl>
                                          <p:spTgt spid="113693"/>
                                        </p:tgtEl>
                                        <p:attrNameLst>
                                          <p:attrName>style.visibility</p:attrName>
                                        </p:attrNameLst>
                                      </p:cBhvr>
                                      <p:to>
                                        <p:strVal val="visible"/>
                                      </p:to>
                                    </p:set>
                                    <p:anim calcmode="lin" valueType="num">
                                      <p:cBhvr>
                                        <p:cTn id="126" dur="500" fill="hold"/>
                                        <p:tgtEl>
                                          <p:spTgt spid="113693"/>
                                        </p:tgtEl>
                                        <p:attrNameLst>
                                          <p:attrName>ppt_x</p:attrName>
                                        </p:attrNameLst>
                                      </p:cBhvr>
                                      <p:tavLst>
                                        <p:tav tm="0">
                                          <p:val>
                                            <p:strVal val="#ppt_x-#ppt_w/2"/>
                                          </p:val>
                                        </p:tav>
                                        <p:tav tm="100000">
                                          <p:val>
                                            <p:strVal val="#ppt_x"/>
                                          </p:val>
                                        </p:tav>
                                      </p:tavLst>
                                    </p:anim>
                                    <p:anim calcmode="lin" valueType="num">
                                      <p:cBhvr>
                                        <p:cTn id="127" dur="500" fill="hold"/>
                                        <p:tgtEl>
                                          <p:spTgt spid="113693"/>
                                        </p:tgtEl>
                                        <p:attrNameLst>
                                          <p:attrName>ppt_y</p:attrName>
                                        </p:attrNameLst>
                                      </p:cBhvr>
                                      <p:tavLst>
                                        <p:tav tm="0">
                                          <p:val>
                                            <p:strVal val="#ppt_y"/>
                                          </p:val>
                                        </p:tav>
                                        <p:tav tm="100000">
                                          <p:val>
                                            <p:strVal val="#ppt_y"/>
                                          </p:val>
                                        </p:tav>
                                      </p:tavLst>
                                    </p:anim>
                                    <p:anim calcmode="lin" valueType="num">
                                      <p:cBhvr>
                                        <p:cTn id="128" dur="500" fill="hold"/>
                                        <p:tgtEl>
                                          <p:spTgt spid="113693"/>
                                        </p:tgtEl>
                                        <p:attrNameLst>
                                          <p:attrName>ppt_w</p:attrName>
                                        </p:attrNameLst>
                                      </p:cBhvr>
                                      <p:tavLst>
                                        <p:tav tm="0">
                                          <p:val>
                                            <p:fltVal val="0"/>
                                          </p:val>
                                        </p:tav>
                                        <p:tav tm="100000">
                                          <p:val>
                                            <p:strVal val="#ppt_w"/>
                                          </p:val>
                                        </p:tav>
                                      </p:tavLst>
                                    </p:anim>
                                    <p:anim calcmode="lin" valueType="num">
                                      <p:cBhvr>
                                        <p:cTn id="129" dur="500" fill="hold"/>
                                        <p:tgtEl>
                                          <p:spTgt spid="113693"/>
                                        </p:tgtEl>
                                        <p:attrNameLst>
                                          <p:attrName>ppt_h</p:attrName>
                                        </p:attrNameLst>
                                      </p:cBhvr>
                                      <p:tavLst>
                                        <p:tav tm="0">
                                          <p:val>
                                            <p:strVal val="#ppt_h"/>
                                          </p:val>
                                        </p:tav>
                                        <p:tav tm="100000">
                                          <p:val>
                                            <p:strVal val="#ppt_h"/>
                                          </p:val>
                                        </p:tav>
                                      </p:tavLst>
                                    </p:anim>
                                  </p:childTnLst>
                                </p:cTn>
                              </p:par>
                            </p:childTnLst>
                          </p:cTn>
                        </p:par>
                        <p:par>
                          <p:cTn id="130" fill="hold">
                            <p:stCondLst>
                              <p:cond delay="11300"/>
                            </p:stCondLst>
                            <p:childTnLst>
                              <p:par>
                                <p:cTn id="131" presetID="16" presetClass="entr" presetSubtype="42" fill="hold" grpId="0" nodeType="afterEffect">
                                  <p:stCondLst>
                                    <p:cond delay="0"/>
                                  </p:stCondLst>
                                  <p:childTnLst>
                                    <p:set>
                                      <p:cBhvr>
                                        <p:cTn id="132" dur="1" fill="hold">
                                          <p:stCondLst>
                                            <p:cond delay="0"/>
                                          </p:stCondLst>
                                        </p:cTn>
                                        <p:tgtEl>
                                          <p:spTgt spid="113694"/>
                                        </p:tgtEl>
                                        <p:attrNameLst>
                                          <p:attrName>style.visibility</p:attrName>
                                        </p:attrNameLst>
                                      </p:cBhvr>
                                      <p:to>
                                        <p:strVal val="visible"/>
                                      </p:to>
                                    </p:set>
                                    <p:animEffect transition="in" filter="barn(outHorizontal)">
                                      <p:cBhvr>
                                        <p:cTn id="133" dur="500"/>
                                        <p:tgtEl>
                                          <p:spTgt spid="113694"/>
                                        </p:tgtEl>
                                      </p:cBhvr>
                                    </p:animEffect>
                                  </p:childTnLst>
                                </p:cTn>
                              </p:par>
                            </p:childTnLst>
                          </p:cTn>
                        </p:par>
                        <p:par>
                          <p:cTn id="134" fill="hold">
                            <p:stCondLst>
                              <p:cond delay="11800"/>
                            </p:stCondLst>
                            <p:childTnLst>
                              <p:par>
                                <p:cTn id="135" presetID="17" presetClass="entr" presetSubtype="8" fill="hold" nodeType="afterEffect">
                                  <p:stCondLst>
                                    <p:cond delay="0"/>
                                  </p:stCondLst>
                                  <p:childTnLst>
                                    <p:set>
                                      <p:cBhvr>
                                        <p:cTn id="136" dur="1" fill="hold">
                                          <p:stCondLst>
                                            <p:cond delay="0"/>
                                          </p:stCondLst>
                                        </p:cTn>
                                        <p:tgtEl>
                                          <p:spTgt spid="5"/>
                                        </p:tgtEl>
                                        <p:attrNameLst>
                                          <p:attrName>style.visibility</p:attrName>
                                        </p:attrNameLst>
                                      </p:cBhvr>
                                      <p:to>
                                        <p:strVal val="visible"/>
                                      </p:to>
                                    </p:set>
                                    <p:anim calcmode="lin" valueType="num">
                                      <p:cBhvr>
                                        <p:cTn id="137" dur="500" fill="hold"/>
                                        <p:tgtEl>
                                          <p:spTgt spid="5"/>
                                        </p:tgtEl>
                                        <p:attrNameLst>
                                          <p:attrName>ppt_x</p:attrName>
                                        </p:attrNameLst>
                                      </p:cBhvr>
                                      <p:tavLst>
                                        <p:tav tm="0">
                                          <p:val>
                                            <p:strVal val="#ppt_x-#ppt_w/2"/>
                                          </p:val>
                                        </p:tav>
                                        <p:tav tm="100000">
                                          <p:val>
                                            <p:strVal val="#ppt_x"/>
                                          </p:val>
                                        </p:tav>
                                      </p:tavLst>
                                    </p:anim>
                                    <p:anim calcmode="lin" valueType="num">
                                      <p:cBhvr>
                                        <p:cTn id="138" dur="500" fill="hold"/>
                                        <p:tgtEl>
                                          <p:spTgt spid="5"/>
                                        </p:tgtEl>
                                        <p:attrNameLst>
                                          <p:attrName>ppt_y</p:attrName>
                                        </p:attrNameLst>
                                      </p:cBhvr>
                                      <p:tavLst>
                                        <p:tav tm="0">
                                          <p:val>
                                            <p:strVal val="#ppt_y"/>
                                          </p:val>
                                        </p:tav>
                                        <p:tav tm="100000">
                                          <p:val>
                                            <p:strVal val="#ppt_y"/>
                                          </p:val>
                                        </p:tav>
                                      </p:tavLst>
                                    </p:anim>
                                    <p:anim calcmode="lin" valueType="num">
                                      <p:cBhvr>
                                        <p:cTn id="139" dur="500" fill="hold"/>
                                        <p:tgtEl>
                                          <p:spTgt spid="5"/>
                                        </p:tgtEl>
                                        <p:attrNameLst>
                                          <p:attrName>ppt_w</p:attrName>
                                        </p:attrNameLst>
                                      </p:cBhvr>
                                      <p:tavLst>
                                        <p:tav tm="0">
                                          <p:val>
                                            <p:fltVal val="0"/>
                                          </p:val>
                                        </p:tav>
                                        <p:tav tm="100000">
                                          <p:val>
                                            <p:strVal val="#ppt_w"/>
                                          </p:val>
                                        </p:tav>
                                      </p:tavLst>
                                    </p:anim>
                                    <p:anim calcmode="lin" valueType="num">
                                      <p:cBhvr>
                                        <p:cTn id="140" dur="500" fill="hold"/>
                                        <p:tgtEl>
                                          <p:spTgt spid="5"/>
                                        </p:tgtEl>
                                        <p:attrNameLst>
                                          <p:attrName>ppt_h</p:attrName>
                                        </p:attrNameLst>
                                      </p:cBhvr>
                                      <p:tavLst>
                                        <p:tav tm="0">
                                          <p:val>
                                            <p:strVal val="#ppt_h"/>
                                          </p:val>
                                        </p:tav>
                                        <p:tav tm="100000">
                                          <p:val>
                                            <p:strVal val="#ppt_h"/>
                                          </p:val>
                                        </p:tav>
                                      </p:tavLst>
                                    </p:anim>
                                  </p:childTnLst>
                                </p:cTn>
                              </p:par>
                            </p:childTnLst>
                          </p:cTn>
                        </p:par>
                        <p:par>
                          <p:cTn id="141" fill="hold">
                            <p:stCondLst>
                              <p:cond delay="12300"/>
                            </p:stCondLst>
                            <p:childTnLst>
                              <p:par>
                                <p:cTn id="142" presetID="12" presetClass="entr" presetSubtype="8" fill="hold" grpId="0" nodeType="afterEffect">
                                  <p:stCondLst>
                                    <p:cond delay="0"/>
                                  </p:stCondLst>
                                  <p:childTnLst>
                                    <p:set>
                                      <p:cBhvr>
                                        <p:cTn id="143" dur="1" fill="hold">
                                          <p:stCondLst>
                                            <p:cond delay="0"/>
                                          </p:stCondLst>
                                        </p:cTn>
                                        <p:tgtEl>
                                          <p:spTgt spid="113699"/>
                                        </p:tgtEl>
                                        <p:attrNameLst>
                                          <p:attrName>style.visibility</p:attrName>
                                        </p:attrNameLst>
                                      </p:cBhvr>
                                      <p:to>
                                        <p:strVal val="visible"/>
                                      </p:to>
                                    </p:set>
                                    <p:animEffect transition="in" filter="slide(fromLeft)">
                                      <p:cBhvr>
                                        <p:cTn id="144" dur="500"/>
                                        <p:tgtEl>
                                          <p:spTgt spid="113699"/>
                                        </p:tgtEl>
                                      </p:cBhvr>
                                    </p:animEffect>
                                  </p:childTnLst>
                                </p:cTn>
                              </p:par>
                            </p:childTnLst>
                          </p:cTn>
                        </p:par>
                        <p:par>
                          <p:cTn id="145" fill="hold">
                            <p:stCondLst>
                              <p:cond delay="12800"/>
                            </p:stCondLst>
                            <p:childTnLst>
                              <p:par>
                                <p:cTn id="146" presetID="12" presetClass="entr" presetSubtype="8" fill="hold" grpId="0" nodeType="afterEffect">
                                  <p:stCondLst>
                                    <p:cond delay="0"/>
                                  </p:stCondLst>
                                  <p:childTnLst>
                                    <p:set>
                                      <p:cBhvr>
                                        <p:cTn id="147" dur="1" fill="hold">
                                          <p:stCondLst>
                                            <p:cond delay="0"/>
                                          </p:stCondLst>
                                        </p:cTn>
                                        <p:tgtEl>
                                          <p:spTgt spid="113700"/>
                                        </p:tgtEl>
                                        <p:attrNameLst>
                                          <p:attrName>style.visibility</p:attrName>
                                        </p:attrNameLst>
                                      </p:cBhvr>
                                      <p:to>
                                        <p:strVal val="visible"/>
                                      </p:to>
                                    </p:set>
                                    <p:animEffect transition="in" filter="slide(fromLeft)">
                                      <p:cBhvr>
                                        <p:cTn id="148" dur="500"/>
                                        <p:tgtEl>
                                          <p:spTgt spid="113700"/>
                                        </p:tgtEl>
                                      </p:cBhvr>
                                    </p:animEffect>
                                  </p:childTnLst>
                                </p:cTn>
                              </p:par>
                            </p:childTnLst>
                          </p:cTn>
                        </p:par>
                        <p:par>
                          <p:cTn id="149" fill="hold">
                            <p:stCondLst>
                              <p:cond delay="13300"/>
                            </p:stCondLst>
                            <p:childTnLst>
                              <p:par>
                                <p:cTn id="150" presetID="12" presetClass="entr" presetSubtype="8" fill="hold" grpId="0" nodeType="afterEffect">
                                  <p:stCondLst>
                                    <p:cond delay="0"/>
                                  </p:stCondLst>
                                  <p:childTnLst>
                                    <p:set>
                                      <p:cBhvr>
                                        <p:cTn id="151" dur="1" fill="hold">
                                          <p:stCondLst>
                                            <p:cond delay="0"/>
                                          </p:stCondLst>
                                        </p:cTn>
                                        <p:tgtEl>
                                          <p:spTgt spid="113701"/>
                                        </p:tgtEl>
                                        <p:attrNameLst>
                                          <p:attrName>style.visibility</p:attrName>
                                        </p:attrNameLst>
                                      </p:cBhvr>
                                      <p:to>
                                        <p:strVal val="visible"/>
                                      </p:to>
                                    </p:set>
                                    <p:animEffect transition="in" filter="slide(fromLeft)">
                                      <p:cBhvr>
                                        <p:cTn id="152" dur="500"/>
                                        <p:tgtEl>
                                          <p:spTgt spid="113701"/>
                                        </p:tgtEl>
                                      </p:cBhvr>
                                    </p:animEffect>
                                  </p:childTnLst>
                                </p:cTn>
                              </p:par>
                            </p:childTnLst>
                          </p:cTn>
                        </p:par>
                        <p:par>
                          <p:cTn id="153" fill="hold">
                            <p:stCondLst>
                              <p:cond delay="13800"/>
                            </p:stCondLst>
                            <p:childTnLst>
                              <p:par>
                                <p:cTn id="154" presetID="9" presetClass="entr" presetSubtype="0" fill="hold" grpId="0" nodeType="afterEffect">
                                  <p:stCondLst>
                                    <p:cond delay="0"/>
                                  </p:stCondLst>
                                  <p:iterate type="lt">
                                    <p:tmPct val="100000"/>
                                  </p:iterate>
                                  <p:childTnLst>
                                    <p:set>
                                      <p:cBhvr>
                                        <p:cTn id="155" dur="1" fill="hold">
                                          <p:stCondLst>
                                            <p:cond delay="0"/>
                                          </p:stCondLst>
                                        </p:cTn>
                                        <p:tgtEl>
                                          <p:spTgt spid="113702"/>
                                        </p:tgtEl>
                                        <p:attrNameLst>
                                          <p:attrName>style.visibility</p:attrName>
                                        </p:attrNameLst>
                                      </p:cBhvr>
                                      <p:to>
                                        <p:strVal val="visible"/>
                                      </p:to>
                                    </p:set>
                                    <p:animEffect transition="in" filter="dissolve">
                                      <p:cBhvr>
                                        <p:cTn id="156" dur="75"/>
                                        <p:tgtEl>
                                          <p:spTgt spid="113702"/>
                                        </p:tgtEl>
                                      </p:cBhvr>
                                    </p:animEffect>
                                  </p:childTnLst>
                                </p:cTn>
                              </p:par>
                            </p:childTnLst>
                          </p:cTn>
                        </p:par>
                        <p:par>
                          <p:cTn id="157" fill="hold">
                            <p:stCondLst>
                              <p:cond delay="13950"/>
                            </p:stCondLst>
                            <p:childTnLst>
                              <p:par>
                                <p:cTn id="158" presetID="9" presetClass="entr" presetSubtype="0" fill="hold" grpId="0" nodeType="afterEffect">
                                  <p:stCondLst>
                                    <p:cond delay="0"/>
                                  </p:stCondLst>
                                  <p:iterate type="lt">
                                    <p:tmPct val="100000"/>
                                  </p:iterate>
                                  <p:childTnLst>
                                    <p:set>
                                      <p:cBhvr>
                                        <p:cTn id="159" dur="1" fill="hold">
                                          <p:stCondLst>
                                            <p:cond delay="0"/>
                                          </p:stCondLst>
                                        </p:cTn>
                                        <p:tgtEl>
                                          <p:spTgt spid="113703"/>
                                        </p:tgtEl>
                                        <p:attrNameLst>
                                          <p:attrName>style.visibility</p:attrName>
                                        </p:attrNameLst>
                                      </p:cBhvr>
                                      <p:to>
                                        <p:strVal val="visible"/>
                                      </p:to>
                                    </p:set>
                                    <p:animEffect transition="in" filter="dissolve">
                                      <p:cBhvr>
                                        <p:cTn id="160" dur="75"/>
                                        <p:tgtEl>
                                          <p:spTgt spid="113703"/>
                                        </p:tgtEl>
                                      </p:cBhvr>
                                    </p:animEffect>
                                  </p:childTnLst>
                                </p:cTn>
                              </p:par>
                            </p:childTnLst>
                          </p:cTn>
                        </p:par>
                        <p:par>
                          <p:cTn id="161" fill="hold">
                            <p:stCondLst>
                              <p:cond delay="14100"/>
                            </p:stCondLst>
                            <p:childTnLst>
                              <p:par>
                                <p:cTn id="162" presetID="9" presetClass="entr" presetSubtype="0" fill="hold" grpId="0" nodeType="afterEffect">
                                  <p:stCondLst>
                                    <p:cond delay="0"/>
                                  </p:stCondLst>
                                  <p:iterate type="lt">
                                    <p:tmPct val="100000"/>
                                  </p:iterate>
                                  <p:childTnLst>
                                    <p:set>
                                      <p:cBhvr>
                                        <p:cTn id="163" dur="1" fill="hold">
                                          <p:stCondLst>
                                            <p:cond delay="0"/>
                                          </p:stCondLst>
                                        </p:cTn>
                                        <p:tgtEl>
                                          <p:spTgt spid="113704"/>
                                        </p:tgtEl>
                                        <p:attrNameLst>
                                          <p:attrName>style.visibility</p:attrName>
                                        </p:attrNameLst>
                                      </p:cBhvr>
                                      <p:to>
                                        <p:strVal val="visible"/>
                                      </p:to>
                                    </p:set>
                                    <p:animEffect transition="in" filter="dissolve">
                                      <p:cBhvr>
                                        <p:cTn id="164" dur="75"/>
                                        <p:tgtEl>
                                          <p:spTgt spid="113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animBg="1"/>
      <p:bldP spid="113669" grpId="0" animBg="1" autoUpdateAnimBg="0"/>
      <p:bldP spid="113670" grpId="0" animBg="1" autoUpdateAnimBg="0"/>
      <p:bldP spid="113671" grpId="0" animBg="1"/>
      <p:bldP spid="113672" grpId="0" animBg="1" autoUpdateAnimBg="0"/>
      <p:bldP spid="113673" grpId="0" animBg="1"/>
      <p:bldP spid="113674" grpId="0" animBg="1"/>
      <p:bldP spid="113678" grpId="0" animBg="1" autoUpdateAnimBg="0"/>
      <p:bldP spid="113679" grpId="0" animBg="1" autoUpdateAnimBg="0"/>
      <p:bldP spid="113680" grpId="0" animBg="1"/>
      <p:bldP spid="113684" grpId="0" animBg="1" autoUpdateAnimBg="0"/>
      <p:bldP spid="113685" grpId="0" animBg="1" autoUpdateAnimBg="0"/>
      <p:bldP spid="113686" grpId="0" animBg="1"/>
      <p:bldP spid="113687" grpId="0" animBg="1"/>
      <p:bldP spid="113691" grpId="0" animBg="1" autoUpdateAnimBg="0"/>
      <p:bldP spid="113692" grpId="0" animBg="1" autoUpdateAnimBg="0"/>
      <p:bldP spid="113693" grpId="0" animBg="1"/>
      <p:bldP spid="113694" grpId="0" animBg="1"/>
      <p:bldP spid="113699" grpId="0" animBg="1" autoUpdateAnimBg="0"/>
      <p:bldP spid="113700" grpId="0" animBg="1" autoUpdateAnimBg="0"/>
      <p:bldP spid="113701" grpId="0" animBg="1" autoUpdateAnimBg="0"/>
      <p:bldP spid="113702" grpId="0" autoUpdateAnimBg="0"/>
      <p:bldP spid="113703" grpId="0" autoUpdateAnimBg="0"/>
      <p:bldP spid="113704" grpId="0" autoUpdateAnimBg="0"/>
      <p:bldP spid="113705" grpId="0" animBg="1"/>
      <p:bldP spid="113706" grpId="0" animBg="1" autoUpdateAnimBg="0"/>
      <p:bldP spid="113707" grpId="0" animBg="1" autoUpdateAnimBg="0"/>
      <p:bldP spid="113709"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Text Box 3"/>
          <p:cNvSpPr txBox="1">
            <a:spLocks noChangeArrowheads="1"/>
          </p:cNvSpPr>
          <p:nvPr/>
        </p:nvSpPr>
        <p:spPr bwMode="auto">
          <a:xfrm>
            <a:off x="611188" y="1773238"/>
            <a:ext cx="7866062" cy="2836862"/>
          </a:xfrm>
          <a:prstGeom prst="rect">
            <a:avLst/>
          </a:prstGeom>
          <a:noFill/>
          <a:ln w="9525">
            <a:noFill/>
            <a:miter lim="800000"/>
            <a:headEnd/>
            <a:tailEnd/>
          </a:ln>
          <a:effectLst/>
        </p:spPr>
        <p:txBody>
          <a:bodyPr>
            <a:spAutoFit/>
          </a:bodyPr>
          <a:lstStyle/>
          <a:p>
            <a:pPr algn="just">
              <a:spcBef>
                <a:spcPct val="50000"/>
              </a:spcBef>
            </a:pPr>
            <a:r>
              <a:rPr kumimoji="1" lang="zh-CN" altLang="en-US" sz="3600" b="1">
                <a:solidFill>
                  <a:srgbClr val="000066"/>
                </a:solidFill>
                <a:latin typeface="隶书" pitchFamily="49" charset="-122"/>
                <a:ea typeface="隶书" pitchFamily="49" charset="-122"/>
              </a:rPr>
              <a:t>分析和综合的辩证关系</a:t>
            </a:r>
          </a:p>
          <a:p>
            <a:pPr lvl="1" algn="just">
              <a:spcBef>
                <a:spcPct val="50000"/>
              </a:spcBef>
              <a:buFont typeface="Wingdings" pitchFamily="2" charset="2"/>
              <a:buChar char="Ø"/>
            </a:pPr>
            <a:r>
              <a:rPr kumimoji="1" lang="zh-CN" altLang="en-US" sz="3200" b="1">
                <a:solidFill>
                  <a:srgbClr val="0000FF"/>
                </a:solidFill>
                <a:latin typeface="Times New Roman"/>
                <a:ea typeface="隶书" pitchFamily="49" charset="-122"/>
              </a:rPr>
              <a:t>“</a:t>
            </a:r>
            <a:r>
              <a:rPr kumimoji="1" lang="zh-CN" altLang="en-US" sz="3200" b="1">
                <a:solidFill>
                  <a:srgbClr val="0000FF"/>
                </a:solidFill>
                <a:latin typeface="隶书" pitchFamily="49" charset="-122"/>
                <a:ea typeface="隶书" pitchFamily="49" charset="-122"/>
              </a:rPr>
              <a:t>分析</a:t>
            </a:r>
            <a:r>
              <a:rPr kumimoji="1" lang="zh-CN" altLang="en-US" sz="3200" b="1">
                <a:solidFill>
                  <a:srgbClr val="0000FF"/>
                </a:solidFill>
                <a:latin typeface="Times New Roman"/>
                <a:ea typeface="隶书" pitchFamily="49" charset="-122"/>
              </a:rPr>
              <a:t>”</a:t>
            </a:r>
            <a:r>
              <a:rPr kumimoji="1" lang="zh-CN" altLang="en-US" sz="3200" b="1">
                <a:solidFill>
                  <a:srgbClr val="0000FF"/>
                </a:solidFill>
                <a:latin typeface="隶书" pitchFamily="49" charset="-122"/>
                <a:ea typeface="隶书" pitchFamily="49" charset="-122"/>
              </a:rPr>
              <a:t>和</a:t>
            </a:r>
            <a:r>
              <a:rPr kumimoji="1" lang="zh-CN" altLang="en-US" sz="3200" b="1">
                <a:solidFill>
                  <a:srgbClr val="0000FF"/>
                </a:solidFill>
                <a:latin typeface="Times New Roman"/>
                <a:ea typeface="隶书" pitchFamily="49" charset="-122"/>
              </a:rPr>
              <a:t>“</a:t>
            </a:r>
            <a:r>
              <a:rPr kumimoji="1" lang="zh-CN" altLang="en-US" sz="3200" b="1">
                <a:solidFill>
                  <a:srgbClr val="0000FF"/>
                </a:solidFill>
                <a:latin typeface="隶书" pitchFamily="49" charset="-122"/>
                <a:ea typeface="隶书" pitchFamily="49" charset="-122"/>
              </a:rPr>
              <a:t>综合</a:t>
            </a:r>
            <a:r>
              <a:rPr kumimoji="1" lang="zh-CN" altLang="en-US" sz="3200" b="1">
                <a:solidFill>
                  <a:srgbClr val="0000FF"/>
                </a:solidFill>
                <a:latin typeface="Times New Roman"/>
                <a:ea typeface="隶书" pitchFamily="49" charset="-122"/>
              </a:rPr>
              <a:t>”</a:t>
            </a:r>
            <a:r>
              <a:rPr kumimoji="1" lang="zh-CN" altLang="en-US" sz="3200" b="1">
                <a:solidFill>
                  <a:srgbClr val="0000FF"/>
                </a:solidFill>
                <a:latin typeface="隶书" pitchFamily="49" charset="-122"/>
                <a:ea typeface="隶书" pitchFamily="49" charset="-122"/>
              </a:rPr>
              <a:t>互相依赖、互为条件</a:t>
            </a:r>
          </a:p>
          <a:p>
            <a:pPr lvl="1" algn="just">
              <a:spcBef>
                <a:spcPct val="50000"/>
              </a:spcBef>
              <a:buFont typeface="Wingdings" pitchFamily="2" charset="2"/>
              <a:buChar char="Ø"/>
            </a:pPr>
            <a:r>
              <a:rPr kumimoji="1" lang="zh-CN" altLang="en-US" sz="3200" b="1">
                <a:solidFill>
                  <a:srgbClr val="0000FF"/>
                </a:solidFill>
                <a:latin typeface="隶书" pitchFamily="49" charset="-122"/>
                <a:ea typeface="隶书" pitchFamily="49" charset="-122"/>
              </a:rPr>
              <a:t>分析与综合互相渗透</a:t>
            </a:r>
          </a:p>
          <a:p>
            <a:pPr lvl="1" algn="just">
              <a:spcBef>
                <a:spcPct val="50000"/>
              </a:spcBef>
              <a:buFont typeface="Wingdings" pitchFamily="2" charset="2"/>
              <a:buChar char="Ø"/>
            </a:pPr>
            <a:r>
              <a:rPr kumimoji="1" lang="zh-CN" altLang="en-US" sz="3200" b="1">
                <a:solidFill>
                  <a:srgbClr val="0000FF"/>
                </a:solidFill>
                <a:latin typeface="隶书" pitchFamily="49" charset="-122"/>
                <a:ea typeface="隶书" pitchFamily="49" charset="-122"/>
              </a:rPr>
              <a:t>分析与综合互相转化</a:t>
            </a:r>
            <a:endParaRPr kumimoji="1" lang="zh-CN" altLang="en-US" sz="3200" b="1">
              <a:solidFill>
                <a:srgbClr val="FF00FF"/>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 calcmode="lin" valueType="num">
                                      <p:cBhvr additive="base">
                                        <p:cTn id="7" dur="500" fill="hold"/>
                                        <p:tgtEl>
                                          <p:spTgt spid="151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55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1555">
                                            <p:txEl>
                                              <p:pRg st="1" end="1"/>
                                            </p:txEl>
                                          </p:spTgt>
                                        </p:tgtEl>
                                        <p:attrNameLst>
                                          <p:attrName>style.visibility</p:attrName>
                                        </p:attrNameLst>
                                      </p:cBhvr>
                                      <p:to>
                                        <p:strVal val="visible"/>
                                      </p:to>
                                    </p:set>
                                    <p:anim calcmode="lin" valueType="num">
                                      <p:cBhvr additive="base">
                                        <p:cTn id="11" dur="500" fill="hold"/>
                                        <p:tgtEl>
                                          <p:spTgt spid="15155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5155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1555">
                                            <p:txEl>
                                              <p:pRg st="2" end="2"/>
                                            </p:txEl>
                                          </p:spTgt>
                                        </p:tgtEl>
                                        <p:attrNameLst>
                                          <p:attrName>style.visibility</p:attrName>
                                        </p:attrNameLst>
                                      </p:cBhvr>
                                      <p:to>
                                        <p:strVal val="visible"/>
                                      </p:to>
                                    </p:set>
                                    <p:anim calcmode="lin" valueType="num">
                                      <p:cBhvr additive="base">
                                        <p:cTn id="15" dur="500" fill="hold"/>
                                        <p:tgtEl>
                                          <p:spTgt spid="15155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5155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51555">
                                            <p:txEl>
                                              <p:pRg st="3" end="3"/>
                                            </p:txEl>
                                          </p:spTgt>
                                        </p:tgtEl>
                                        <p:attrNameLst>
                                          <p:attrName>style.visibility</p:attrName>
                                        </p:attrNameLst>
                                      </p:cBhvr>
                                      <p:to>
                                        <p:strVal val="visible"/>
                                      </p:to>
                                    </p:set>
                                    <p:anim calcmode="lin" valueType="num">
                                      <p:cBhvr additive="base">
                                        <p:cTn id="19" dur="500" fill="hold"/>
                                        <p:tgtEl>
                                          <p:spTgt spid="15155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155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advAuto="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ChangeArrowheads="1"/>
          </p:cNvSpPr>
          <p:nvPr/>
        </p:nvSpPr>
        <p:spPr bwMode="auto">
          <a:xfrm>
            <a:off x="4643438" y="152400"/>
            <a:ext cx="3887788" cy="777875"/>
          </a:xfrm>
          <a:prstGeom prst="rect">
            <a:avLst/>
          </a:prstGeom>
          <a:noFill/>
          <a:ln w="76200" cmpd="tri">
            <a:solidFill>
              <a:schemeClr val="hlink"/>
            </a:solidFill>
            <a:miter lim="800000"/>
            <a:headEnd/>
            <a:tailEnd/>
          </a:ln>
          <a:effectLst/>
        </p:spPr>
        <p:txBody>
          <a:bodyPr>
            <a:spAutoFit/>
          </a:bodyPr>
          <a:lstStyle/>
          <a:p>
            <a:pPr>
              <a:spcBef>
                <a:spcPct val="50000"/>
              </a:spcBef>
            </a:pPr>
            <a:r>
              <a:rPr kumimoji="1" lang="zh-CN" altLang="en-US" sz="4000" b="1" dirty="0">
                <a:solidFill>
                  <a:schemeClr val="tx2"/>
                </a:solidFill>
                <a:latin typeface="黑体" pitchFamily="2" charset="-122"/>
                <a:ea typeface="黑体" pitchFamily="2" charset="-122"/>
              </a:rPr>
              <a:t>  抽象与具体</a:t>
            </a:r>
          </a:p>
        </p:txBody>
      </p:sp>
      <p:sp>
        <p:nvSpPr>
          <p:cNvPr id="152580" name="Rectangle 4"/>
          <p:cNvSpPr>
            <a:spLocks noChangeArrowheads="1"/>
          </p:cNvSpPr>
          <p:nvPr/>
        </p:nvSpPr>
        <p:spPr bwMode="auto">
          <a:xfrm>
            <a:off x="1908175" y="3686175"/>
            <a:ext cx="1066800" cy="596900"/>
          </a:xfrm>
          <a:prstGeom prst="rect">
            <a:avLst/>
          </a:prstGeom>
          <a:noFill/>
          <a:ln w="9525">
            <a:solidFill>
              <a:schemeClr val="tx1"/>
            </a:solidFill>
            <a:miter lim="800000"/>
            <a:headEnd/>
            <a:tailEnd/>
          </a:ln>
          <a:effectLst/>
        </p:spPr>
        <p:txBody>
          <a:bodyPr wrap="none" anchor="ctr"/>
          <a:lstStyle/>
          <a:p>
            <a:pPr algn="ctr"/>
            <a:r>
              <a:rPr kumimoji="1" lang="zh-CN" altLang="en-US" sz="2800" b="1">
                <a:solidFill>
                  <a:schemeClr val="accent2"/>
                </a:solidFill>
                <a:latin typeface="方正大黑简体" pitchFamily="2" charset="-122"/>
                <a:ea typeface="方正大黑简体" pitchFamily="2" charset="-122"/>
              </a:rPr>
              <a:t>具 体</a:t>
            </a:r>
          </a:p>
        </p:txBody>
      </p:sp>
      <p:sp>
        <p:nvSpPr>
          <p:cNvPr id="152581" name="Rectangle 5"/>
          <p:cNvSpPr>
            <a:spLocks noChangeArrowheads="1"/>
          </p:cNvSpPr>
          <p:nvPr/>
        </p:nvSpPr>
        <p:spPr bwMode="auto">
          <a:xfrm>
            <a:off x="3508375" y="3686175"/>
            <a:ext cx="990600" cy="596900"/>
          </a:xfrm>
          <a:prstGeom prst="rect">
            <a:avLst/>
          </a:prstGeom>
          <a:noFill/>
          <a:ln w="9525">
            <a:solidFill>
              <a:schemeClr val="tx1"/>
            </a:solidFill>
            <a:miter lim="800000"/>
            <a:headEnd/>
            <a:tailEnd/>
          </a:ln>
          <a:effectLst/>
        </p:spPr>
        <p:txBody>
          <a:bodyPr wrap="none" anchor="ctr"/>
          <a:lstStyle/>
          <a:p>
            <a:pPr algn="ctr"/>
            <a:r>
              <a:rPr kumimoji="1" lang="zh-CN" altLang="en-US" sz="2800" b="1">
                <a:solidFill>
                  <a:schemeClr val="accent2"/>
                </a:solidFill>
                <a:latin typeface="方正大黑简体" pitchFamily="2" charset="-122"/>
                <a:ea typeface="方正大黑简体" pitchFamily="2" charset="-122"/>
              </a:rPr>
              <a:t>抽 象</a:t>
            </a:r>
          </a:p>
        </p:txBody>
      </p:sp>
      <p:sp>
        <p:nvSpPr>
          <p:cNvPr id="152582" name="Rectangle 6"/>
          <p:cNvSpPr>
            <a:spLocks noChangeArrowheads="1"/>
          </p:cNvSpPr>
          <p:nvPr/>
        </p:nvSpPr>
        <p:spPr bwMode="auto">
          <a:xfrm>
            <a:off x="5076825" y="3683000"/>
            <a:ext cx="1047750" cy="609600"/>
          </a:xfrm>
          <a:prstGeom prst="rect">
            <a:avLst/>
          </a:prstGeom>
          <a:noFill/>
          <a:ln w="9525">
            <a:solidFill>
              <a:schemeClr val="tx1"/>
            </a:solidFill>
            <a:miter lim="800000"/>
            <a:headEnd/>
            <a:tailEnd/>
          </a:ln>
          <a:effectLst/>
        </p:spPr>
        <p:txBody>
          <a:bodyPr wrap="none" anchor="ctr"/>
          <a:lstStyle/>
          <a:p>
            <a:pPr algn="ctr"/>
            <a:r>
              <a:rPr kumimoji="1" lang="zh-CN" altLang="en-US" sz="2800" b="1" dirty="0">
                <a:solidFill>
                  <a:schemeClr val="accent2"/>
                </a:solidFill>
                <a:latin typeface="方正大黑简体" pitchFamily="2" charset="-122"/>
                <a:ea typeface="方正大黑简体" pitchFamily="2" charset="-122"/>
              </a:rPr>
              <a:t>具 体</a:t>
            </a:r>
          </a:p>
        </p:txBody>
      </p:sp>
      <p:sp>
        <p:nvSpPr>
          <p:cNvPr id="152583" name="AutoShape 7"/>
          <p:cNvSpPr>
            <a:spLocks noChangeArrowheads="1"/>
          </p:cNvSpPr>
          <p:nvPr/>
        </p:nvSpPr>
        <p:spPr bwMode="auto">
          <a:xfrm>
            <a:off x="2974975" y="3762375"/>
            <a:ext cx="514350" cy="469900"/>
          </a:xfrm>
          <a:prstGeom prst="rightArrow">
            <a:avLst>
              <a:gd name="adj1" fmla="val 50000"/>
              <a:gd name="adj2" fmla="val 27365"/>
            </a:avLst>
          </a:prstGeom>
          <a:noFill/>
          <a:ln w="9525">
            <a:solidFill>
              <a:schemeClr val="tx1"/>
            </a:solidFill>
            <a:miter lim="800000"/>
            <a:headEnd/>
            <a:tailEnd/>
          </a:ln>
          <a:effectLst/>
        </p:spPr>
        <p:txBody>
          <a:bodyPr wrap="none" anchor="ctr"/>
          <a:lstStyle/>
          <a:p>
            <a:endParaRPr lang="zh-CN" altLang="en-US"/>
          </a:p>
        </p:txBody>
      </p:sp>
      <p:sp>
        <p:nvSpPr>
          <p:cNvPr id="152584" name="AutoShape 8"/>
          <p:cNvSpPr>
            <a:spLocks noChangeArrowheads="1"/>
          </p:cNvSpPr>
          <p:nvPr/>
        </p:nvSpPr>
        <p:spPr bwMode="auto">
          <a:xfrm>
            <a:off x="4498975" y="3762375"/>
            <a:ext cx="514350" cy="457200"/>
          </a:xfrm>
          <a:prstGeom prst="rightArrow">
            <a:avLst>
              <a:gd name="adj1" fmla="val 50000"/>
              <a:gd name="adj2" fmla="val 28125"/>
            </a:avLst>
          </a:prstGeom>
          <a:noFill/>
          <a:ln w="9525">
            <a:solidFill>
              <a:schemeClr val="tx1"/>
            </a:solidFill>
            <a:miter lim="800000"/>
            <a:headEnd/>
            <a:tailEnd/>
          </a:ln>
          <a:effectLst/>
        </p:spPr>
        <p:txBody>
          <a:bodyPr wrap="none" anchor="ctr"/>
          <a:lstStyle/>
          <a:p>
            <a:endParaRPr lang="zh-CN" altLang="en-US"/>
          </a:p>
        </p:txBody>
      </p:sp>
      <p:sp>
        <p:nvSpPr>
          <p:cNvPr id="152585" name="AutoShape 9"/>
          <p:cNvSpPr>
            <a:spLocks noChangeArrowheads="1"/>
          </p:cNvSpPr>
          <p:nvPr/>
        </p:nvSpPr>
        <p:spPr bwMode="auto">
          <a:xfrm>
            <a:off x="925513" y="2565400"/>
            <a:ext cx="2133600" cy="576263"/>
          </a:xfrm>
          <a:prstGeom prst="wedgeRectCallout">
            <a:avLst>
              <a:gd name="adj1" fmla="val -1190"/>
              <a:gd name="adj2" fmla="val 145042"/>
            </a:avLst>
          </a:prstGeom>
          <a:noFill/>
          <a:ln w="9525">
            <a:solidFill>
              <a:schemeClr val="tx1"/>
            </a:solidFill>
            <a:miter lim="800000"/>
            <a:headEnd/>
            <a:tailEnd/>
          </a:ln>
          <a:effectLst/>
        </p:spPr>
        <p:txBody>
          <a:bodyPr/>
          <a:lstStyle/>
          <a:p>
            <a:pPr algn="ctr"/>
            <a:r>
              <a:rPr kumimoji="1" lang="zh-CN" altLang="en-US" sz="2400" b="1">
                <a:solidFill>
                  <a:srgbClr val="0000FF"/>
                </a:solidFill>
                <a:latin typeface="Times New Roman" pitchFamily="18" charset="0"/>
                <a:ea typeface="方正水柱简体" pitchFamily="2" charset="-122"/>
              </a:rPr>
              <a:t>感性具体</a:t>
            </a:r>
          </a:p>
        </p:txBody>
      </p:sp>
      <p:sp>
        <p:nvSpPr>
          <p:cNvPr id="152586" name="AutoShape 10"/>
          <p:cNvSpPr>
            <a:spLocks noChangeArrowheads="1"/>
          </p:cNvSpPr>
          <p:nvPr/>
        </p:nvSpPr>
        <p:spPr bwMode="auto">
          <a:xfrm>
            <a:off x="4959350" y="2565400"/>
            <a:ext cx="2133600" cy="576263"/>
          </a:xfrm>
          <a:prstGeom prst="wedgeRectCallout">
            <a:avLst>
              <a:gd name="adj1" fmla="val -34375"/>
              <a:gd name="adj2" fmla="val 142560"/>
            </a:avLst>
          </a:prstGeom>
          <a:noFill/>
          <a:ln w="9525">
            <a:solidFill>
              <a:schemeClr val="tx1"/>
            </a:solidFill>
            <a:miter lim="800000"/>
            <a:headEnd/>
            <a:tailEnd/>
          </a:ln>
          <a:effectLst/>
        </p:spPr>
        <p:txBody>
          <a:bodyPr/>
          <a:lstStyle/>
          <a:p>
            <a:pPr algn="ctr"/>
            <a:r>
              <a:rPr kumimoji="1" lang="zh-CN" altLang="en-US" sz="2400" b="1" dirty="0" smtClean="0">
                <a:solidFill>
                  <a:srgbClr val="0000FF"/>
                </a:solidFill>
                <a:latin typeface="Times New Roman" pitchFamily="18" charset="0"/>
                <a:ea typeface="方正水柱简体" pitchFamily="2" charset="-122"/>
              </a:rPr>
              <a:t>思维的具体</a:t>
            </a:r>
            <a:endParaRPr kumimoji="1" lang="zh-CN" altLang="en-US" sz="2400" b="1" dirty="0">
              <a:solidFill>
                <a:srgbClr val="0000FF"/>
              </a:solidFill>
              <a:latin typeface="Times New Roman" pitchFamily="18" charset="0"/>
              <a:ea typeface="方正水柱简体" pitchFamily="2" charset="-122"/>
            </a:endParaRPr>
          </a:p>
        </p:txBody>
      </p:sp>
      <p:sp>
        <p:nvSpPr>
          <p:cNvPr id="10" name="标题 9"/>
          <p:cNvSpPr>
            <a:spLocks noGrp="1"/>
          </p:cNvSpPr>
          <p:nvPr>
            <p:ph type="title"/>
          </p:nvPr>
        </p:nvSpPr>
        <p:spPr>
          <a:xfrm>
            <a:off x="-73025" y="152400"/>
            <a:ext cx="8455025" cy="688975"/>
          </a:xfrm>
        </p:spPr>
        <p:txBody>
          <a:bodyPr/>
          <a:lstStyle/>
          <a:p>
            <a:endParaRPr lang="zh-CN" altLang="en-US" dirty="0"/>
          </a:p>
        </p:txBody>
      </p:sp>
      <p:sp>
        <p:nvSpPr>
          <p:cNvPr id="11" name="内容占位符 10"/>
          <p:cNvSpPr>
            <a:spLocks noGrp="1"/>
          </p:cNvSpPr>
          <p:nvPr>
            <p:ph idx="1"/>
          </p:nvPr>
        </p:nvSpPr>
        <p:spPr>
          <a:xfrm>
            <a:off x="431800" y="1268414"/>
            <a:ext cx="7721600" cy="2493962"/>
          </a:xfrm>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solidFill>
                  <a:srgbClr val="FF0000"/>
                </a:solidFill>
              </a:rPr>
              <a:t>感性具体：人的感觉器官所得到的生动而具体的知觉表象</a:t>
            </a:r>
            <a:endParaRPr lang="en-US" altLang="zh-CN" dirty="0" smtClean="0">
              <a:solidFill>
                <a:srgbClr val="FF0000"/>
              </a:solidFill>
            </a:endParaRPr>
          </a:p>
          <a:p>
            <a:r>
              <a:rPr lang="zh-CN" altLang="en-US" dirty="0" smtClean="0">
                <a:solidFill>
                  <a:srgbClr val="FF0000"/>
                </a:solidFill>
              </a:rPr>
              <a:t>思维具体：把对事物各方面的本质的认识联系起来，形成关于统一整体的认识</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2579"/>
                                        </p:tgtEl>
                                        <p:attrNameLst>
                                          <p:attrName>style.visibility</p:attrName>
                                        </p:attrNameLst>
                                      </p:cBhvr>
                                      <p:to>
                                        <p:strVal val="visible"/>
                                      </p:to>
                                    </p:set>
                                    <p:anim calcmode="lin" valueType="num">
                                      <p:cBhvr additive="base">
                                        <p:cTn id="7" dur="500" fill="hold"/>
                                        <p:tgtEl>
                                          <p:spTgt spid="152579"/>
                                        </p:tgtEl>
                                        <p:attrNameLst>
                                          <p:attrName>ppt_x</p:attrName>
                                        </p:attrNameLst>
                                      </p:cBhvr>
                                      <p:tavLst>
                                        <p:tav tm="0">
                                          <p:val>
                                            <p:strVal val="0-#ppt_w/2"/>
                                          </p:val>
                                        </p:tav>
                                        <p:tav tm="100000">
                                          <p:val>
                                            <p:strVal val="#ppt_x"/>
                                          </p:val>
                                        </p:tav>
                                      </p:tavLst>
                                    </p:anim>
                                    <p:anim calcmode="lin" valueType="num">
                                      <p:cBhvr additive="base">
                                        <p:cTn id="8" dur="500" fill="hold"/>
                                        <p:tgtEl>
                                          <p:spTgt spid="15257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152580"/>
                                        </p:tgtEl>
                                        <p:attrNameLst>
                                          <p:attrName>style.visibility</p:attrName>
                                        </p:attrNameLst>
                                      </p:cBhvr>
                                      <p:to>
                                        <p:strVal val="visible"/>
                                      </p:to>
                                    </p:set>
                                    <p:anim calcmode="lin" valueType="num">
                                      <p:cBhvr>
                                        <p:cTn id="12" dur="500" fill="hold"/>
                                        <p:tgtEl>
                                          <p:spTgt spid="152580"/>
                                        </p:tgtEl>
                                        <p:attrNameLst>
                                          <p:attrName>ppt_w</p:attrName>
                                        </p:attrNameLst>
                                      </p:cBhvr>
                                      <p:tavLst>
                                        <p:tav tm="0">
                                          <p:val>
                                            <p:fltVal val="0"/>
                                          </p:val>
                                        </p:tav>
                                        <p:tav tm="100000">
                                          <p:val>
                                            <p:strVal val="#ppt_w"/>
                                          </p:val>
                                        </p:tav>
                                      </p:tavLst>
                                    </p:anim>
                                    <p:anim calcmode="lin" valueType="num">
                                      <p:cBhvr>
                                        <p:cTn id="13" dur="500" fill="hold"/>
                                        <p:tgtEl>
                                          <p:spTgt spid="152580"/>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8" fill="hold" grpId="0" nodeType="afterEffect">
                                  <p:stCondLst>
                                    <p:cond delay="0"/>
                                  </p:stCondLst>
                                  <p:childTnLst>
                                    <p:set>
                                      <p:cBhvr>
                                        <p:cTn id="16" dur="1" fill="hold">
                                          <p:stCondLst>
                                            <p:cond delay="0"/>
                                          </p:stCondLst>
                                        </p:cTn>
                                        <p:tgtEl>
                                          <p:spTgt spid="152583"/>
                                        </p:tgtEl>
                                        <p:attrNameLst>
                                          <p:attrName>style.visibility</p:attrName>
                                        </p:attrNameLst>
                                      </p:cBhvr>
                                      <p:to>
                                        <p:strVal val="visible"/>
                                      </p:to>
                                    </p:set>
                                    <p:anim calcmode="lin" valueType="num">
                                      <p:cBhvr>
                                        <p:cTn id="17" dur="500" fill="hold"/>
                                        <p:tgtEl>
                                          <p:spTgt spid="152583"/>
                                        </p:tgtEl>
                                        <p:attrNameLst>
                                          <p:attrName>ppt_x</p:attrName>
                                        </p:attrNameLst>
                                      </p:cBhvr>
                                      <p:tavLst>
                                        <p:tav tm="0">
                                          <p:val>
                                            <p:strVal val="#ppt_x-#ppt_w/2"/>
                                          </p:val>
                                        </p:tav>
                                        <p:tav tm="100000">
                                          <p:val>
                                            <p:strVal val="#ppt_x"/>
                                          </p:val>
                                        </p:tav>
                                      </p:tavLst>
                                    </p:anim>
                                    <p:anim calcmode="lin" valueType="num">
                                      <p:cBhvr>
                                        <p:cTn id="18" dur="500" fill="hold"/>
                                        <p:tgtEl>
                                          <p:spTgt spid="152583"/>
                                        </p:tgtEl>
                                        <p:attrNameLst>
                                          <p:attrName>ppt_y</p:attrName>
                                        </p:attrNameLst>
                                      </p:cBhvr>
                                      <p:tavLst>
                                        <p:tav tm="0">
                                          <p:val>
                                            <p:strVal val="#ppt_y"/>
                                          </p:val>
                                        </p:tav>
                                        <p:tav tm="100000">
                                          <p:val>
                                            <p:strVal val="#ppt_y"/>
                                          </p:val>
                                        </p:tav>
                                      </p:tavLst>
                                    </p:anim>
                                    <p:anim calcmode="lin" valueType="num">
                                      <p:cBhvr>
                                        <p:cTn id="19" dur="500" fill="hold"/>
                                        <p:tgtEl>
                                          <p:spTgt spid="152583"/>
                                        </p:tgtEl>
                                        <p:attrNameLst>
                                          <p:attrName>ppt_w</p:attrName>
                                        </p:attrNameLst>
                                      </p:cBhvr>
                                      <p:tavLst>
                                        <p:tav tm="0">
                                          <p:val>
                                            <p:fltVal val="0"/>
                                          </p:val>
                                        </p:tav>
                                        <p:tav tm="100000">
                                          <p:val>
                                            <p:strVal val="#ppt_w"/>
                                          </p:val>
                                        </p:tav>
                                      </p:tavLst>
                                    </p:anim>
                                    <p:anim calcmode="lin" valueType="num">
                                      <p:cBhvr>
                                        <p:cTn id="20" dur="500" fill="hold"/>
                                        <p:tgtEl>
                                          <p:spTgt spid="152583"/>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17" presetClass="entr" presetSubtype="10" fill="hold" grpId="0" nodeType="afterEffect">
                                  <p:stCondLst>
                                    <p:cond delay="0"/>
                                  </p:stCondLst>
                                  <p:childTnLst>
                                    <p:set>
                                      <p:cBhvr>
                                        <p:cTn id="23" dur="1" fill="hold">
                                          <p:stCondLst>
                                            <p:cond delay="0"/>
                                          </p:stCondLst>
                                        </p:cTn>
                                        <p:tgtEl>
                                          <p:spTgt spid="152581"/>
                                        </p:tgtEl>
                                        <p:attrNameLst>
                                          <p:attrName>style.visibility</p:attrName>
                                        </p:attrNameLst>
                                      </p:cBhvr>
                                      <p:to>
                                        <p:strVal val="visible"/>
                                      </p:to>
                                    </p:set>
                                    <p:anim calcmode="lin" valueType="num">
                                      <p:cBhvr>
                                        <p:cTn id="24" dur="500" fill="hold"/>
                                        <p:tgtEl>
                                          <p:spTgt spid="152581"/>
                                        </p:tgtEl>
                                        <p:attrNameLst>
                                          <p:attrName>ppt_w</p:attrName>
                                        </p:attrNameLst>
                                      </p:cBhvr>
                                      <p:tavLst>
                                        <p:tav tm="0">
                                          <p:val>
                                            <p:fltVal val="0"/>
                                          </p:val>
                                        </p:tav>
                                        <p:tav tm="100000">
                                          <p:val>
                                            <p:strVal val="#ppt_w"/>
                                          </p:val>
                                        </p:tav>
                                      </p:tavLst>
                                    </p:anim>
                                    <p:anim calcmode="lin" valueType="num">
                                      <p:cBhvr>
                                        <p:cTn id="25" dur="500" fill="hold"/>
                                        <p:tgtEl>
                                          <p:spTgt spid="152581"/>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17" presetClass="entr" presetSubtype="8" fill="hold" grpId="0" nodeType="afterEffect">
                                  <p:stCondLst>
                                    <p:cond delay="0"/>
                                  </p:stCondLst>
                                  <p:childTnLst>
                                    <p:set>
                                      <p:cBhvr>
                                        <p:cTn id="28" dur="1" fill="hold">
                                          <p:stCondLst>
                                            <p:cond delay="0"/>
                                          </p:stCondLst>
                                        </p:cTn>
                                        <p:tgtEl>
                                          <p:spTgt spid="152584"/>
                                        </p:tgtEl>
                                        <p:attrNameLst>
                                          <p:attrName>style.visibility</p:attrName>
                                        </p:attrNameLst>
                                      </p:cBhvr>
                                      <p:to>
                                        <p:strVal val="visible"/>
                                      </p:to>
                                    </p:set>
                                    <p:anim calcmode="lin" valueType="num">
                                      <p:cBhvr>
                                        <p:cTn id="29" dur="500" fill="hold"/>
                                        <p:tgtEl>
                                          <p:spTgt spid="152584"/>
                                        </p:tgtEl>
                                        <p:attrNameLst>
                                          <p:attrName>ppt_x</p:attrName>
                                        </p:attrNameLst>
                                      </p:cBhvr>
                                      <p:tavLst>
                                        <p:tav tm="0">
                                          <p:val>
                                            <p:strVal val="#ppt_x-#ppt_w/2"/>
                                          </p:val>
                                        </p:tav>
                                        <p:tav tm="100000">
                                          <p:val>
                                            <p:strVal val="#ppt_x"/>
                                          </p:val>
                                        </p:tav>
                                      </p:tavLst>
                                    </p:anim>
                                    <p:anim calcmode="lin" valueType="num">
                                      <p:cBhvr>
                                        <p:cTn id="30" dur="500" fill="hold"/>
                                        <p:tgtEl>
                                          <p:spTgt spid="152584"/>
                                        </p:tgtEl>
                                        <p:attrNameLst>
                                          <p:attrName>ppt_y</p:attrName>
                                        </p:attrNameLst>
                                      </p:cBhvr>
                                      <p:tavLst>
                                        <p:tav tm="0">
                                          <p:val>
                                            <p:strVal val="#ppt_y"/>
                                          </p:val>
                                        </p:tav>
                                        <p:tav tm="100000">
                                          <p:val>
                                            <p:strVal val="#ppt_y"/>
                                          </p:val>
                                        </p:tav>
                                      </p:tavLst>
                                    </p:anim>
                                    <p:anim calcmode="lin" valueType="num">
                                      <p:cBhvr>
                                        <p:cTn id="31" dur="500" fill="hold"/>
                                        <p:tgtEl>
                                          <p:spTgt spid="152584"/>
                                        </p:tgtEl>
                                        <p:attrNameLst>
                                          <p:attrName>ppt_w</p:attrName>
                                        </p:attrNameLst>
                                      </p:cBhvr>
                                      <p:tavLst>
                                        <p:tav tm="0">
                                          <p:val>
                                            <p:fltVal val="0"/>
                                          </p:val>
                                        </p:tav>
                                        <p:tav tm="100000">
                                          <p:val>
                                            <p:strVal val="#ppt_w"/>
                                          </p:val>
                                        </p:tav>
                                      </p:tavLst>
                                    </p:anim>
                                    <p:anim calcmode="lin" valueType="num">
                                      <p:cBhvr>
                                        <p:cTn id="32" dur="500" fill="hold"/>
                                        <p:tgtEl>
                                          <p:spTgt spid="152584"/>
                                        </p:tgtEl>
                                        <p:attrNameLst>
                                          <p:attrName>ppt_h</p:attrName>
                                        </p:attrNameLst>
                                      </p:cBhvr>
                                      <p:tavLst>
                                        <p:tav tm="0">
                                          <p:val>
                                            <p:strVal val="#ppt_h"/>
                                          </p:val>
                                        </p:tav>
                                        <p:tav tm="100000">
                                          <p:val>
                                            <p:strVal val="#ppt_h"/>
                                          </p:val>
                                        </p:tav>
                                      </p:tavLst>
                                    </p:anim>
                                  </p:childTnLst>
                                </p:cTn>
                              </p:par>
                            </p:childTnLst>
                          </p:cTn>
                        </p:par>
                        <p:par>
                          <p:cTn id="33" fill="hold">
                            <p:stCondLst>
                              <p:cond delay="2500"/>
                            </p:stCondLst>
                            <p:childTnLst>
                              <p:par>
                                <p:cTn id="34" presetID="17" presetClass="entr" presetSubtype="10" fill="hold" nodeType="afterEffect">
                                  <p:stCondLst>
                                    <p:cond delay="0"/>
                                  </p:stCondLst>
                                  <p:childTnLst>
                                    <p:set>
                                      <p:cBhvr>
                                        <p:cTn id="35" dur="1" fill="hold">
                                          <p:stCondLst>
                                            <p:cond delay="0"/>
                                          </p:stCondLst>
                                        </p:cTn>
                                        <p:tgtEl>
                                          <p:spTgt spid="152582"/>
                                        </p:tgtEl>
                                        <p:attrNameLst>
                                          <p:attrName>style.visibility</p:attrName>
                                        </p:attrNameLst>
                                      </p:cBhvr>
                                      <p:to>
                                        <p:strVal val="visible"/>
                                      </p:to>
                                    </p:set>
                                    <p:anim calcmode="lin" valueType="num">
                                      <p:cBhvr>
                                        <p:cTn id="36" dur="500" fill="hold"/>
                                        <p:tgtEl>
                                          <p:spTgt spid="152582"/>
                                        </p:tgtEl>
                                        <p:attrNameLst>
                                          <p:attrName>ppt_w</p:attrName>
                                        </p:attrNameLst>
                                      </p:cBhvr>
                                      <p:tavLst>
                                        <p:tav tm="0">
                                          <p:val>
                                            <p:fltVal val="0"/>
                                          </p:val>
                                        </p:tav>
                                        <p:tav tm="100000">
                                          <p:val>
                                            <p:strVal val="#ppt_w"/>
                                          </p:val>
                                        </p:tav>
                                      </p:tavLst>
                                    </p:anim>
                                    <p:anim calcmode="lin" valueType="num">
                                      <p:cBhvr>
                                        <p:cTn id="37" dur="500" fill="hold"/>
                                        <p:tgtEl>
                                          <p:spTgt spid="152582"/>
                                        </p:tgtEl>
                                        <p:attrNameLst>
                                          <p:attrName>ppt_h</p:attrName>
                                        </p:attrNameLst>
                                      </p:cBhvr>
                                      <p:tavLst>
                                        <p:tav tm="0">
                                          <p:val>
                                            <p:strVal val="#ppt_h"/>
                                          </p:val>
                                        </p:tav>
                                        <p:tav tm="100000">
                                          <p:val>
                                            <p:strVal val="#ppt_h"/>
                                          </p:val>
                                        </p:tav>
                                      </p:tavLst>
                                    </p:anim>
                                  </p:childTnLst>
                                </p:cTn>
                              </p:par>
                            </p:childTnLst>
                          </p:cTn>
                        </p:par>
                        <p:par>
                          <p:cTn id="38" fill="hold">
                            <p:stCondLst>
                              <p:cond delay="3000"/>
                            </p:stCondLst>
                            <p:childTnLst>
                              <p:par>
                                <p:cTn id="39" presetID="3" presetClass="entr" presetSubtype="5" fill="hold" grpId="0" nodeType="afterEffect">
                                  <p:stCondLst>
                                    <p:cond delay="0"/>
                                  </p:stCondLst>
                                  <p:childTnLst>
                                    <p:set>
                                      <p:cBhvr>
                                        <p:cTn id="40" dur="1" fill="hold">
                                          <p:stCondLst>
                                            <p:cond delay="0"/>
                                          </p:stCondLst>
                                        </p:cTn>
                                        <p:tgtEl>
                                          <p:spTgt spid="152585"/>
                                        </p:tgtEl>
                                        <p:attrNameLst>
                                          <p:attrName>style.visibility</p:attrName>
                                        </p:attrNameLst>
                                      </p:cBhvr>
                                      <p:to>
                                        <p:strVal val="visible"/>
                                      </p:to>
                                    </p:set>
                                    <p:animEffect transition="in" filter="blinds(vertical)">
                                      <p:cBhvr>
                                        <p:cTn id="41" dur="500"/>
                                        <p:tgtEl>
                                          <p:spTgt spid="152585"/>
                                        </p:tgtEl>
                                      </p:cBhvr>
                                    </p:animEffect>
                                  </p:childTnLst>
                                </p:cTn>
                              </p:par>
                            </p:childTnLst>
                          </p:cTn>
                        </p:par>
                        <p:par>
                          <p:cTn id="42" fill="hold">
                            <p:stCondLst>
                              <p:cond delay="3500"/>
                            </p:stCondLst>
                            <p:childTnLst>
                              <p:par>
                                <p:cTn id="43" presetID="3" presetClass="entr" presetSubtype="5" fill="hold" grpId="0" nodeType="afterEffect">
                                  <p:stCondLst>
                                    <p:cond delay="0"/>
                                  </p:stCondLst>
                                  <p:childTnLst>
                                    <p:set>
                                      <p:cBhvr>
                                        <p:cTn id="44" dur="1" fill="hold">
                                          <p:stCondLst>
                                            <p:cond delay="0"/>
                                          </p:stCondLst>
                                        </p:cTn>
                                        <p:tgtEl>
                                          <p:spTgt spid="152586"/>
                                        </p:tgtEl>
                                        <p:attrNameLst>
                                          <p:attrName>style.visibility</p:attrName>
                                        </p:attrNameLst>
                                      </p:cBhvr>
                                      <p:to>
                                        <p:strVal val="visible"/>
                                      </p:to>
                                    </p:set>
                                    <p:animEffect transition="in" filter="blinds(vertical)">
                                      <p:cBhvr>
                                        <p:cTn id="45" dur="500"/>
                                        <p:tgtEl>
                                          <p:spTgt spid="152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animBg="1" autoUpdateAnimBg="0"/>
      <p:bldP spid="152581" grpId="0" animBg="1" autoUpdateAnimBg="0"/>
      <p:bldP spid="152583" grpId="0" animBg="1"/>
      <p:bldP spid="152584" grpId="0" animBg="1"/>
      <p:bldP spid="152585" grpId="0" animBg="1"/>
      <p:bldP spid="15258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522288" y="1773238"/>
            <a:ext cx="8153400" cy="4244975"/>
          </a:xfrm>
          <a:prstGeom prst="rect">
            <a:avLst/>
          </a:prstGeom>
          <a:solidFill>
            <a:srgbClr val="FFFFCC"/>
          </a:solidFill>
          <a:ln w="38100">
            <a:solidFill>
              <a:schemeClr val="accent1"/>
            </a:solidFill>
            <a:miter lim="800000"/>
            <a:headEnd/>
            <a:tailEnd/>
          </a:ln>
          <a:effectLst/>
        </p:spPr>
        <p:txBody>
          <a:bodyPr>
            <a:spAutoFit/>
          </a:bodyPr>
          <a:lstStyle/>
          <a:p>
            <a:pPr algn="just">
              <a:spcBef>
                <a:spcPct val="50000"/>
              </a:spcBef>
            </a:pPr>
            <a:r>
              <a:rPr kumimoji="1" lang="zh-CN" altLang="en-US" sz="4000" b="1" dirty="0">
                <a:solidFill>
                  <a:srgbClr val="0000FF"/>
                </a:solidFill>
                <a:latin typeface="华文新魏" pitchFamily="2" charset="-122"/>
                <a:ea typeface="华文新魏" pitchFamily="2" charset="-122"/>
              </a:rPr>
              <a:t>历史和逻辑的含义</a:t>
            </a:r>
            <a:r>
              <a:rPr kumimoji="1" lang="zh-CN" altLang="en-US" sz="3600" b="1" dirty="0">
                <a:latin typeface="华文新魏" pitchFamily="2" charset="-122"/>
                <a:ea typeface="华文新魏" pitchFamily="2" charset="-122"/>
              </a:rPr>
              <a:t> </a:t>
            </a:r>
          </a:p>
          <a:p>
            <a:pPr algn="just">
              <a:spcBef>
                <a:spcPct val="50000"/>
              </a:spcBef>
            </a:pPr>
            <a:r>
              <a:rPr kumimoji="1" lang="zh-CN" altLang="en-US" sz="3600" b="1" dirty="0">
                <a:solidFill>
                  <a:srgbClr val="006600"/>
                </a:solidFill>
                <a:latin typeface="隶书" pitchFamily="49" charset="-122"/>
                <a:ea typeface="隶书" pitchFamily="49" charset="-122"/>
              </a:rPr>
              <a:t>    </a:t>
            </a:r>
            <a:r>
              <a:rPr kumimoji="1" lang="zh-CN" altLang="en-US" sz="3200" b="1" dirty="0">
                <a:solidFill>
                  <a:srgbClr val="FF0000"/>
                </a:solidFill>
                <a:latin typeface="隶书" pitchFamily="49" charset="-122"/>
                <a:ea typeface="隶书" pitchFamily="49" charset="-122"/>
              </a:rPr>
              <a:t>历史的方法：</a:t>
            </a:r>
            <a:r>
              <a:rPr kumimoji="1" lang="zh-CN" altLang="en-US" sz="3200" b="1" dirty="0">
                <a:solidFill>
                  <a:srgbClr val="006600"/>
                </a:solidFill>
                <a:latin typeface="隶书" pitchFamily="49" charset="-122"/>
                <a:ea typeface="隶书" pitchFamily="49" charset="-122"/>
              </a:rPr>
              <a:t>是人们在研究事物时，按照研究对象产生和发展的自然行程进行研究并揭示其发展规律的思维方法。</a:t>
            </a:r>
          </a:p>
          <a:p>
            <a:pPr algn="just">
              <a:spcBef>
                <a:spcPct val="50000"/>
              </a:spcBef>
            </a:pPr>
            <a:r>
              <a:rPr kumimoji="1" lang="zh-CN" altLang="en-US" sz="3200" b="1" dirty="0">
                <a:solidFill>
                  <a:srgbClr val="006600"/>
                </a:solidFill>
                <a:latin typeface="隶书" pitchFamily="49" charset="-122"/>
                <a:ea typeface="隶书" pitchFamily="49" charset="-122"/>
              </a:rPr>
              <a:t>    </a:t>
            </a:r>
            <a:r>
              <a:rPr kumimoji="1" lang="zh-CN" altLang="en-US" sz="3200" b="1" dirty="0">
                <a:solidFill>
                  <a:srgbClr val="FF0000"/>
                </a:solidFill>
                <a:latin typeface="隶书" pitchFamily="49" charset="-122"/>
                <a:ea typeface="隶书" pitchFamily="49" charset="-122"/>
              </a:rPr>
              <a:t>逻辑的方法：</a:t>
            </a:r>
            <a:r>
              <a:rPr kumimoji="1" lang="zh-CN" altLang="en-US" sz="3200" b="1" dirty="0">
                <a:solidFill>
                  <a:srgbClr val="006600"/>
                </a:solidFill>
                <a:latin typeface="隶书" pitchFamily="49" charset="-122"/>
                <a:ea typeface="隶书" pitchFamily="49" charset="-122"/>
              </a:rPr>
              <a:t>是人们在研究事物时以理论的形式研究和揭示事物发展规律的思维方法。</a:t>
            </a:r>
          </a:p>
        </p:txBody>
      </p:sp>
      <p:sp>
        <p:nvSpPr>
          <p:cNvPr id="153603" name="Rectangle 3"/>
          <p:cNvSpPr>
            <a:spLocks noChangeArrowheads="1"/>
          </p:cNvSpPr>
          <p:nvPr/>
        </p:nvSpPr>
        <p:spPr bwMode="auto">
          <a:xfrm>
            <a:off x="3505200" y="152400"/>
            <a:ext cx="4968875" cy="655637"/>
          </a:xfrm>
          <a:prstGeom prst="rect">
            <a:avLst/>
          </a:prstGeom>
          <a:noFill/>
          <a:ln w="76200" cmpd="tri">
            <a:solidFill>
              <a:schemeClr val="hlink"/>
            </a:solidFill>
            <a:miter lim="800000"/>
            <a:headEnd/>
            <a:tailEnd/>
          </a:ln>
          <a:effectLst/>
        </p:spPr>
        <p:txBody>
          <a:bodyPr>
            <a:spAutoFit/>
          </a:bodyPr>
          <a:lstStyle/>
          <a:p>
            <a:pPr>
              <a:spcBef>
                <a:spcPct val="50000"/>
              </a:spcBef>
            </a:pPr>
            <a:r>
              <a:rPr kumimoji="1" lang="zh-CN" altLang="en-US" sz="3200" b="1" dirty="0">
                <a:solidFill>
                  <a:schemeClr val="tx2"/>
                </a:solidFill>
                <a:latin typeface="黑体" pitchFamily="2" charset="-122"/>
                <a:ea typeface="黑体" pitchFamily="2" charset="-122"/>
              </a:rPr>
              <a:t>   逻辑和历史相统一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603"/>
                                        </p:tgtEl>
                                        <p:attrNameLst>
                                          <p:attrName>style.visibility</p:attrName>
                                        </p:attrNameLst>
                                      </p:cBhvr>
                                      <p:to>
                                        <p:strVal val="visible"/>
                                      </p:to>
                                    </p:set>
                                    <p:anim calcmode="lin" valueType="num">
                                      <p:cBhvr additive="base">
                                        <p:cTn id="7" dur="500" fill="hold"/>
                                        <p:tgtEl>
                                          <p:spTgt spid="153603"/>
                                        </p:tgtEl>
                                        <p:attrNameLst>
                                          <p:attrName>ppt_x</p:attrName>
                                        </p:attrNameLst>
                                      </p:cBhvr>
                                      <p:tavLst>
                                        <p:tav tm="0">
                                          <p:val>
                                            <p:strVal val="0-#ppt_w/2"/>
                                          </p:val>
                                        </p:tav>
                                        <p:tav tm="100000">
                                          <p:val>
                                            <p:strVal val="#ppt_x"/>
                                          </p:val>
                                        </p:tav>
                                      </p:tavLst>
                                    </p:anim>
                                    <p:anim calcmode="lin" valueType="num">
                                      <p:cBhvr additive="base">
                                        <p:cTn id="8" dur="500" fill="hold"/>
                                        <p:tgtEl>
                                          <p:spTgt spid="15360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53602">
                                            <p:bg/>
                                          </p:spTgt>
                                        </p:tgtEl>
                                        <p:attrNameLst>
                                          <p:attrName>style.visibility</p:attrName>
                                        </p:attrNameLst>
                                      </p:cBhvr>
                                      <p:to>
                                        <p:strVal val="visible"/>
                                      </p:to>
                                    </p:set>
                                    <p:animEffect transition="in" filter="wipe(left)">
                                      <p:cBhvr>
                                        <p:cTn id="12" dur="500"/>
                                        <p:tgtEl>
                                          <p:spTgt spid="153602">
                                            <p:bg/>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53602">
                                            <p:txEl>
                                              <p:pRg st="0" end="0"/>
                                            </p:txEl>
                                          </p:spTgt>
                                        </p:tgtEl>
                                        <p:attrNameLst>
                                          <p:attrName>style.visibility</p:attrName>
                                        </p:attrNameLst>
                                      </p:cBhvr>
                                      <p:to>
                                        <p:strVal val="visible"/>
                                      </p:to>
                                    </p:set>
                                    <p:animEffect transition="in" filter="wipe(left)">
                                      <p:cBhvr>
                                        <p:cTn id="16" dur="500"/>
                                        <p:tgtEl>
                                          <p:spTgt spid="153602">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53602">
                                            <p:txEl>
                                              <p:pRg st="1" end="1"/>
                                            </p:txEl>
                                          </p:spTgt>
                                        </p:tgtEl>
                                        <p:attrNameLst>
                                          <p:attrName>style.visibility</p:attrName>
                                        </p:attrNameLst>
                                      </p:cBhvr>
                                      <p:to>
                                        <p:strVal val="visible"/>
                                      </p:to>
                                    </p:set>
                                    <p:animEffect transition="in" filter="wipe(left)">
                                      <p:cBhvr>
                                        <p:cTn id="20" dur="500"/>
                                        <p:tgtEl>
                                          <p:spTgt spid="153602">
                                            <p:txEl>
                                              <p:pRg st="1" end="1"/>
                                            </p:txEl>
                                          </p:spTgt>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53602">
                                            <p:txEl>
                                              <p:pRg st="2" end="2"/>
                                            </p:txEl>
                                          </p:spTgt>
                                        </p:tgtEl>
                                        <p:attrNameLst>
                                          <p:attrName>style.visibility</p:attrName>
                                        </p:attrNameLst>
                                      </p:cBhvr>
                                      <p:to>
                                        <p:strVal val="visible"/>
                                      </p:to>
                                    </p:set>
                                    <p:animEffect transition="in" filter="wipe(left)">
                                      <p:cBhvr>
                                        <p:cTn id="24" dur="500"/>
                                        <p:tgtEl>
                                          <p:spTgt spid="1536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build="p" animBg="1" autoUpdateAnimBg="0" advAuto="0"/>
      <p:bldP spid="153603"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468313" y="1479550"/>
            <a:ext cx="8424862" cy="4093428"/>
          </a:xfrm>
          <a:prstGeom prst="rect">
            <a:avLst/>
          </a:prstGeom>
          <a:solidFill>
            <a:srgbClr val="FFFFCC"/>
          </a:solidFill>
          <a:ln w="38100">
            <a:solidFill>
              <a:schemeClr val="accent1"/>
            </a:solidFill>
            <a:miter lim="800000"/>
            <a:headEnd/>
            <a:tailEnd/>
          </a:ln>
          <a:effectLst>
            <a:outerShdw dist="107763" dir="18900000" algn="ctr" rotWithShape="0">
              <a:schemeClr val="bg2">
                <a:alpha val="50000"/>
              </a:schemeClr>
            </a:outerShdw>
          </a:effectLst>
        </p:spPr>
        <p:txBody>
          <a:bodyPr>
            <a:spAutoFit/>
          </a:bodyPr>
          <a:lstStyle/>
          <a:p>
            <a:pPr algn="just">
              <a:spcBef>
                <a:spcPct val="50000"/>
              </a:spcBef>
            </a:pPr>
            <a:r>
              <a:rPr kumimoji="1" lang="zh-CN" altLang="en-US" sz="3600" b="1" dirty="0">
                <a:solidFill>
                  <a:srgbClr val="0000FF"/>
                </a:solidFill>
                <a:latin typeface="隶书" pitchFamily="49" charset="-122"/>
                <a:ea typeface="隶书" pitchFamily="49" charset="-122"/>
              </a:rPr>
              <a:t>逻辑的东西和历史的东西是辩证统一的</a:t>
            </a:r>
          </a:p>
          <a:p>
            <a:pPr algn="just">
              <a:spcBef>
                <a:spcPct val="50000"/>
              </a:spcBef>
            </a:pPr>
            <a:r>
              <a:rPr kumimoji="1" lang="zh-CN" altLang="en-US" sz="3200" b="1" dirty="0">
                <a:solidFill>
                  <a:srgbClr val="800000"/>
                </a:solidFill>
                <a:latin typeface="隶书" pitchFamily="49" charset="-122"/>
                <a:ea typeface="隶书" pitchFamily="49" charset="-122"/>
              </a:rPr>
              <a:t>    </a:t>
            </a:r>
            <a:r>
              <a:rPr kumimoji="1" lang="en-US" altLang="zh-CN" sz="3200" b="1" dirty="0">
                <a:solidFill>
                  <a:srgbClr val="800000"/>
                </a:solidFill>
                <a:latin typeface="隶书" pitchFamily="49" charset="-122"/>
                <a:ea typeface="隶书" pitchFamily="49" charset="-122"/>
              </a:rPr>
              <a:t>(1)</a:t>
            </a:r>
            <a:r>
              <a:rPr kumimoji="1" lang="zh-CN" altLang="en-US" sz="3200" b="1" dirty="0">
                <a:solidFill>
                  <a:srgbClr val="800000"/>
                </a:solidFill>
                <a:latin typeface="隶书" pitchFamily="49" charset="-122"/>
                <a:ea typeface="隶书" pitchFamily="49" charset="-122"/>
              </a:rPr>
              <a:t>逻辑与历史是一致的：历史的东西是逻辑的东西的基础，逻辑的东西则是历史的东西在思维中的反映</a:t>
            </a:r>
          </a:p>
          <a:p>
            <a:pPr algn="just">
              <a:spcBef>
                <a:spcPct val="50000"/>
              </a:spcBef>
            </a:pPr>
            <a:r>
              <a:rPr kumimoji="1" lang="zh-CN" altLang="en-US" sz="3200" b="1" dirty="0">
                <a:solidFill>
                  <a:srgbClr val="800000"/>
                </a:solidFill>
                <a:latin typeface="隶书" pitchFamily="49" charset="-122"/>
                <a:ea typeface="隶书" pitchFamily="49" charset="-122"/>
              </a:rPr>
              <a:t>    </a:t>
            </a:r>
            <a:r>
              <a:rPr kumimoji="1" lang="en-US" altLang="zh-CN" sz="3200" b="1" dirty="0">
                <a:solidFill>
                  <a:srgbClr val="800000"/>
                </a:solidFill>
                <a:latin typeface="隶书" pitchFamily="49" charset="-122"/>
                <a:ea typeface="隶书" pitchFamily="49" charset="-122"/>
              </a:rPr>
              <a:t>(2)</a:t>
            </a:r>
            <a:r>
              <a:rPr kumimoji="1" lang="zh-CN" altLang="en-US" sz="3200" b="1" dirty="0">
                <a:solidFill>
                  <a:srgbClr val="800000"/>
                </a:solidFill>
                <a:latin typeface="隶书" pitchFamily="49" charset="-122"/>
                <a:ea typeface="隶书" pitchFamily="49" charset="-122"/>
              </a:rPr>
              <a:t>历史与逻辑的统一又包含着差异</a:t>
            </a:r>
            <a:r>
              <a:rPr kumimoji="1" lang="zh-CN" altLang="en-US" sz="3200" b="1">
                <a:solidFill>
                  <a:srgbClr val="800000"/>
                </a:solidFill>
                <a:latin typeface="隶书" pitchFamily="49" charset="-122"/>
                <a:ea typeface="隶书" pitchFamily="49" charset="-122"/>
              </a:rPr>
              <a:t>和</a:t>
            </a:r>
            <a:r>
              <a:rPr kumimoji="1" lang="zh-CN" altLang="en-US" sz="3200" b="1" smtClean="0">
                <a:solidFill>
                  <a:srgbClr val="800000"/>
                </a:solidFill>
                <a:latin typeface="隶书" pitchFamily="49" charset="-122"/>
                <a:ea typeface="隶书" pitchFamily="49" charset="-122"/>
              </a:rPr>
              <a:t>对立：历史</a:t>
            </a:r>
            <a:r>
              <a:rPr kumimoji="1" lang="zh-CN" altLang="en-US" sz="3200" b="1" dirty="0" smtClean="0">
                <a:solidFill>
                  <a:srgbClr val="800000"/>
                </a:solidFill>
                <a:latin typeface="隶书" pitchFamily="49" charset="-122"/>
                <a:ea typeface="隶书" pitchFamily="49" charset="-122"/>
              </a:rPr>
              <a:t>包含着偶然因素，次要因素以及细节，逻辑则是“修正过的”历史的东西。</a:t>
            </a:r>
            <a:endParaRPr kumimoji="1" lang="zh-CN" altLang="en-US" sz="3200" b="1" dirty="0">
              <a:solidFill>
                <a:srgbClr val="6600CC"/>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54626">
                                            <p:bg/>
                                          </p:spTgt>
                                        </p:tgtEl>
                                        <p:attrNameLst>
                                          <p:attrName>style.visibility</p:attrName>
                                        </p:attrNameLst>
                                      </p:cBhvr>
                                      <p:to>
                                        <p:strVal val="visible"/>
                                      </p:to>
                                    </p:set>
                                    <p:anim calcmode="lin" valueType="num">
                                      <p:cBhvr>
                                        <p:cTn id="7" dur="500" fill="hold"/>
                                        <p:tgtEl>
                                          <p:spTgt spid="154626">
                                            <p:bg/>
                                          </p:spTgt>
                                        </p:tgtEl>
                                        <p:attrNameLst>
                                          <p:attrName>ppt_w</p:attrName>
                                        </p:attrNameLst>
                                      </p:cBhvr>
                                      <p:tavLst>
                                        <p:tav tm="0">
                                          <p:val>
                                            <p:fltVal val="0"/>
                                          </p:val>
                                        </p:tav>
                                        <p:tav tm="100000">
                                          <p:val>
                                            <p:strVal val="#ppt_w"/>
                                          </p:val>
                                        </p:tav>
                                      </p:tavLst>
                                    </p:anim>
                                    <p:anim calcmode="lin" valueType="num">
                                      <p:cBhvr>
                                        <p:cTn id="8" dur="500" fill="hold"/>
                                        <p:tgtEl>
                                          <p:spTgt spid="154626">
                                            <p:bg/>
                                          </p:spTgt>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154626">
                                            <p:txEl>
                                              <p:pRg st="0" end="0"/>
                                            </p:txEl>
                                          </p:spTgt>
                                        </p:tgtEl>
                                        <p:attrNameLst>
                                          <p:attrName>style.visibility</p:attrName>
                                        </p:attrNameLst>
                                      </p:cBhvr>
                                      <p:to>
                                        <p:strVal val="visible"/>
                                      </p:to>
                                    </p:set>
                                    <p:anim calcmode="lin" valueType="num">
                                      <p:cBhvr>
                                        <p:cTn id="12" dur="500" fill="hold"/>
                                        <p:tgtEl>
                                          <p:spTgt spid="154626">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54626">
                                            <p:txEl>
                                              <p:pRg st="0" end="0"/>
                                            </p:txEl>
                                          </p:spTgt>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grpId="0" nodeType="afterEffect">
                                  <p:stCondLst>
                                    <p:cond delay="0"/>
                                  </p:stCondLst>
                                  <p:childTnLst>
                                    <p:set>
                                      <p:cBhvr>
                                        <p:cTn id="16" dur="1" fill="hold">
                                          <p:stCondLst>
                                            <p:cond delay="0"/>
                                          </p:stCondLst>
                                        </p:cTn>
                                        <p:tgtEl>
                                          <p:spTgt spid="154626">
                                            <p:txEl>
                                              <p:pRg st="1" end="1"/>
                                            </p:txEl>
                                          </p:spTgt>
                                        </p:tgtEl>
                                        <p:attrNameLst>
                                          <p:attrName>style.visibility</p:attrName>
                                        </p:attrNameLst>
                                      </p:cBhvr>
                                      <p:to>
                                        <p:strVal val="visible"/>
                                      </p:to>
                                    </p:set>
                                    <p:anim calcmode="lin" valueType="num">
                                      <p:cBhvr>
                                        <p:cTn id="17" dur="500" fill="hold"/>
                                        <p:tgtEl>
                                          <p:spTgt spid="154626">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54626">
                                            <p:txEl>
                                              <p:pRg st="1" end="1"/>
                                            </p:txEl>
                                          </p:spTgt>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7" presetClass="entr" presetSubtype="10" fill="hold" grpId="0" nodeType="afterEffect">
                                  <p:stCondLst>
                                    <p:cond delay="0"/>
                                  </p:stCondLst>
                                  <p:childTnLst>
                                    <p:set>
                                      <p:cBhvr>
                                        <p:cTn id="21" dur="1" fill="hold">
                                          <p:stCondLst>
                                            <p:cond delay="0"/>
                                          </p:stCondLst>
                                        </p:cTn>
                                        <p:tgtEl>
                                          <p:spTgt spid="154626">
                                            <p:txEl>
                                              <p:pRg st="2" end="2"/>
                                            </p:txEl>
                                          </p:spTgt>
                                        </p:tgtEl>
                                        <p:attrNameLst>
                                          <p:attrName>style.visibility</p:attrName>
                                        </p:attrNameLst>
                                      </p:cBhvr>
                                      <p:to>
                                        <p:strVal val="visible"/>
                                      </p:to>
                                    </p:set>
                                    <p:anim calcmode="lin" valueType="num">
                                      <p:cBhvr>
                                        <p:cTn id="22" dur="500" fill="hold"/>
                                        <p:tgtEl>
                                          <p:spTgt spid="154626">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154626">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build="p" animBg="1" autoUpdateAnimBg="0" advAuto="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ctrTitle"/>
          </p:nvPr>
        </p:nvSpPr>
        <p:spPr>
          <a:xfrm>
            <a:off x="685800" y="2209800"/>
            <a:ext cx="7772400" cy="1470025"/>
          </a:xfrm>
        </p:spPr>
        <p:txBody>
          <a:bodyPr/>
          <a:lstStyle/>
          <a:p>
            <a:r>
              <a:rPr lang="zh-CN" altLang="en-US"/>
              <a:t>谢	谢！</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Line 4"/>
          <p:cNvSpPr>
            <a:spLocks noChangeShapeType="1"/>
          </p:cNvSpPr>
          <p:nvPr/>
        </p:nvSpPr>
        <p:spPr bwMode="auto">
          <a:xfrm flipV="1">
            <a:off x="3382963" y="2170113"/>
            <a:ext cx="0" cy="1593850"/>
          </a:xfrm>
          <a:prstGeom prst="line">
            <a:avLst/>
          </a:prstGeom>
          <a:noFill/>
          <a:ln w="38100">
            <a:solidFill>
              <a:srgbClr val="6600FF"/>
            </a:solidFill>
            <a:round/>
            <a:headEnd/>
            <a:tailEnd/>
          </a:ln>
          <a:effectLst/>
        </p:spPr>
        <p:txBody>
          <a:bodyPr/>
          <a:lstStyle/>
          <a:p>
            <a:endParaRPr lang="zh-CN" altLang="en-US"/>
          </a:p>
        </p:txBody>
      </p:sp>
      <p:sp>
        <p:nvSpPr>
          <p:cNvPr id="114693" name="Text Box 5"/>
          <p:cNvSpPr txBox="1">
            <a:spLocks noChangeArrowheads="1"/>
          </p:cNvSpPr>
          <p:nvPr/>
        </p:nvSpPr>
        <p:spPr bwMode="auto">
          <a:xfrm>
            <a:off x="457200" y="3778250"/>
            <a:ext cx="1063625" cy="711200"/>
          </a:xfrm>
          <a:prstGeom prst="rect">
            <a:avLst/>
          </a:prstGeom>
          <a:solidFill>
            <a:srgbClr val="CCFFFF"/>
          </a:solidFill>
          <a:ln w="9525">
            <a:solidFill>
              <a:srgbClr val="6600FF"/>
            </a:solidFill>
            <a:miter lim="800000"/>
            <a:headEnd/>
            <a:tailEnd/>
          </a:ln>
          <a:effectLst/>
        </p:spPr>
        <p:txBody>
          <a:bodyPr>
            <a:spAutoFit/>
          </a:bodyPr>
          <a:lstStyle/>
          <a:p>
            <a:pPr algn="ctr" eaLnBrk="0" hangingPunct="0">
              <a:spcBef>
                <a:spcPct val="50000"/>
              </a:spcBef>
            </a:pPr>
            <a:r>
              <a:rPr kumimoji="1" lang="zh-CN" altLang="en-US" sz="4000">
                <a:solidFill>
                  <a:srgbClr val="CC0000"/>
                </a:solidFill>
                <a:latin typeface="Times New Roman" pitchFamily="18" charset="0"/>
                <a:ea typeface="黑体" pitchFamily="2" charset="-122"/>
              </a:rPr>
              <a:t>人</a:t>
            </a:r>
          </a:p>
        </p:txBody>
      </p:sp>
      <p:sp>
        <p:nvSpPr>
          <p:cNvPr id="114694" name="Line 6"/>
          <p:cNvSpPr>
            <a:spLocks noChangeShapeType="1"/>
          </p:cNvSpPr>
          <p:nvPr/>
        </p:nvSpPr>
        <p:spPr bwMode="auto">
          <a:xfrm>
            <a:off x="1520825" y="4233863"/>
            <a:ext cx="266700" cy="0"/>
          </a:xfrm>
          <a:prstGeom prst="line">
            <a:avLst/>
          </a:prstGeom>
          <a:noFill/>
          <a:ln w="38100">
            <a:solidFill>
              <a:srgbClr val="6600FF"/>
            </a:solidFill>
            <a:round/>
            <a:headEnd/>
            <a:tailEnd/>
          </a:ln>
          <a:effectLst/>
        </p:spPr>
        <p:txBody>
          <a:bodyPr/>
          <a:lstStyle/>
          <a:p>
            <a:endParaRPr lang="zh-CN" altLang="en-US"/>
          </a:p>
        </p:txBody>
      </p:sp>
      <p:sp>
        <p:nvSpPr>
          <p:cNvPr id="114695" name="Line 7"/>
          <p:cNvSpPr>
            <a:spLocks noChangeShapeType="1"/>
          </p:cNvSpPr>
          <p:nvPr/>
        </p:nvSpPr>
        <p:spPr bwMode="auto">
          <a:xfrm flipV="1">
            <a:off x="1787525" y="2981325"/>
            <a:ext cx="0" cy="2505075"/>
          </a:xfrm>
          <a:prstGeom prst="line">
            <a:avLst/>
          </a:prstGeom>
          <a:noFill/>
          <a:ln w="38100">
            <a:solidFill>
              <a:srgbClr val="6600FF"/>
            </a:solidFill>
            <a:round/>
            <a:headEnd/>
            <a:tailEnd/>
          </a:ln>
          <a:effectLst/>
        </p:spPr>
        <p:txBody>
          <a:bodyPr/>
          <a:lstStyle/>
          <a:p>
            <a:endParaRPr lang="zh-CN" altLang="en-US"/>
          </a:p>
        </p:txBody>
      </p:sp>
      <p:grpSp>
        <p:nvGrpSpPr>
          <p:cNvPr id="2" name="Group 8"/>
          <p:cNvGrpSpPr>
            <a:grpSpLocks/>
          </p:cNvGrpSpPr>
          <p:nvPr/>
        </p:nvGrpSpPr>
        <p:grpSpPr bwMode="auto">
          <a:xfrm>
            <a:off x="1787525" y="2981325"/>
            <a:ext cx="265113" cy="2505075"/>
            <a:chOff x="1824" y="2496"/>
            <a:chExt cx="144" cy="1056"/>
          </a:xfrm>
        </p:grpSpPr>
        <p:sp>
          <p:nvSpPr>
            <p:cNvPr id="114697" name="Line 9"/>
            <p:cNvSpPr>
              <a:spLocks noChangeShapeType="1"/>
            </p:cNvSpPr>
            <p:nvPr/>
          </p:nvSpPr>
          <p:spPr bwMode="auto">
            <a:xfrm>
              <a:off x="1824" y="2496"/>
              <a:ext cx="144" cy="0"/>
            </a:xfrm>
            <a:prstGeom prst="line">
              <a:avLst/>
            </a:prstGeom>
            <a:noFill/>
            <a:ln w="38100">
              <a:solidFill>
                <a:srgbClr val="6600FF"/>
              </a:solidFill>
              <a:round/>
              <a:headEnd/>
              <a:tailEnd type="triangle" w="med" len="med"/>
            </a:ln>
            <a:effectLst/>
          </p:spPr>
          <p:txBody>
            <a:bodyPr/>
            <a:lstStyle/>
            <a:p>
              <a:endParaRPr lang="zh-CN" altLang="en-US"/>
            </a:p>
          </p:txBody>
        </p:sp>
        <p:sp>
          <p:nvSpPr>
            <p:cNvPr id="114698" name="Line 10"/>
            <p:cNvSpPr>
              <a:spLocks noChangeShapeType="1"/>
            </p:cNvSpPr>
            <p:nvPr/>
          </p:nvSpPr>
          <p:spPr bwMode="auto">
            <a:xfrm>
              <a:off x="1824" y="3552"/>
              <a:ext cx="144" cy="0"/>
            </a:xfrm>
            <a:prstGeom prst="line">
              <a:avLst/>
            </a:prstGeom>
            <a:noFill/>
            <a:ln w="38100">
              <a:solidFill>
                <a:srgbClr val="6600FF"/>
              </a:solidFill>
              <a:round/>
              <a:headEnd/>
              <a:tailEnd type="triangle" w="med" len="med"/>
            </a:ln>
            <a:effectLst/>
          </p:spPr>
          <p:txBody>
            <a:bodyPr/>
            <a:lstStyle/>
            <a:p>
              <a:endParaRPr lang="zh-CN" altLang="en-US"/>
            </a:p>
          </p:txBody>
        </p:sp>
      </p:grpSp>
      <p:sp>
        <p:nvSpPr>
          <p:cNvPr id="114699" name="Text Box 11"/>
          <p:cNvSpPr txBox="1">
            <a:spLocks noChangeArrowheads="1"/>
          </p:cNvSpPr>
          <p:nvPr/>
        </p:nvSpPr>
        <p:spPr bwMode="auto">
          <a:xfrm>
            <a:off x="2057400" y="2743200"/>
            <a:ext cx="1063625" cy="528638"/>
          </a:xfrm>
          <a:prstGeom prst="rect">
            <a:avLst/>
          </a:prstGeom>
          <a:solidFill>
            <a:srgbClr val="CCFFCC"/>
          </a:solidFill>
          <a:ln w="9525">
            <a:solidFill>
              <a:srgbClr val="6600FF"/>
            </a:solidFill>
            <a:miter lim="800000"/>
            <a:headEnd/>
            <a:tailEnd/>
          </a:ln>
          <a:effectLst/>
        </p:spPr>
        <p:txBody>
          <a:bodyPr>
            <a:spAutoFit/>
          </a:bodyPr>
          <a:lstStyle/>
          <a:p>
            <a:pPr algn="ctr" eaLnBrk="0" hangingPunct="0">
              <a:spcBef>
                <a:spcPct val="50000"/>
              </a:spcBef>
            </a:pPr>
            <a:r>
              <a:rPr kumimoji="1" lang="zh-CN" altLang="en-US" sz="2800" b="1">
                <a:solidFill>
                  <a:srgbClr val="0000FF"/>
                </a:solidFill>
                <a:latin typeface="Times New Roman" pitchFamily="18" charset="0"/>
                <a:ea typeface="黑体" pitchFamily="2" charset="-122"/>
              </a:rPr>
              <a:t>女人</a:t>
            </a:r>
          </a:p>
        </p:txBody>
      </p:sp>
      <p:sp>
        <p:nvSpPr>
          <p:cNvPr id="114700" name="Text Box 12"/>
          <p:cNvSpPr txBox="1">
            <a:spLocks noChangeArrowheads="1"/>
          </p:cNvSpPr>
          <p:nvPr/>
        </p:nvSpPr>
        <p:spPr bwMode="auto">
          <a:xfrm>
            <a:off x="2057400" y="5257800"/>
            <a:ext cx="1063625" cy="530225"/>
          </a:xfrm>
          <a:prstGeom prst="rect">
            <a:avLst/>
          </a:prstGeom>
          <a:solidFill>
            <a:srgbClr val="CCFFCC"/>
          </a:solidFill>
          <a:ln w="9525">
            <a:solidFill>
              <a:srgbClr val="6600FF"/>
            </a:solidFill>
            <a:miter lim="800000"/>
            <a:headEnd/>
            <a:tailEnd/>
          </a:ln>
          <a:effectLst/>
        </p:spPr>
        <p:txBody>
          <a:bodyPr>
            <a:spAutoFit/>
          </a:bodyPr>
          <a:lstStyle/>
          <a:p>
            <a:pPr algn="ctr" eaLnBrk="0" hangingPunct="0">
              <a:spcBef>
                <a:spcPct val="50000"/>
              </a:spcBef>
            </a:pPr>
            <a:r>
              <a:rPr kumimoji="1" lang="zh-CN" altLang="en-US" sz="2800" b="1">
                <a:solidFill>
                  <a:srgbClr val="0000FF"/>
                </a:solidFill>
                <a:latin typeface="Times New Roman" pitchFamily="18" charset="0"/>
                <a:ea typeface="黑体" pitchFamily="2" charset="-122"/>
              </a:rPr>
              <a:t>男人</a:t>
            </a:r>
          </a:p>
        </p:txBody>
      </p:sp>
      <p:sp>
        <p:nvSpPr>
          <p:cNvPr id="114701" name="Line 13"/>
          <p:cNvSpPr>
            <a:spLocks noChangeShapeType="1"/>
          </p:cNvSpPr>
          <p:nvPr/>
        </p:nvSpPr>
        <p:spPr bwMode="auto">
          <a:xfrm>
            <a:off x="3116263" y="2981325"/>
            <a:ext cx="266700" cy="0"/>
          </a:xfrm>
          <a:prstGeom prst="line">
            <a:avLst/>
          </a:prstGeom>
          <a:noFill/>
          <a:ln w="38100">
            <a:solidFill>
              <a:srgbClr val="6600FF"/>
            </a:solidFill>
            <a:round/>
            <a:headEnd/>
            <a:tailEnd/>
          </a:ln>
          <a:effectLst/>
        </p:spPr>
        <p:txBody>
          <a:bodyPr/>
          <a:lstStyle/>
          <a:p>
            <a:endParaRPr lang="zh-CN" altLang="en-US"/>
          </a:p>
        </p:txBody>
      </p:sp>
      <p:grpSp>
        <p:nvGrpSpPr>
          <p:cNvPr id="3" name="Group 14"/>
          <p:cNvGrpSpPr>
            <a:grpSpLocks/>
          </p:cNvGrpSpPr>
          <p:nvPr/>
        </p:nvGrpSpPr>
        <p:grpSpPr bwMode="auto">
          <a:xfrm>
            <a:off x="3382963" y="2184400"/>
            <a:ext cx="354012" cy="1593850"/>
            <a:chOff x="2688" y="2160"/>
            <a:chExt cx="192" cy="672"/>
          </a:xfrm>
        </p:grpSpPr>
        <p:sp>
          <p:nvSpPr>
            <p:cNvPr id="114703" name="Line 15"/>
            <p:cNvSpPr>
              <a:spLocks noChangeShapeType="1"/>
            </p:cNvSpPr>
            <p:nvPr/>
          </p:nvSpPr>
          <p:spPr bwMode="auto">
            <a:xfrm>
              <a:off x="2688" y="2160"/>
              <a:ext cx="192" cy="0"/>
            </a:xfrm>
            <a:prstGeom prst="line">
              <a:avLst/>
            </a:prstGeom>
            <a:noFill/>
            <a:ln w="38100">
              <a:solidFill>
                <a:srgbClr val="6600FF"/>
              </a:solidFill>
              <a:round/>
              <a:headEnd/>
              <a:tailEnd type="triangle" w="med" len="med"/>
            </a:ln>
            <a:effectLst/>
          </p:spPr>
          <p:txBody>
            <a:bodyPr/>
            <a:lstStyle/>
            <a:p>
              <a:endParaRPr lang="zh-CN" altLang="en-US"/>
            </a:p>
          </p:txBody>
        </p:sp>
        <p:sp>
          <p:nvSpPr>
            <p:cNvPr id="114704" name="Line 16"/>
            <p:cNvSpPr>
              <a:spLocks noChangeShapeType="1"/>
            </p:cNvSpPr>
            <p:nvPr/>
          </p:nvSpPr>
          <p:spPr bwMode="auto">
            <a:xfrm>
              <a:off x="2688" y="2496"/>
              <a:ext cx="192" cy="0"/>
            </a:xfrm>
            <a:prstGeom prst="line">
              <a:avLst/>
            </a:prstGeom>
            <a:noFill/>
            <a:ln w="38100">
              <a:solidFill>
                <a:srgbClr val="6600FF"/>
              </a:solidFill>
              <a:round/>
              <a:headEnd/>
              <a:tailEnd type="triangle" w="med" len="med"/>
            </a:ln>
            <a:effectLst/>
          </p:spPr>
          <p:txBody>
            <a:bodyPr/>
            <a:lstStyle/>
            <a:p>
              <a:endParaRPr lang="zh-CN" altLang="en-US"/>
            </a:p>
          </p:txBody>
        </p:sp>
        <p:sp>
          <p:nvSpPr>
            <p:cNvPr id="114705" name="Line 17"/>
            <p:cNvSpPr>
              <a:spLocks noChangeShapeType="1"/>
            </p:cNvSpPr>
            <p:nvPr/>
          </p:nvSpPr>
          <p:spPr bwMode="auto">
            <a:xfrm>
              <a:off x="2688" y="2832"/>
              <a:ext cx="192" cy="0"/>
            </a:xfrm>
            <a:prstGeom prst="line">
              <a:avLst/>
            </a:prstGeom>
            <a:noFill/>
            <a:ln w="38100">
              <a:solidFill>
                <a:srgbClr val="6600FF"/>
              </a:solidFill>
              <a:round/>
              <a:headEnd/>
              <a:tailEnd type="triangle" w="med" len="med"/>
            </a:ln>
            <a:effectLst/>
          </p:spPr>
          <p:txBody>
            <a:bodyPr/>
            <a:lstStyle/>
            <a:p>
              <a:endParaRPr lang="zh-CN" altLang="en-US"/>
            </a:p>
          </p:txBody>
        </p:sp>
      </p:grpSp>
      <p:sp>
        <p:nvSpPr>
          <p:cNvPr id="114706" name="Text Box 18"/>
          <p:cNvSpPr txBox="1">
            <a:spLocks noChangeArrowheads="1"/>
          </p:cNvSpPr>
          <p:nvPr/>
        </p:nvSpPr>
        <p:spPr bwMode="auto">
          <a:xfrm>
            <a:off x="3736975" y="1828800"/>
            <a:ext cx="974725" cy="466725"/>
          </a:xfrm>
          <a:prstGeom prst="rect">
            <a:avLst/>
          </a:prstGeom>
          <a:solidFill>
            <a:srgbClr val="FFFFCC"/>
          </a:solidFill>
          <a:ln w="9525">
            <a:solidFill>
              <a:srgbClr val="6600FF"/>
            </a:solidFill>
            <a:miter lim="800000"/>
            <a:headEnd/>
            <a:tailEnd/>
          </a:ln>
          <a:effectLst/>
        </p:spPr>
        <p:txBody>
          <a:bodyPr>
            <a:spAutoFit/>
          </a:bodyPr>
          <a:lstStyle/>
          <a:p>
            <a:pPr algn="ctr" eaLnBrk="0" hangingPunct="0">
              <a:spcBef>
                <a:spcPct val="50000"/>
              </a:spcBef>
            </a:pPr>
            <a:r>
              <a:rPr kumimoji="1" lang="zh-CN" altLang="en-US" sz="2400" b="1">
                <a:latin typeface="Times New Roman" pitchFamily="18" charset="0"/>
                <a:ea typeface="黑体" pitchFamily="2" charset="-122"/>
              </a:rPr>
              <a:t>张三</a:t>
            </a:r>
          </a:p>
        </p:txBody>
      </p:sp>
      <p:sp>
        <p:nvSpPr>
          <p:cNvPr id="114707" name="Text Box 19"/>
          <p:cNvSpPr txBox="1">
            <a:spLocks noChangeArrowheads="1"/>
          </p:cNvSpPr>
          <p:nvPr/>
        </p:nvSpPr>
        <p:spPr bwMode="auto">
          <a:xfrm>
            <a:off x="3736975" y="2582863"/>
            <a:ext cx="974725" cy="466725"/>
          </a:xfrm>
          <a:prstGeom prst="rect">
            <a:avLst/>
          </a:prstGeom>
          <a:solidFill>
            <a:srgbClr val="FFFFCC"/>
          </a:solidFill>
          <a:ln w="9525">
            <a:solidFill>
              <a:srgbClr val="6600FF"/>
            </a:solidFill>
            <a:miter lim="800000"/>
            <a:headEnd/>
            <a:tailEnd/>
          </a:ln>
          <a:effectLst/>
        </p:spPr>
        <p:txBody>
          <a:bodyPr>
            <a:spAutoFit/>
          </a:bodyPr>
          <a:lstStyle/>
          <a:p>
            <a:pPr algn="ctr" eaLnBrk="0" hangingPunct="0">
              <a:spcBef>
                <a:spcPct val="50000"/>
              </a:spcBef>
            </a:pPr>
            <a:r>
              <a:rPr kumimoji="1" lang="zh-CN" altLang="en-US" sz="2400" b="1">
                <a:latin typeface="Times New Roman" pitchFamily="18" charset="0"/>
                <a:ea typeface="黑体" pitchFamily="2" charset="-122"/>
              </a:rPr>
              <a:t>李四</a:t>
            </a:r>
          </a:p>
        </p:txBody>
      </p:sp>
      <p:sp>
        <p:nvSpPr>
          <p:cNvPr id="114708" name="Text Box 20"/>
          <p:cNvSpPr txBox="1">
            <a:spLocks noChangeArrowheads="1"/>
          </p:cNvSpPr>
          <p:nvPr/>
        </p:nvSpPr>
        <p:spPr bwMode="auto">
          <a:xfrm>
            <a:off x="3733800" y="3429000"/>
            <a:ext cx="974725" cy="466725"/>
          </a:xfrm>
          <a:prstGeom prst="rect">
            <a:avLst/>
          </a:prstGeom>
          <a:solidFill>
            <a:srgbClr val="FFFFCC"/>
          </a:solidFill>
          <a:ln w="9525">
            <a:solidFill>
              <a:srgbClr val="6600FF"/>
            </a:solidFill>
            <a:miter lim="800000"/>
            <a:headEnd/>
            <a:tailEnd/>
          </a:ln>
          <a:effectLst/>
        </p:spPr>
        <p:txBody>
          <a:bodyPr>
            <a:spAutoFit/>
          </a:bodyPr>
          <a:lstStyle/>
          <a:p>
            <a:pPr algn="ctr" eaLnBrk="0" hangingPunct="0">
              <a:spcBef>
                <a:spcPct val="50000"/>
              </a:spcBef>
            </a:pPr>
            <a:r>
              <a:rPr kumimoji="1" lang="en-US" altLang="zh-CN" sz="2400" b="1">
                <a:latin typeface="Times New Roman" pitchFamily="18" charset="0"/>
                <a:ea typeface="方正琥珀简体" pitchFamily="2" charset="-122"/>
              </a:rPr>
              <a:t>……</a:t>
            </a:r>
          </a:p>
        </p:txBody>
      </p:sp>
      <p:sp>
        <p:nvSpPr>
          <p:cNvPr id="114709" name="Text Box 21"/>
          <p:cNvSpPr txBox="1">
            <a:spLocks noChangeArrowheads="1"/>
          </p:cNvSpPr>
          <p:nvPr/>
        </p:nvSpPr>
        <p:spPr bwMode="auto">
          <a:xfrm>
            <a:off x="3736975" y="5942013"/>
            <a:ext cx="974725" cy="466725"/>
          </a:xfrm>
          <a:prstGeom prst="rect">
            <a:avLst/>
          </a:prstGeom>
          <a:solidFill>
            <a:srgbClr val="FFFFCC"/>
          </a:solidFill>
          <a:ln w="9525">
            <a:solidFill>
              <a:srgbClr val="6600FF"/>
            </a:solidFill>
            <a:miter lim="800000"/>
            <a:headEnd/>
            <a:tailEnd/>
          </a:ln>
          <a:effectLst/>
        </p:spPr>
        <p:txBody>
          <a:bodyPr>
            <a:spAutoFit/>
          </a:bodyPr>
          <a:lstStyle/>
          <a:p>
            <a:pPr algn="ctr" eaLnBrk="0" hangingPunct="0">
              <a:spcBef>
                <a:spcPct val="50000"/>
              </a:spcBef>
            </a:pPr>
            <a:r>
              <a:rPr kumimoji="1" lang="en-US" altLang="zh-CN" sz="2400" b="1">
                <a:latin typeface="Times New Roman" pitchFamily="18" charset="0"/>
                <a:ea typeface="方正琥珀简体" pitchFamily="2" charset="-122"/>
              </a:rPr>
              <a:t>……</a:t>
            </a:r>
          </a:p>
        </p:txBody>
      </p:sp>
      <p:sp>
        <p:nvSpPr>
          <p:cNvPr id="114710" name="Text Box 22"/>
          <p:cNvSpPr txBox="1">
            <a:spLocks noChangeArrowheads="1"/>
          </p:cNvSpPr>
          <p:nvPr/>
        </p:nvSpPr>
        <p:spPr bwMode="auto">
          <a:xfrm>
            <a:off x="3736975" y="4319588"/>
            <a:ext cx="974725" cy="466725"/>
          </a:xfrm>
          <a:prstGeom prst="rect">
            <a:avLst/>
          </a:prstGeom>
          <a:solidFill>
            <a:srgbClr val="FFFFCC"/>
          </a:solidFill>
          <a:ln w="9525">
            <a:solidFill>
              <a:srgbClr val="6600FF"/>
            </a:solidFill>
            <a:miter lim="800000"/>
            <a:headEnd/>
            <a:tailEnd/>
          </a:ln>
          <a:effectLst/>
        </p:spPr>
        <p:txBody>
          <a:bodyPr>
            <a:spAutoFit/>
          </a:bodyPr>
          <a:lstStyle/>
          <a:p>
            <a:pPr algn="ctr" eaLnBrk="0" hangingPunct="0">
              <a:spcBef>
                <a:spcPct val="50000"/>
              </a:spcBef>
            </a:pPr>
            <a:r>
              <a:rPr kumimoji="1" lang="zh-CN" altLang="en-US" sz="2400" b="1">
                <a:latin typeface="Times New Roman" pitchFamily="18" charset="0"/>
                <a:ea typeface="黑体" pitchFamily="2" charset="-122"/>
              </a:rPr>
              <a:t>王五</a:t>
            </a:r>
          </a:p>
        </p:txBody>
      </p:sp>
      <p:sp>
        <p:nvSpPr>
          <p:cNvPr id="114711" name="Text Box 23"/>
          <p:cNvSpPr txBox="1">
            <a:spLocks noChangeArrowheads="1"/>
          </p:cNvSpPr>
          <p:nvPr/>
        </p:nvSpPr>
        <p:spPr bwMode="auto">
          <a:xfrm>
            <a:off x="3736975" y="5145088"/>
            <a:ext cx="974725" cy="466725"/>
          </a:xfrm>
          <a:prstGeom prst="rect">
            <a:avLst/>
          </a:prstGeom>
          <a:solidFill>
            <a:srgbClr val="FFFFCC"/>
          </a:solidFill>
          <a:ln w="9525">
            <a:solidFill>
              <a:srgbClr val="6600FF"/>
            </a:solidFill>
            <a:miter lim="800000"/>
            <a:headEnd/>
            <a:tailEnd/>
          </a:ln>
          <a:effectLst/>
        </p:spPr>
        <p:txBody>
          <a:bodyPr>
            <a:spAutoFit/>
          </a:bodyPr>
          <a:lstStyle/>
          <a:p>
            <a:pPr algn="ctr" eaLnBrk="0" hangingPunct="0">
              <a:spcBef>
                <a:spcPct val="50000"/>
              </a:spcBef>
            </a:pPr>
            <a:r>
              <a:rPr kumimoji="1" lang="zh-CN" altLang="en-US" sz="2400" b="1">
                <a:latin typeface="Times New Roman" pitchFamily="18" charset="0"/>
                <a:ea typeface="黑体" pitchFamily="2" charset="-122"/>
              </a:rPr>
              <a:t>赵六</a:t>
            </a:r>
          </a:p>
        </p:txBody>
      </p:sp>
      <p:sp>
        <p:nvSpPr>
          <p:cNvPr id="114712" name="Line 24"/>
          <p:cNvSpPr>
            <a:spLocks noChangeShapeType="1"/>
          </p:cNvSpPr>
          <p:nvPr/>
        </p:nvSpPr>
        <p:spPr bwMode="auto">
          <a:xfrm>
            <a:off x="3116263" y="5486400"/>
            <a:ext cx="354012" cy="0"/>
          </a:xfrm>
          <a:prstGeom prst="line">
            <a:avLst/>
          </a:prstGeom>
          <a:noFill/>
          <a:ln w="38100">
            <a:solidFill>
              <a:srgbClr val="6600FF"/>
            </a:solidFill>
            <a:round/>
            <a:headEnd/>
            <a:tailEnd/>
          </a:ln>
          <a:effectLst/>
        </p:spPr>
        <p:txBody>
          <a:bodyPr/>
          <a:lstStyle/>
          <a:p>
            <a:endParaRPr lang="zh-CN" altLang="en-US"/>
          </a:p>
        </p:txBody>
      </p:sp>
      <p:sp>
        <p:nvSpPr>
          <p:cNvPr id="114713" name="Line 25"/>
          <p:cNvSpPr>
            <a:spLocks noChangeShapeType="1"/>
          </p:cNvSpPr>
          <p:nvPr/>
        </p:nvSpPr>
        <p:spPr bwMode="auto">
          <a:xfrm flipV="1">
            <a:off x="3470275" y="4689475"/>
            <a:ext cx="0" cy="1593850"/>
          </a:xfrm>
          <a:prstGeom prst="line">
            <a:avLst/>
          </a:prstGeom>
          <a:noFill/>
          <a:ln w="38100">
            <a:solidFill>
              <a:srgbClr val="6600FF"/>
            </a:solidFill>
            <a:round/>
            <a:headEnd/>
            <a:tailEnd/>
          </a:ln>
          <a:effectLst/>
        </p:spPr>
        <p:txBody>
          <a:bodyPr/>
          <a:lstStyle/>
          <a:p>
            <a:endParaRPr lang="zh-CN" altLang="en-US"/>
          </a:p>
        </p:txBody>
      </p:sp>
      <p:grpSp>
        <p:nvGrpSpPr>
          <p:cNvPr id="4" name="Group 26"/>
          <p:cNvGrpSpPr>
            <a:grpSpLocks/>
          </p:cNvGrpSpPr>
          <p:nvPr/>
        </p:nvGrpSpPr>
        <p:grpSpPr bwMode="auto">
          <a:xfrm>
            <a:off x="3382963" y="4689475"/>
            <a:ext cx="354012" cy="1593850"/>
            <a:chOff x="2688" y="3216"/>
            <a:chExt cx="192" cy="672"/>
          </a:xfrm>
        </p:grpSpPr>
        <p:sp>
          <p:nvSpPr>
            <p:cNvPr id="114715" name="Line 27"/>
            <p:cNvSpPr>
              <a:spLocks noChangeShapeType="1"/>
            </p:cNvSpPr>
            <p:nvPr/>
          </p:nvSpPr>
          <p:spPr bwMode="auto">
            <a:xfrm>
              <a:off x="2736" y="3216"/>
              <a:ext cx="144" cy="0"/>
            </a:xfrm>
            <a:prstGeom prst="line">
              <a:avLst/>
            </a:prstGeom>
            <a:noFill/>
            <a:ln w="38100">
              <a:solidFill>
                <a:srgbClr val="6600FF"/>
              </a:solidFill>
              <a:round/>
              <a:headEnd/>
              <a:tailEnd type="triangle" w="med" len="med"/>
            </a:ln>
            <a:effectLst/>
          </p:spPr>
          <p:txBody>
            <a:bodyPr/>
            <a:lstStyle/>
            <a:p>
              <a:endParaRPr lang="zh-CN" altLang="en-US"/>
            </a:p>
          </p:txBody>
        </p:sp>
        <p:sp>
          <p:nvSpPr>
            <p:cNvPr id="114716" name="Line 28"/>
            <p:cNvSpPr>
              <a:spLocks noChangeShapeType="1"/>
            </p:cNvSpPr>
            <p:nvPr/>
          </p:nvSpPr>
          <p:spPr bwMode="auto">
            <a:xfrm>
              <a:off x="2688" y="3552"/>
              <a:ext cx="192" cy="0"/>
            </a:xfrm>
            <a:prstGeom prst="line">
              <a:avLst/>
            </a:prstGeom>
            <a:noFill/>
            <a:ln w="38100">
              <a:solidFill>
                <a:srgbClr val="6600FF"/>
              </a:solidFill>
              <a:round/>
              <a:headEnd/>
              <a:tailEnd type="triangle" w="med" len="med"/>
            </a:ln>
            <a:effectLst/>
          </p:spPr>
          <p:txBody>
            <a:bodyPr/>
            <a:lstStyle/>
            <a:p>
              <a:endParaRPr lang="zh-CN" altLang="en-US"/>
            </a:p>
          </p:txBody>
        </p:sp>
        <p:sp>
          <p:nvSpPr>
            <p:cNvPr id="114717" name="Line 29"/>
            <p:cNvSpPr>
              <a:spLocks noChangeShapeType="1"/>
            </p:cNvSpPr>
            <p:nvPr/>
          </p:nvSpPr>
          <p:spPr bwMode="auto">
            <a:xfrm>
              <a:off x="2736" y="3888"/>
              <a:ext cx="144" cy="0"/>
            </a:xfrm>
            <a:prstGeom prst="line">
              <a:avLst/>
            </a:prstGeom>
            <a:noFill/>
            <a:ln w="38100">
              <a:solidFill>
                <a:srgbClr val="6600FF"/>
              </a:solidFill>
              <a:round/>
              <a:headEnd/>
              <a:tailEnd type="triangle" w="med" len="med"/>
            </a:ln>
            <a:effectLst/>
          </p:spPr>
          <p:txBody>
            <a:bodyPr/>
            <a:lstStyle/>
            <a:p>
              <a:endParaRPr lang="zh-CN" altLang="en-US"/>
            </a:p>
          </p:txBody>
        </p:sp>
      </p:grpSp>
      <p:grpSp>
        <p:nvGrpSpPr>
          <p:cNvPr id="5" name="Group 30"/>
          <p:cNvGrpSpPr>
            <a:grpSpLocks/>
          </p:cNvGrpSpPr>
          <p:nvPr/>
        </p:nvGrpSpPr>
        <p:grpSpPr bwMode="auto">
          <a:xfrm>
            <a:off x="4711700" y="2127250"/>
            <a:ext cx="355600" cy="1679575"/>
            <a:chOff x="3408" y="2136"/>
            <a:chExt cx="192" cy="708"/>
          </a:xfrm>
        </p:grpSpPr>
        <p:sp>
          <p:nvSpPr>
            <p:cNvPr id="114719" name="Line 31"/>
            <p:cNvSpPr>
              <a:spLocks noChangeShapeType="1"/>
            </p:cNvSpPr>
            <p:nvPr/>
          </p:nvSpPr>
          <p:spPr bwMode="auto">
            <a:xfrm>
              <a:off x="3408" y="2136"/>
              <a:ext cx="192" cy="0"/>
            </a:xfrm>
            <a:prstGeom prst="line">
              <a:avLst/>
            </a:prstGeom>
            <a:noFill/>
            <a:ln w="38100">
              <a:solidFill>
                <a:srgbClr val="0066FF"/>
              </a:solidFill>
              <a:round/>
              <a:headEnd/>
              <a:tailEnd/>
            </a:ln>
            <a:effectLst/>
          </p:spPr>
          <p:txBody>
            <a:bodyPr/>
            <a:lstStyle/>
            <a:p>
              <a:endParaRPr lang="zh-CN" altLang="en-US"/>
            </a:p>
          </p:txBody>
        </p:sp>
        <p:sp>
          <p:nvSpPr>
            <p:cNvPr id="114720" name="Line 32"/>
            <p:cNvSpPr>
              <a:spLocks noChangeShapeType="1"/>
            </p:cNvSpPr>
            <p:nvPr/>
          </p:nvSpPr>
          <p:spPr bwMode="auto">
            <a:xfrm>
              <a:off x="3408" y="2496"/>
              <a:ext cx="192" cy="0"/>
            </a:xfrm>
            <a:prstGeom prst="line">
              <a:avLst/>
            </a:prstGeom>
            <a:noFill/>
            <a:ln w="38100">
              <a:solidFill>
                <a:srgbClr val="0066FF"/>
              </a:solidFill>
              <a:round/>
              <a:headEnd/>
              <a:tailEnd/>
            </a:ln>
            <a:effectLst/>
          </p:spPr>
          <p:txBody>
            <a:bodyPr/>
            <a:lstStyle/>
            <a:p>
              <a:endParaRPr lang="zh-CN" altLang="en-US"/>
            </a:p>
          </p:txBody>
        </p:sp>
        <p:sp>
          <p:nvSpPr>
            <p:cNvPr id="114721" name="Line 33"/>
            <p:cNvSpPr>
              <a:spLocks noChangeShapeType="1"/>
            </p:cNvSpPr>
            <p:nvPr/>
          </p:nvSpPr>
          <p:spPr bwMode="auto">
            <a:xfrm>
              <a:off x="3408" y="2844"/>
              <a:ext cx="192" cy="0"/>
            </a:xfrm>
            <a:prstGeom prst="line">
              <a:avLst/>
            </a:prstGeom>
            <a:noFill/>
            <a:ln w="38100">
              <a:solidFill>
                <a:srgbClr val="0066FF"/>
              </a:solidFill>
              <a:round/>
              <a:headEnd/>
              <a:tailEnd/>
            </a:ln>
            <a:effectLst/>
          </p:spPr>
          <p:txBody>
            <a:bodyPr/>
            <a:lstStyle/>
            <a:p>
              <a:endParaRPr lang="zh-CN" altLang="en-US"/>
            </a:p>
          </p:txBody>
        </p:sp>
      </p:grpSp>
      <p:sp>
        <p:nvSpPr>
          <p:cNvPr id="114722" name="Line 34"/>
          <p:cNvSpPr>
            <a:spLocks noChangeShapeType="1"/>
          </p:cNvSpPr>
          <p:nvPr/>
        </p:nvSpPr>
        <p:spPr bwMode="auto">
          <a:xfrm>
            <a:off x="5067300" y="2127250"/>
            <a:ext cx="0" cy="1708150"/>
          </a:xfrm>
          <a:prstGeom prst="line">
            <a:avLst/>
          </a:prstGeom>
          <a:noFill/>
          <a:ln w="38100">
            <a:solidFill>
              <a:srgbClr val="0066FF"/>
            </a:solidFill>
            <a:round/>
            <a:headEnd/>
            <a:tailEnd/>
          </a:ln>
          <a:effectLst/>
        </p:spPr>
        <p:txBody>
          <a:bodyPr/>
          <a:lstStyle/>
          <a:p>
            <a:endParaRPr lang="zh-CN" altLang="en-US"/>
          </a:p>
        </p:txBody>
      </p:sp>
      <p:sp>
        <p:nvSpPr>
          <p:cNvPr id="114723" name="Line 35"/>
          <p:cNvSpPr>
            <a:spLocks noChangeShapeType="1"/>
          </p:cNvSpPr>
          <p:nvPr/>
        </p:nvSpPr>
        <p:spPr bwMode="auto">
          <a:xfrm>
            <a:off x="5067300" y="2981325"/>
            <a:ext cx="354013" cy="0"/>
          </a:xfrm>
          <a:prstGeom prst="line">
            <a:avLst/>
          </a:prstGeom>
          <a:noFill/>
          <a:ln w="38100">
            <a:solidFill>
              <a:srgbClr val="0066FF"/>
            </a:solidFill>
            <a:round/>
            <a:headEnd/>
            <a:tailEnd type="triangle" w="med" len="med"/>
          </a:ln>
          <a:effectLst/>
        </p:spPr>
        <p:txBody>
          <a:bodyPr/>
          <a:lstStyle/>
          <a:p>
            <a:endParaRPr lang="zh-CN" altLang="en-US"/>
          </a:p>
        </p:txBody>
      </p:sp>
      <p:sp>
        <p:nvSpPr>
          <p:cNvPr id="114724" name="Text Box 36"/>
          <p:cNvSpPr txBox="1">
            <a:spLocks noChangeArrowheads="1"/>
          </p:cNvSpPr>
          <p:nvPr/>
        </p:nvSpPr>
        <p:spPr bwMode="auto">
          <a:xfrm>
            <a:off x="5410200" y="2743200"/>
            <a:ext cx="1063625" cy="528638"/>
          </a:xfrm>
          <a:prstGeom prst="rect">
            <a:avLst/>
          </a:prstGeom>
          <a:solidFill>
            <a:srgbClr val="CCFFCC"/>
          </a:solidFill>
          <a:ln w="9525">
            <a:solidFill>
              <a:srgbClr val="6600FF"/>
            </a:solidFill>
            <a:miter lim="800000"/>
            <a:headEnd/>
            <a:tailEnd/>
          </a:ln>
          <a:effectLst/>
        </p:spPr>
        <p:txBody>
          <a:bodyPr>
            <a:spAutoFit/>
          </a:bodyPr>
          <a:lstStyle/>
          <a:p>
            <a:pPr algn="ctr" eaLnBrk="0" hangingPunct="0">
              <a:spcBef>
                <a:spcPct val="50000"/>
              </a:spcBef>
            </a:pPr>
            <a:r>
              <a:rPr kumimoji="1" lang="zh-CN" altLang="en-US" sz="2800" b="1">
                <a:solidFill>
                  <a:srgbClr val="0000FF"/>
                </a:solidFill>
                <a:latin typeface="Times New Roman" pitchFamily="18" charset="0"/>
                <a:ea typeface="黑体" pitchFamily="2" charset="-122"/>
              </a:rPr>
              <a:t>女人</a:t>
            </a:r>
          </a:p>
        </p:txBody>
      </p:sp>
      <p:sp>
        <p:nvSpPr>
          <p:cNvPr id="114725" name="Line 37"/>
          <p:cNvSpPr>
            <a:spLocks noChangeShapeType="1"/>
          </p:cNvSpPr>
          <p:nvPr/>
        </p:nvSpPr>
        <p:spPr bwMode="auto">
          <a:xfrm>
            <a:off x="5154613" y="4575175"/>
            <a:ext cx="0" cy="1708150"/>
          </a:xfrm>
          <a:prstGeom prst="line">
            <a:avLst/>
          </a:prstGeom>
          <a:noFill/>
          <a:ln w="38100">
            <a:solidFill>
              <a:srgbClr val="0066FF"/>
            </a:solidFill>
            <a:round/>
            <a:headEnd/>
            <a:tailEnd/>
          </a:ln>
          <a:effectLst/>
        </p:spPr>
        <p:txBody>
          <a:bodyPr/>
          <a:lstStyle/>
          <a:p>
            <a:endParaRPr lang="zh-CN" altLang="en-US"/>
          </a:p>
        </p:txBody>
      </p:sp>
      <p:sp>
        <p:nvSpPr>
          <p:cNvPr id="114726" name="Line 38"/>
          <p:cNvSpPr>
            <a:spLocks noChangeShapeType="1"/>
          </p:cNvSpPr>
          <p:nvPr/>
        </p:nvSpPr>
        <p:spPr bwMode="auto">
          <a:xfrm>
            <a:off x="5067300" y="5486400"/>
            <a:ext cx="354013" cy="0"/>
          </a:xfrm>
          <a:prstGeom prst="line">
            <a:avLst/>
          </a:prstGeom>
          <a:noFill/>
          <a:ln w="38100">
            <a:solidFill>
              <a:srgbClr val="0066FF"/>
            </a:solidFill>
            <a:round/>
            <a:headEnd/>
            <a:tailEnd type="triangle" w="med" len="med"/>
          </a:ln>
          <a:effectLst/>
        </p:spPr>
        <p:txBody>
          <a:bodyPr/>
          <a:lstStyle/>
          <a:p>
            <a:endParaRPr lang="zh-CN" altLang="en-US"/>
          </a:p>
        </p:txBody>
      </p:sp>
      <p:sp>
        <p:nvSpPr>
          <p:cNvPr id="114727" name="Text Box 39"/>
          <p:cNvSpPr txBox="1">
            <a:spLocks noChangeArrowheads="1"/>
          </p:cNvSpPr>
          <p:nvPr/>
        </p:nvSpPr>
        <p:spPr bwMode="auto">
          <a:xfrm>
            <a:off x="5410200" y="5181600"/>
            <a:ext cx="1063625" cy="528638"/>
          </a:xfrm>
          <a:prstGeom prst="rect">
            <a:avLst/>
          </a:prstGeom>
          <a:solidFill>
            <a:srgbClr val="CCFFCC"/>
          </a:solidFill>
          <a:ln w="9525">
            <a:solidFill>
              <a:srgbClr val="6600FF"/>
            </a:solidFill>
            <a:miter lim="800000"/>
            <a:headEnd/>
            <a:tailEnd/>
          </a:ln>
          <a:effectLst/>
        </p:spPr>
        <p:txBody>
          <a:bodyPr>
            <a:spAutoFit/>
          </a:bodyPr>
          <a:lstStyle/>
          <a:p>
            <a:pPr algn="ctr" eaLnBrk="0" hangingPunct="0">
              <a:spcBef>
                <a:spcPct val="50000"/>
              </a:spcBef>
            </a:pPr>
            <a:r>
              <a:rPr kumimoji="1" lang="zh-CN" altLang="en-US" sz="2800" b="1">
                <a:solidFill>
                  <a:srgbClr val="0000FF"/>
                </a:solidFill>
                <a:latin typeface="Times New Roman" pitchFamily="18" charset="0"/>
                <a:ea typeface="黑体" pitchFamily="2" charset="-122"/>
              </a:rPr>
              <a:t>男人</a:t>
            </a:r>
          </a:p>
        </p:txBody>
      </p:sp>
      <p:grpSp>
        <p:nvGrpSpPr>
          <p:cNvPr id="6" name="Group 40"/>
          <p:cNvGrpSpPr>
            <a:grpSpLocks/>
          </p:cNvGrpSpPr>
          <p:nvPr/>
        </p:nvGrpSpPr>
        <p:grpSpPr bwMode="auto">
          <a:xfrm>
            <a:off x="6484938" y="2981325"/>
            <a:ext cx="265112" cy="2476500"/>
            <a:chOff x="4368" y="2496"/>
            <a:chExt cx="144" cy="1044"/>
          </a:xfrm>
        </p:grpSpPr>
        <p:sp>
          <p:nvSpPr>
            <p:cNvPr id="114729" name="Line 41"/>
            <p:cNvSpPr>
              <a:spLocks noChangeShapeType="1"/>
            </p:cNvSpPr>
            <p:nvPr/>
          </p:nvSpPr>
          <p:spPr bwMode="auto">
            <a:xfrm>
              <a:off x="4368" y="2496"/>
              <a:ext cx="144" cy="0"/>
            </a:xfrm>
            <a:prstGeom prst="line">
              <a:avLst/>
            </a:prstGeom>
            <a:noFill/>
            <a:ln w="38100">
              <a:solidFill>
                <a:srgbClr val="0066FF"/>
              </a:solidFill>
              <a:round/>
              <a:headEnd/>
              <a:tailEnd/>
            </a:ln>
            <a:effectLst/>
          </p:spPr>
          <p:txBody>
            <a:bodyPr/>
            <a:lstStyle/>
            <a:p>
              <a:endParaRPr lang="zh-CN" altLang="en-US"/>
            </a:p>
          </p:txBody>
        </p:sp>
        <p:sp>
          <p:nvSpPr>
            <p:cNvPr id="114730" name="Line 42"/>
            <p:cNvSpPr>
              <a:spLocks noChangeShapeType="1"/>
            </p:cNvSpPr>
            <p:nvPr/>
          </p:nvSpPr>
          <p:spPr bwMode="auto">
            <a:xfrm>
              <a:off x="4368" y="3540"/>
              <a:ext cx="144" cy="0"/>
            </a:xfrm>
            <a:prstGeom prst="line">
              <a:avLst/>
            </a:prstGeom>
            <a:noFill/>
            <a:ln w="38100">
              <a:solidFill>
                <a:srgbClr val="0066FF"/>
              </a:solidFill>
              <a:round/>
              <a:headEnd/>
              <a:tailEnd/>
            </a:ln>
            <a:effectLst/>
          </p:spPr>
          <p:txBody>
            <a:bodyPr/>
            <a:lstStyle/>
            <a:p>
              <a:endParaRPr lang="zh-CN" altLang="en-US"/>
            </a:p>
          </p:txBody>
        </p:sp>
      </p:grpSp>
      <p:sp>
        <p:nvSpPr>
          <p:cNvPr id="114731" name="Line 43"/>
          <p:cNvSpPr>
            <a:spLocks noChangeShapeType="1"/>
          </p:cNvSpPr>
          <p:nvPr/>
        </p:nvSpPr>
        <p:spPr bwMode="auto">
          <a:xfrm>
            <a:off x="6750050" y="2981325"/>
            <a:ext cx="0" cy="2505075"/>
          </a:xfrm>
          <a:prstGeom prst="line">
            <a:avLst/>
          </a:prstGeom>
          <a:noFill/>
          <a:ln w="38100">
            <a:solidFill>
              <a:srgbClr val="0066FF"/>
            </a:solidFill>
            <a:round/>
            <a:headEnd/>
            <a:tailEnd/>
          </a:ln>
          <a:effectLst/>
        </p:spPr>
        <p:txBody>
          <a:bodyPr/>
          <a:lstStyle/>
          <a:p>
            <a:endParaRPr lang="zh-CN" altLang="en-US"/>
          </a:p>
        </p:txBody>
      </p:sp>
      <p:sp>
        <p:nvSpPr>
          <p:cNvPr id="114732" name="Line 44"/>
          <p:cNvSpPr>
            <a:spLocks noChangeShapeType="1"/>
          </p:cNvSpPr>
          <p:nvPr/>
        </p:nvSpPr>
        <p:spPr bwMode="auto">
          <a:xfrm>
            <a:off x="6750050" y="4264025"/>
            <a:ext cx="355600" cy="0"/>
          </a:xfrm>
          <a:prstGeom prst="line">
            <a:avLst/>
          </a:prstGeom>
          <a:noFill/>
          <a:ln w="38100">
            <a:solidFill>
              <a:srgbClr val="0066FF"/>
            </a:solidFill>
            <a:round/>
            <a:headEnd/>
            <a:tailEnd type="triangle" w="med" len="med"/>
          </a:ln>
          <a:effectLst/>
        </p:spPr>
        <p:txBody>
          <a:bodyPr/>
          <a:lstStyle/>
          <a:p>
            <a:endParaRPr lang="zh-CN" altLang="en-US"/>
          </a:p>
        </p:txBody>
      </p:sp>
      <p:sp>
        <p:nvSpPr>
          <p:cNvPr id="114733" name="Text Box 45"/>
          <p:cNvSpPr txBox="1">
            <a:spLocks noChangeArrowheads="1"/>
          </p:cNvSpPr>
          <p:nvPr/>
        </p:nvSpPr>
        <p:spPr bwMode="auto">
          <a:xfrm>
            <a:off x="7105650" y="3810000"/>
            <a:ext cx="1063625" cy="711200"/>
          </a:xfrm>
          <a:prstGeom prst="rect">
            <a:avLst/>
          </a:prstGeom>
          <a:solidFill>
            <a:srgbClr val="CCFFFF"/>
          </a:solidFill>
          <a:ln w="9525">
            <a:solidFill>
              <a:srgbClr val="6600FF"/>
            </a:solidFill>
            <a:miter lim="800000"/>
            <a:headEnd/>
            <a:tailEnd/>
          </a:ln>
          <a:effectLst/>
        </p:spPr>
        <p:txBody>
          <a:bodyPr>
            <a:spAutoFit/>
          </a:bodyPr>
          <a:lstStyle/>
          <a:p>
            <a:pPr algn="ctr" eaLnBrk="0" hangingPunct="0">
              <a:spcBef>
                <a:spcPct val="50000"/>
              </a:spcBef>
            </a:pPr>
            <a:r>
              <a:rPr kumimoji="1" lang="zh-CN" altLang="en-US" sz="4000">
                <a:solidFill>
                  <a:srgbClr val="CC0000"/>
                </a:solidFill>
                <a:latin typeface="Times New Roman" pitchFamily="18" charset="0"/>
                <a:ea typeface="黑体" pitchFamily="2" charset="-122"/>
              </a:rPr>
              <a:t>人</a:t>
            </a:r>
          </a:p>
        </p:txBody>
      </p:sp>
      <p:sp>
        <p:nvSpPr>
          <p:cNvPr id="114734" name="Text Box 46"/>
          <p:cNvSpPr txBox="1">
            <a:spLocks noChangeArrowheads="1"/>
          </p:cNvSpPr>
          <p:nvPr/>
        </p:nvSpPr>
        <p:spPr bwMode="auto">
          <a:xfrm>
            <a:off x="8080375" y="3778250"/>
            <a:ext cx="1063625" cy="519113"/>
          </a:xfrm>
          <a:prstGeom prst="rect">
            <a:avLst/>
          </a:prstGeom>
          <a:noFill/>
          <a:ln w="9525">
            <a:noFill/>
            <a:miter lim="800000"/>
            <a:headEnd/>
            <a:tailEnd/>
          </a:ln>
          <a:effectLst/>
        </p:spPr>
        <p:txBody>
          <a:bodyPr>
            <a:spAutoFit/>
          </a:bodyPr>
          <a:lstStyle/>
          <a:p>
            <a:pPr eaLnBrk="0" hangingPunct="0">
              <a:spcBef>
                <a:spcPct val="50000"/>
              </a:spcBef>
            </a:pPr>
            <a:r>
              <a:rPr kumimoji="1" lang="en-US" altLang="zh-CN" sz="2800">
                <a:solidFill>
                  <a:srgbClr val="FFFF66"/>
                </a:solidFill>
                <a:latin typeface="Times New Roman" pitchFamily="18" charset="0"/>
                <a:ea typeface="方正琥珀简体" pitchFamily="2" charset="-122"/>
              </a:rPr>
              <a:t>……</a:t>
            </a:r>
          </a:p>
        </p:txBody>
      </p:sp>
      <p:grpSp>
        <p:nvGrpSpPr>
          <p:cNvPr id="7" name="Group 47"/>
          <p:cNvGrpSpPr>
            <a:grpSpLocks/>
          </p:cNvGrpSpPr>
          <p:nvPr/>
        </p:nvGrpSpPr>
        <p:grpSpPr bwMode="auto">
          <a:xfrm>
            <a:off x="4711700" y="4575175"/>
            <a:ext cx="442913" cy="1708150"/>
            <a:chOff x="3408" y="3168"/>
            <a:chExt cx="240" cy="720"/>
          </a:xfrm>
        </p:grpSpPr>
        <p:sp>
          <p:nvSpPr>
            <p:cNvPr id="114736" name="Line 48"/>
            <p:cNvSpPr>
              <a:spLocks noChangeShapeType="1"/>
            </p:cNvSpPr>
            <p:nvPr/>
          </p:nvSpPr>
          <p:spPr bwMode="auto">
            <a:xfrm>
              <a:off x="3408" y="3168"/>
              <a:ext cx="240" cy="0"/>
            </a:xfrm>
            <a:prstGeom prst="line">
              <a:avLst/>
            </a:prstGeom>
            <a:noFill/>
            <a:ln w="38100">
              <a:solidFill>
                <a:srgbClr val="0066FF"/>
              </a:solidFill>
              <a:round/>
              <a:headEnd/>
              <a:tailEnd/>
            </a:ln>
            <a:effectLst/>
          </p:spPr>
          <p:txBody>
            <a:bodyPr/>
            <a:lstStyle/>
            <a:p>
              <a:endParaRPr lang="zh-CN" altLang="en-US"/>
            </a:p>
          </p:txBody>
        </p:sp>
        <p:sp>
          <p:nvSpPr>
            <p:cNvPr id="114737" name="Line 49"/>
            <p:cNvSpPr>
              <a:spLocks noChangeShapeType="1"/>
            </p:cNvSpPr>
            <p:nvPr/>
          </p:nvSpPr>
          <p:spPr bwMode="auto">
            <a:xfrm flipV="1">
              <a:off x="3408" y="3876"/>
              <a:ext cx="240" cy="12"/>
            </a:xfrm>
            <a:prstGeom prst="line">
              <a:avLst/>
            </a:prstGeom>
            <a:noFill/>
            <a:ln w="38100">
              <a:solidFill>
                <a:srgbClr val="0066FF"/>
              </a:solidFill>
              <a:round/>
              <a:headEnd/>
              <a:tailEnd/>
            </a:ln>
            <a:effectLst/>
          </p:spPr>
          <p:txBody>
            <a:bodyPr/>
            <a:lstStyle/>
            <a:p>
              <a:endParaRPr lang="zh-CN" altLang="en-US"/>
            </a:p>
          </p:txBody>
        </p:sp>
        <p:sp>
          <p:nvSpPr>
            <p:cNvPr id="114738" name="Line 50"/>
            <p:cNvSpPr>
              <a:spLocks noChangeShapeType="1"/>
            </p:cNvSpPr>
            <p:nvPr/>
          </p:nvSpPr>
          <p:spPr bwMode="auto">
            <a:xfrm>
              <a:off x="3408" y="3552"/>
              <a:ext cx="192" cy="0"/>
            </a:xfrm>
            <a:prstGeom prst="line">
              <a:avLst/>
            </a:prstGeom>
            <a:noFill/>
            <a:ln w="38100">
              <a:solidFill>
                <a:srgbClr val="0066FF"/>
              </a:solidFill>
              <a:round/>
              <a:headEnd/>
              <a:tailEnd/>
            </a:ln>
            <a:effectLst/>
          </p:spPr>
          <p:txBody>
            <a:bodyPr/>
            <a:lstStyle/>
            <a:p>
              <a:endParaRPr lang="zh-CN" altLang="en-US"/>
            </a:p>
          </p:txBody>
        </p:sp>
      </p:grpSp>
      <p:sp>
        <p:nvSpPr>
          <p:cNvPr id="114739" name="Rectangle 51"/>
          <p:cNvSpPr>
            <a:spLocks noChangeArrowheads="1"/>
          </p:cNvSpPr>
          <p:nvPr/>
        </p:nvSpPr>
        <p:spPr bwMode="auto">
          <a:xfrm>
            <a:off x="533400" y="762000"/>
            <a:ext cx="3581400" cy="76200"/>
          </a:xfrm>
          <a:prstGeom prst="rect">
            <a:avLst/>
          </a:prstGeom>
          <a:gradFill rotWithShape="0">
            <a:gsLst>
              <a:gs pos="0">
                <a:srgbClr val="66FF33"/>
              </a:gs>
              <a:gs pos="50000">
                <a:schemeClr val="bg1"/>
              </a:gs>
              <a:gs pos="100000">
                <a:srgbClr val="66FF33"/>
              </a:gs>
            </a:gsLst>
            <a:lin ang="0" scaled="1"/>
          </a:gradFill>
          <a:ln w="9525">
            <a:solidFill>
              <a:srgbClr val="660066"/>
            </a:solidFill>
            <a:miter lim="800000"/>
            <a:headEnd/>
            <a:tailEnd/>
          </a:ln>
          <a:effectLst/>
        </p:spPr>
        <p:txBody>
          <a:bodyPr anchor="ctr">
            <a:spAutoFit/>
          </a:bodyPr>
          <a:lstStyle/>
          <a:p>
            <a:endParaRPr lang="zh-CN" altLang="en-US"/>
          </a:p>
        </p:txBody>
      </p:sp>
      <p:sp>
        <p:nvSpPr>
          <p:cNvPr id="114740" name="Text Box 52"/>
          <p:cNvSpPr txBox="1">
            <a:spLocks noChangeArrowheads="1"/>
          </p:cNvSpPr>
          <p:nvPr/>
        </p:nvSpPr>
        <p:spPr bwMode="auto">
          <a:xfrm>
            <a:off x="3736975" y="242887"/>
            <a:ext cx="3886200" cy="519113"/>
          </a:xfrm>
          <a:prstGeom prst="rect">
            <a:avLst/>
          </a:prstGeom>
          <a:noFill/>
          <a:ln w="9525">
            <a:noFill/>
            <a:miter lim="800000"/>
            <a:headEnd/>
            <a:tailEnd/>
          </a:ln>
          <a:effectLst/>
        </p:spPr>
        <p:txBody>
          <a:bodyPr>
            <a:spAutoFit/>
          </a:bodyPr>
          <a:lstStyle/>
          <a:p>
            <a:pPr eaLnBrk="0" hangingPunct="0">
              <a:spcBef>
                <a:spcPct val="50000"/>
              </a:spcBef>
            </a:pPr>
            <a:r>
              <a:rPr kumimoji="1" lang="zh-CN" altLang="en-US" sz="2800" b="1" dirty="0">
                <a:solidFill>
                  <a:srgbClr val="CC0000"/>
                </a:solidFill>
                <a:latin typeface="Times New Roman" pitchFamily="18" charset="0"/>
                <a:ea typeface="华文新魏" pitchFamily="2" charset="-122"/>
              </a:rPr>
              <a:t>分析与综合的辩证关系</a:t>
            </a:r>
          </a:p>
        </p:txBody>
      </p:sp>
      <p:sp>
        <p:nvSpPr>
          <p:cNvPr id="114741" name="AutoShape 53"/>
          <p:cNvSpPr>
            <a:spLocks noChangeArrowheads="1"/>
          </p:cNvSpPr>
          <p:nvPr/>
        </p:nvSpPr>
        <p:spPr bwMode="auto">
          <a:xfrm>
            <a:off x="1905000" y="1066800"/>
            <a:ext cx="1219200" cy="914400"/>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FF"/>
          </a:solidFill>
          <a:ln w="57150">
            <a:solidFill>
              <a:srgbClr val="FF6699"/>
            </a:solidFill>
            <a:miter lim="800000"/>
            <a:headEnd/>
            <a:tailEnd/>
          </a:ln>
          <a:effectLst/>
        </p:spPr>
        <p:txBody>
          <a:bodyPr wrap="none" anchor="ctr"/>
          <a:lstStyle/>
          <a:p>
            <a:endParaRPr lang="zh-CN" altLang="en-US"/>
          </a:p>
        </p:txBody>
      </p:sp>
      <p:sp>
        <p:nvSpPr>
          <p:cNvPr id="114742" name="AutoShape 54"/>
          <p:cNvSpPr>
            <a:spLocks noChangeArrowheads="1"/>
          </p:cNvSpPr>
          <p:nvPr/>
        </p:nvSpPr>
        <p:spPr bwMode="auto">
          <a:xfrm>
            <a:off x="5334000" y="1066800"/>
            <a:ext cx="1219200" cy="914400"/>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CCFF"/>
          </a:solidFill>
          <a:ln w="57150">
            <a:solidFill>
              <a:srgbClr val="FF6699"/>
            </a:solidFill>
            <a:miter lim="800000"/>
            <a:headEnd/>
            <a:tailEnd/>
          </a:ln>
          <a:effectLst/>
        </p:spPr>
        <p:txBody>
          <a:bodyPr wrap="none" anchor="ctr"/>
          <a:lstStyle/>
          <a:p>
            <a:endParaRPr lang="zh-CN" altLang="en-US"/>
          </a:p>
        </p:txBody>
      </p:sp>
      <p:sp>
        <p:nvSpPr>
          <p:cNvPr id="114743" name="Text Box 55"/>
          <p:cNvSpPr txBox="1">
            <a:spLocks noChangeArrowheads="1"/>
          </p:cNvSpPr>
          <p:nvPr/>
        </p:nvSpPr>
        <p:spPr bwMode="auto">
          <a:xfrm>
            <a:off x="2057400" y="1143000"/>
            <a:ext cx="1143000" cy="579438"/>
          </a:xfrm>
          <a:prstGeom prst="rect">
            <a:avLst/>
          </a:prstGeom>
          <a:noFill/>
          <a:ln w="9525">
            <a:noFill/>
            <a:miter lim="800000"/>
            <a:headEnd/>
            <a:tailEnd/>
          </a:ln>
          <a:effectLst/>
        </p:spPr>
        <p:txBody>
          <a:bodyPr>
            <a:spAutoFit/>
          </a:bodyPr>
          <a:lstStyle/>
          <a:p>
            <a:pPr>
              <a:spcBef>
                <a:spcPct val="50000"/>
              </a:spcBef>
            </a:pPr>
            <a:r>
              <a:rPr kumimoji="1" lang="zh-CN" altLang="en-US" sz="3200">
                <a:latin typeface="Times New Roman" pitchFamily="18" charset="0"/>
                <a:ea typeface="华文新魏" pitchFamily="2" charset="-122"/>
              </a:rPr>
              <a:t>分析</a:t>
            </a:r>
          </a:p>
        </p:txBody>
      </p:sp>
      <p:sp>
        <p:nvSpPr>
          <p:cNvPr id="114744" name="Text Box 56"/>
          <p:cNvSpPr txBox="1">
            <a:spLocks noChangeArrowheads="1"/>
          </p:cNvSpPr>
          <p:nvPr/>
        </p:nvSpPr>
        <p:spPr bwMode="auto">
          <a:xfrm>
            <a:off x="5486400" y="1143000"/>
            <a:ext cx="1219200" cy="579438"/>
          </a:xfrm>
          <a:prstGeom prst="rect">
            <a:avLst/>
          </a:prstGeom>
          <a:noFill/>
          <a:ln w="9525">
            <a:noFill/>
            <a:miter lim="800000"/>
            <a:headEnd/>
            <a:tailEnd/>
          </a:ln>
          <a:effectLst/>
        </p:spPr>
        <p:txBody>
          <a:bodyPr>
            <a:spAutoFit/>
          </a:bodyPr>
          <a:lstStyle/>
          <a:p>
            <a:pPr>
              <a:spcBef>
                <a:spcPct val="50000"/>
              </a:spcBef>
            </a:pPr>
            <a:r>
              <a:rPr kumimoji="1" lang="zh-CN" altLang="en-US" sz="3200">
                <a:latin typeface="Times New Roman" pitchFamily="18" charset="0"/>
                <a:ea typeface="华文新魏" pitchFamily="2" charset="-122"/>
              </a:rPr>
              <a:t>综合</a:t>
            </a:r>
          </a:p>
        </p:txBody>
      </p:sp>
      <p:sp>
        <p:nvSpPr>
          <p:cNvPr id="114745" name="Line 57"/>
          <p:cNvSpPr>
            <a:spLocks noChangeShapeType="1"/>
          </p:cNvSpPr>
          <p:nvPr/>
        </p:nvSpPr>
        <p:spPr bwMode="auto">
          <a:xfrm>
            <a:off x="3276600" y="1371600"/>
            <a:ext cx="1905000" cy="0"/>
          </a:xfrm>
          <a:prstGeom prst="line">
            <a:avLst/>
          </a:prstGeom>
          <a:noFill/>
          <a:ln w="57150">
            <a:solidFill>
              <a:srgbClr val="003300"/>
            </a:solidFill>
            <a:prstDash val="sysDot"/>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14740"/>
                                        </p:tgtEl>
                                        <p:attrNameLst>
                                          <p:attrName>style.visibility</p:attrName>
                                        </p:attrNameLst>
                                      </p:cBhvr>
                                      <p:to>
                                        <p:strVal val="visible"/>
                                      </p:to>
                                    </p:set>
                                    <p:anim calcmode="lin" valueType="num">
                                      <p:cBhvr>
                                        <p:cTn id="7" dur="500" fill="hold"/>
                                        <p:tgtEl>
                                          <p:spTgt spid="114740"/>
                                        </p:tgtEl>
                                        <p:attrNameLst>
                                          <p:attrName>ppt_x</p:attrName>
                                        </p:attrNameLst>
                                      </p:cBhvr>
                                      <p:tavLst>
                                        <p:tav tm="0">
                                          <p:val>
                                            <p:strVal val="#ppt_x-#ppt_w/2"/>
                                          </p:val>
                                        </p:tav>
                                        <p:tav tm="100000">
                                          <p:val>
                                            <p:strVal val="#ppt_x"/>
                                          </p:val>
                                        </p:tav>
                                      </p:tavLst>
                                    </p:anim>
                                    <p:anim calcmode="lin" valueType="num">
                                      <p:cBhvr>
                                        <p:cTn id="8" dur="500" fill="hold"/>
                                        <p:tgtEl>
                                          <p:spTgt spid="114740"/>
                                        </p:tgtEl>
                                        <p:attrNameLst>
                                          <p:attrName>ppt_y</p:attrName>
                                        </p:attrNameLst>
                                      </p:cBhvr>
                                      <p:tavLst>
                                        <p:tav tm="0">
                                          <p:val>
                                            <p:strVal val="#ppt_y"/>
                                          </p:val>
                                        </p:tav>
                                        <p:tav tm="100000">
                                          <p:val>
                                            <p:strVal val="#ppt_y"/>
                                          </p:val>
                                        </p:tav>
                                      </p:tavLst>
                                    </p:anim>
                                    <p:anim calcmode="lin" valueType="num">
                                      <p:cBhvr>
                                        <p:cTn id="9" dur="500" fill="hold"/>
                                        <p:tgtEl>
                                          <p:spTgt spid="114740"/>
                                        </p:tgtEl>
                                        <p:attrNameLst>
                                          <p:attrName>ppt_w</p:attrName>
                                        </p:attrNameLst>
                                      </p:cBhvr>
                                      <p:tavLst>
                                        <p:tav tm="0">
                                          <p:val>
                                            <p:fltVal val="0"/>
                                          </p:val>
                                        </p:tav>
                                        <p:tav tm="100000">
                                          <p:val>
                                            <p:strVal val="#ppt_w"/>
                                          </p:val>
                                        </p:tav>
                                      </p:tavLst>
                                    </p:anim>
                                    <p:anim calcmode="lin" valueType="num">
                                      <p:cBhvr>
                                        <p:cTn id="10" dur="500" fill="hold"/>
                                        <p:tgtEl>
                                          <p:spTgt spid="11474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114739"/>
                                        </p:tgtEl>
                                        <p:attrNameLst>
                                          <p:attrName>style.visibility</p:attrName>
                                        </p:attrNameLst>
                                      </p:cBhvr>
                                      <p:to>
                                        <p:strVal val="visible"/>
                                      </p:to>
                                    </p:set>
                                    <p:anim calcmode="lin" valueType="num">
                                      <p:cBhvr>
                                        <p:cTn id="14" dur="500" fill="hold"/>
                                        <p:tgtEl>
                                          <p:spTgt spid="114739"/>
                                        </p:tgtEl>
                                        <p:attrNameLst>
                                          <p:attrName>ppt_x</p:attrName>
                                        </p:attrNameLst>
                                      </p:cBhvr>
                                      <p:tavLst>
                                        <p:tav tm="0">
                                          <p:val>
                                            <p:strVal val="#ppt_x-#ppt_w/2"/>
                                          </p:val>
                                        </p:tav>
                                        <p:tav tm="100000">
                                          <p:val>
                                            <p:strVal val="#ppt_x"/>
                                          </p:val>
                                        </p:tav>
                                      </p:tavLst>
                                    </p:anim>
                                    <p:anim calcmode="lin" valueType="num">
                                      <p:cBhvr>
                                        <p:cTn id="15" dur="500" fill="hold"/>
                                        <p:tgtEl>
                                          <p:spTgt spid="114739"/>
                                        </p:tgtEl>
                                        <p:attrNameLst>
                                          <p:attrName>ppt_y</p:attrName>
                                        </p:attrNameLst>
                                      </p:cBhvr>
                                      <p:tavLst>
                                        <p:tav tm="0">
                                          <p:val>
                                            <p:strVal val="#ppt_y"/>
                                          </p:val>
                                        </p:tav>
                                        <p:tav tm="100000">
                                          <p:val>
                                            <p:strVal val="#ppt_y"/>
                                          </p:val>
                                        </p:tav>
                                      </p:tavLst>
                                    </p:anim>
                                    <p:anim calcmode="lin" valueType="num">
                                      <p:cBhvr>
                                        <p:cTn id="16" dur="500" fill="hold"/>
                                        <p:tgtEl>
                                          <p:spTgt spid="114739"/>
                                        </p:tgtEl>
                                        <p:attrNameLst>
                                          <p:attrName>ppt_w</p:attrName>
                                        </p:attrNameLst>
                                      </p:cBhvr>
                                      <p:tavLst>
                                        <p:tav tm="0">
                                          <p:val>
                                            <p:fltVal val="0"/>
                                          </p:val>
                                        </p:tav>
                                        <p:tav tm="100000">
                                          <p:val>
                                            <p:strVal val="#ppt_w"/>
                                          </p:val>
                                        </p:tav>
                                      </p:tavLst>
                                    </p:anim>
                                    <p:anim calcmode="lin" valueType="num">
                                      <p:cBhvr>
                                        <p:cTn id="17" dur="500" fill="hold"/>
                                        <p:tgtEl>
                                          <p:spTgt spid="114739"/>
                                        </p:tgtEl>
                                        <p:attrNameLst>
                                          <p:attrName>ppt_h</p:attrName>
                                        </p:attrNameLst>
                                      </p:cBhvr>
                                      <p:tavLst>
                                        <p:tav tm="0">
                                          <p:val>
                                            <p:strVal val="#ppt_h"/>
                                          </p:val>
                                        </p:tav>
                                        <p:tav tm="100000">
                                          <p:val>
                                            <p:strVal val="#ppt_h"/>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114741"/>
                                        </p:tgtEl>
                                        <p:attrNameLst>
                                          <p:attrName>style.visibility</p:attrName>
                                        </p:attrNameLst>
                                      </p:cBhvr>
                                      <p:to>
                                        <p:strVal val="visible"/>
                                      </p:to>
                                    </p:set>
                                    <p:anim calcmode="lin" valueType="num">
                                      <p:cBhvr additive="base">
                                        <p:cTn id="21" dur="500" fill="hold"/>
                                        <p:tgtEl>
                                          <p:spTgt spid="114741"/>
                                        </p:tgtEl>
                                        <p:attrNameLst>
                                          <p:attrName>ppt_x</p:attrName>
                                        </p:attrNameLst>
                                      </p:cBhvr>
                                      <p:tavLst>
                                        <p:tav tm="0">
                                          <p:val>
                                            <p:strVal val="0-#ppt_w/2"/>
                                          </p:val>
                                        </p:tav>
                                        <p:tav tm="100000">
                                          <p:val>
                                            <p:strVal val="#ppt_x"/>
                                          </p:val>
                                        </p:tav>
                                      </p:tavLst>
                                    </p:anim>
                                    <p:anim calcmode="lin" valueType="num">
                                      <p:cBhvr additive="base">
                                        <p:cTn id="22" dur="500" fill="hold"/>
                                        <p:tgtEl>
                                          <p:spTgt spid="11474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15" presetClass="entr" presetSubtype="0" fill="hold" grpId="0" nodeType="afterEffect">
                                  <p:stCondLst>
                                    <p:cond delay="0"/>
                                  </p:stCondLst>
                                  <p:iterate type="wd">
                                    <p:tmPct val="100000"/>
                                  </p:iterate>
                                  <p:childTnLst>
                                    <p:set>
                                      <p:cBhvr>
                                        <p:cTn id="25" dur="1" fill="hold">
                                          <p:stCondLst>
                                            <p:cond delay="0"/>
                                          </p:stCondLst>
                                        </p:cTn>
                                        <p:tgtEl>
                                          <p:spTgt spid="114743"/>
                                        </p:tgtEl>
                                        <p:attrNameLst>
                                          <p:attrName>style.visibility</p:attrName>
                                        </p:attrNameLst>
                                      </p:cBhvr>
                                      <p:to>
                                        <p:strVal val="visible"/>
                                      </p:to>
                                    </p:set>
                                    <p:anim calcmode="lin" valueType="num">
                                      <p:cBhvr>
                                        <p:cTn id="26" dur="750" fill="hold"/>
                                        <p:tgtEl>
                                          <p:spTgt spid="114743"/>
                                        </p:tgtEl>
                                        <p:attrNameLst>
                                          <p:attrName>ppt_w</p:attrName>
                                        </p:attrNameLst>
                                      </p:cBhvr>
                                      <p:tavLst>
                                        <p:tav tm="0">
                                          <p:val>
                                            <p:fltVal val="0"/>
                                          </p:val>
                                        </p:tav>
                                        <p:tav tm="100000">
                                          <p:val>
                                            <p:strVal val="#ppt_w"/>
                                          </p:val>
                                        </p:tav>
                                      </p:tavLst>
                                    </p:anim>
                                    <p:anim calcmode="lin" valueType="num">
                                      <p:cBhvr>
                                        <p:cTn id="27" dur="750" fill="hold"/>
                                        <p:tgtEl>
                                          <p:spTgt spid="114743"/>
                                        </p:tgtEl>
                                        <p:attrNameLst>
                                          <p:attrName>ppt_h</p:attrName>
                                        </p:attrNameLst>
                                      </p:cBhvr>
                                      <p:tavLst>
                                        <p:tav tm="0">
                                          <p:val>
                                            <p:fltVal val="0"/>
                                          </p:val>
                                        </p:tav>
                                        <p:tav tm="100000">
                                          <p:val>
                                            <p:strVal val="#ppt_h"/>
                                          </p:val>
                                        </p:tav>
                                      </p:tavLst>
                                    </p:anim>
                                    <p:anim calcmode="lin" valueType="num">
                                      <p:cBhvr>
                                        <p:cTn id="28" dur="750" fill="hold"/>
                                        <p:tgtEl>
                                          <p:spTgt spid="114743"/>
                                        </p:tgtEl>
                                        <p:attrNameLst>
                                          <p:attrName>ppt_x</p:attrName>
                                        </p:attrNameLst>
                                      </p:cBhvr>
                                      <p:tavLst>
                                        <p:tav tm="0" fmla="#ppt_x+(cos(-2*pi*(1-$))*-#ppt_x-sin(-2*pi*(1-$))*(1-#ppt_y))*(1-$)">
                                          <p:val>
                                            <p:fltVal val="0"/>
                                          </p:val>
                                        </p:tav>
                                        <p:tav tm="100000">
                                          <p:val>
                                            <p:fltVal val="1"/>
                                          </p:val>
                                        </p:tav>
                                      </p:tavLst>
                                    </p:anim>
                                    <p:anim calcmode="lin" valueType="num">
                                      <p:cBhvr>
                                        <p:cTn id="29" dur="750" fill="hold"/>
                                        <p:tgtEl>
                                          <p:spTgt spid="114743"/>
                                        </p:tgtEl>
                                        <p:attrNameLst>
                                          <p:attrName>ppt_y</p:attrName>
                                        </p:attrNameLst>
                                      </p:cBhvr>
                                      <p:tavLst>
                                        <p:tav tm="0" fmla="#ppt_y+(sin(-2*pi*(1-$))*-#ppt_x+cos(-2*pi*(1-$))*(1-#ppt_y))*(1-$)">
                                          <p:val>
                                            <p:fltVal val="0"/>
                                          </p:val>
                                        </p:tav>
                                        <p:tav tm="100000">
                                          <p:val>
                                            <p:fltVal val="1"/>
                                          </p:val>
                                        </p:tav>
                                      </p:tavLst>
                                    </p:anim>
                                  </p:childTnLst>
                                </p:cTn>
                              </p:par>
                            </p:childTnLst>
                          </p:cTn>
                        </p:par>
                        <p:par>
                          <p:cTn id="30" fill="hold">
                            <p:stCondLst>
                              <p:cond delay="3000"/>
                            </p:stCondLst>
                            <p:childTnLst>
                              <p:par>
                                <p:cTn id="31" presetID="17" presetClass="entr" presetSubtype="8" fill="hold" grpId="0" nodeType="afterEffect">
                                  <p:stCondLst>
                                    <p:cond delay="0"/>
                                  </p:stCondLst>
                                  <p:childTnLst>
                                    <p:set>
                                      <p:cBhvr>
                                        <p:cTn id="32" dur="1" fill="hold">
                                          <p:stCondLst>
                                            <p:cond delay="0"/>
                                          </p:stCondLst>
                                        </p:cTn>
                                        <p:tgtEl>
                                          <p:spTgt spid="114745"/>
                                        </p:tgtEl>
                                        <p:attrNameLst>
                                          <p:attrName>style.visibility</p:attrName>
                                        </p:attrNameLst>
                                      </p:cBhvr>
                                      <p:to>
                                        <p:strVal val="visible"/>
                                      </p:to>
                                    </p:set>
                                    <p:anim calcmode="lin" valueType="num">
                                      <p:cBhvr>
                                        <p:cTn id="33" dur="500" fill="hold"/>
                                        <p:tgtEl>
                                          <p:spTgt spid="114745"/>
                                        </p:tgtEl>
                                        <p:attrNameLst>
                                          <p:attrName>ppt_x</p:attrName>
                                        </p:attrNameLst>
                                      </p:cBhvr>
                                      <p:tavLst>
                                        <p:tav tm="0">
                                          <p:val>
                                            <p:strVal val="#ppt_x-#ppt_w/2"/>
                                          </p:val>
                                        </p:tav>
                                        <p:tav tm="100000">
                                          <p:val>
                                            <p:strVal val="#ppt_x"/>
                                          </p:val>
                                        </p:tav>
                                      </p:tavLst>
                                    </p:anim>
                                    <p:anim calcmode="lin" valueType="num">
                                      <p:cBhvr>
                                        <p:cTn id="34" dur="500" fill="hold"/>
                                        <p:tgtEl>
                                          <p:spTgt spid="114745"/>
                                        </p:tgtEl>
                                        <p:attrNameLst>
                                          <p:attrName>ppt_y</p:attrName>
                                        </p:attrNameLst>
                                      </p:cBhvr>
                                      <p:tavLst>
                                        <p:tav tm="0">
                                          <p:val>
                                            <p:strVal val="#ppt_y"/>
                                          </p:val>
                                        </p:tav>
                                        <p:tav tm="100000">
                                          <p:val>
                                            <p:strVal val="#ppt_y"/>
                                          </p:val>
                                        </p:tav>
                                      </p:tavLst>
                                    </p:anim>
                                    <p:anim calcmode="lin" valueType="num">
                                      <p:cBhvr>
                                        <p:cTn id="35" dur="500" fill="hold"/>
                                        <p:tgtEl>
                                          <p:spTgt spid="114745"/>
                                        </p:tgtEl>
                                        <p:attrNameLst>
                                          <p:attrName>ppt_w</p:attrName>
                                        </p:attrNameLst>
                                      </p:cBhvr>
                                      <p:tavLst>
                                        <p:tav tm="0">
                                          <p:val>
                                            <p:fltVal val="0"/>
                                          </p:val>
                                        </p:tav>
                                        <p:tav tm="100000">
                                          <p:val>
                                            <p:strVal val="#ppt_w"/>
                                          </p:val>
                                        </p:tav>
                                      </p:tavLst>
                                    </p:anim>
                                    <p:anim calcmode="lin" valueType="num">
                                      <p:cBhvr>
                                        <p:cTn id="36" dur="500" fill="hold"/>
                                        <p:tgtEl>
                                          <p:spTgt spid="114745"/>
                                        </p:tgtEl>
                                        <p:attrNameLst>
                                          <p:attrName>ppt_h</p:attrName>
                                        </p:attrNameLst>
                                      </p:cBhvr>
                                      <p:tavLst>
                                        <p:tav tm="0">
                                          <p:val>
                                            <p:strVal val="#ppt_h"/>
                                          </p:val>
                                        </p:tav>
                                        <p:tav tm="100000">
                                          <p:val>
                                            <p:strVal val="#ppt_h"/>
                                          </p:val>
                                        </p:tav>
                                      </p:tavLst>
                                    </p:anim>
                                  </p:childTnLst>
                                </p:cTn>
                              </p:par>
                            </p:childTnLst>
                          </p:cTn>
                        </p:par>
                        <p:par>
                          <p:cTn id="37" fill="hold">
                            <p:stCondLst>
                              <p:cond delay="3500"/>
                            </p:stCondLst>
                            <p:childTnLst>
                              <p:par>
                                <p:cTn id="38" presetID="15" presetClass="entr" presetSubtype="0" fill="hold" grpId="0" nodeType="afterEffect">
                                  <p:stCondLst>
                                    <p:cond delay="0"/>
                                  </p:stCondLst>
                                  <p:childTnLst>
                                    <p:set>
                                      <p:cBhvr>
                                        <p:cTn id="39" dur="1" fill="hold">
                                          <p:stCondLst>
                                            <p:cond delay="0"/>
                                          </p:stCondLst>
                                        </p:cTn>
                                        <p:tgtEl>
                                          <p:spTgt spid="114742"/>
                                        </p:tgtEl>
                                        <p:attrNameLst>
                                          <p:attrName>style.visibility</p:attrName>
                                        </p:attrNameLst>
                                      </p:cBhvr>
                                      <p:to>
                                        <p:strVal val="visible"/>
                                      </p:to>
                                    </p:set>
                                    <p:anim calcmode="lin" valueType="num">
                                      <p:cBhvr>
                                        <p:cTn id="40" dur="1000" fill="hold"/>
                                        <p:tgtEl>
                                          <p:spTgt spid="114742"/>
                                        </p:tgtEl>
                                        <p:attrNameLst>
                                          <p:attrName>ppt_w</p:attrName>
                                        </p:attrNameLst>
                                      </p:cBhvr>
                                      <p:tavLst>
                                        <p:tav tm="0">
                                          <p:val>
                                            <p:fltVal val="0"/>
                                          </p:val>
                                        </p:tav>
                                        <p:tav tm="100000">
                                          <p:val>
                                            <p:strVal val="#ppt_w"/>
                                          </p:val>
                                        </p:tav>
                                      </p:tavLst>
                                    </p:anim>
                                    <p:anim calcmode="lin" valueType="num">
                                      <p:cBhvr>
                                        <p:cTn id="41" dur="1000" fill="hold"/>
                                        <p:tgtEl>
                                          <p:spTgt spid="114742"/>
                                        </p:tgtEl>
                                        <p:attrNameLst>
                                          <p:attrName>ppt_h</p:attrName>
                                        </p:attrNameLst>
                                      </p:cBhvr>
                                      <p:tavLst>
                                        <p:tav tm="0">
                                          <p:val>
                                            <p:fltVal val="0"/>
                                          </p:val>
                                        </p:tav>
                                        <p:tav tm="100000">
                                          <p:val>
                                            <p:strVal val="#ppt_h"/>
                                          </p:val>
                                        </p:tav>
                                      </p:tavLst>
                                    </p:anim>
                                    <p:anim calcmode="lin" valueType="num">
                                      <p:cBhvr>
                                        <p:cTn id="42" dur="1000" fill="hold"/>
                                        <p:tgtEl>
                                          <p:spTgt spid="114742"/>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114742"/>
                                        </p:tgtEl>
                                        <p:attrNameLst>
                                          <p:attrName>ppt_y</p:attrName>
                                        </p:attrNameLst>
                                      </p:cBhvr>
                                      <p:tavLst>
                                        <p:tav tm="0" fmla="#ppt_y+(sin(-2*pi*(1-$))*-#ppt_x+cos(-2*pi*(1-$))*(1-#ppt_y))*(1-$)">
                                          <p:val>
                                            <p:fltVal val="0"/>
                                          </p:val>
                                        </p:tav>
                                        <p:tav tm="100000">
                                          <p:val>
                                            <p:fltVal val="1"/>
                                          </p:val>
                                        </p:tav>
                                      </p:tavLst>
                                    </p:anim>
                                  </p:childTnLst>
                                </p:cTn>
                              </p:par>
                            </p:childTnLst>
                          </p:cTn>
                        </p:par>
                        <p:par>
                          <p:cTn id="44" fill="hold">
                            <p:stCondLst>
                              <p:cond delay="4500"/>
                            </p:stCondLst>
                            <p:childTnLst>
                              <p:par>
                                <p:cTn id="45" presetID="15" presetClass="entr" presetSubtype="0" fill="hold" grpId="0" nodeType="afterEffect">
                                  <p:stCondLst>
                                    <p:cond delay="0"/>
                                  </p:stCondLst>
                                  <p:iterate type="wd">
                                    <p:tmPct val="100000"/>
                                  </p:iterate>
                                  <p:childTnLst>
                                    <p:set>
                                      <p:cBhvr>
                                        <p:cTn id="46" dur="1" fill="hold">
                                          <p:stCondLst>
                                            <p:cond delay="0"/>
                                          </p:stCondLst>
                                        </p:cTn>
                                        <p:tgtEl>
                                          <p:spTgt spid="114744"/>
                                        </p:tgtEl>
                                        <p:attrNameLst>
                                          <p:attrName>style.visibility</p:attrName>
                                        </p:attrNameLst>
                                      </p:cBhvr>
                                      <p:to>
                                        <p:strVal val="visible"/>
                                      </p:to>
                                    </p:set>
                                    <p:anim calcmode="lin" valueType="num">
                                      <p:cBhvr>
                                        <p:cTn id="47" dur="750" fill="hold"/>
                                        <p:tgtEl>
                                          <p:spTgt spid="114744"/>
                                        </p:tgtEl>
                                        <p:attrNameLst>
                                          <p:attrName>ppt_w</p:attrName>
                                        </p:attrNameLst>
                                      </p:cBhvr>
                                      <p:tavLst>
                                        <p:tav tm="0">
                                          <p:val>
                                            <p:fltVal val="0"/>
                                          </p:val>
                                        </p:tav>
                                        <p:tav tm="100000">
                                          <p:val>
                                            <p:strVal val="#ppt_w"/>
                                          </p:val>
                                        </p:tav>
                                      </p:tavLst>
                                    </p:anim>
                                    <p:anim calcmode="lin" valueType="num">
                                      <p:cBhvr>
                                        <p:cTn id="48" dur="750" fill="hold"/>
                                        <p:tgtEl>
                                          <p:spTgt spid="114744"/>
                                        </p:tgtEl>
                                        <p:attrNameLst>
                                          <p:attrName>ppt_h</p:attrName>
                                        </p:attrNameLst>
                                      </p:cBhvr>
                                      <p:tavLst>
                                        <p:tav tm="0">
                                          <p:val>
                                            <p:fltVal val="0"/>
                                          </p:val>
                                        </p:tav>
                                        <p:tav tm="100000">
                                          <p:val>
                                            <p:strVal val="#ppt_h"/>
                                          </p:val>
                                        </p:tav>
                                      </p:tavLst>
                                    </p:anim>
                                    <p:anim calcmode="lin" valueType="num">
                                      <p:cBhvr>
                                        <p:cTn id="49" dur="750" fill="hold"/>
                                        <p:tgtEl>
                                          <p:spTgt spid="114744"/>
                                        </p:tgtEl>
                                        <p:attrNameLst>
                                          <p:attrName>ppt_x</p:attrName>
                                        </p:attrNameLst>
                                      </p:cBhvr>
                                      <p:tavLst>
                                        <p:tav tm="0" fmla="#ppt_x+(cos(-2*pi*(1-$))*-#ppt_x-sin(-2*pi*(1-$))*(1-#ppt_y))*(1-$)">
                                          <p:val>
                                            <p:fltVal val="0"/>
                                          </p:val>
                                        </p:tav>
                                        <p:tav tm="100000">
                                          <p:val>
                                            <p:fltVal val="1"/>
                                          </p:val>
                                        </p:tav>
                                      </p:tavLst>
                                    </p:anim>
                                    <p:anim calcmode="lin" valueType="num">
                                      <p:cBhvr>
                                        <p:cTn id="50" dur="750" fill="hold"/>
                                        <p:tgtEl>
                                          <p:spTgt spid="114744"/>
                                        </p:tgtEl>
                                        <p:attrNameLst>
                                          <p:attrName>ppt_y</p:attrName>
                                        </p:attrNameLst>
                                      </p:cBhvr>
                                      <p:tavLst>
                                        <p:tav tm="0" fmla="#ppt_y+(sin(-2*pi*(1-$))*-#ppt_x+cos(-2*pi*(1-$))*(1-#ppt_y))*(1-$)">
                                          <p:val>
                                            <p:fltVal val="0"/>
                                          </p:val>
                                        </p:tav>
                                        <p:tav tm="100000">
                                          <p:val>
                                            <p:fltVal val="1"/>
                                          </p:val>
                                        </p:tav>
                                      </p:tavLst>
                                    </p:anim>
                                  </p:childTnLst>
                                </p:cTn>
                              </p:par>
                            </p:childTnLst>
                          </p:cTn>
                        </p:par>
                        <p:par>
                          <p:cTn id="51" fill="hold">
                            <p:stCondLst>
                              <p:cond delay="6000"/>
                            </p:stCondLst>
                            <p:childTnLst>
                              <p:par>
                                <p:cTn id="52" presetID="12" presetClass="entr" presetSubtype="8" fill="hold" grpId="0" nodeType="afterEffect">
                                  <p:stCondLst>
                                    <p:cond delay="0"/>
                                  </p:stCondLst>
                                  <p:childTnLst>
                                    <p:set>
                                      <p:cBhvr>
                                        <p:cTn id="53" dur="1" fill="hold">
                                          <p:stCondLst>
                                            <p:cond delay="0"/>
                                          </p:stCondLst>
                                        </p:cTn>
                                        <p:tgtEl>
                                          <p:spTgt spid="114693"/>
                                        </p:tgtEl>
                                        <p:attrNameLst>
                                          <p:attrName>style.visibility</p:attrName>
                                        </p:attrNameLst>
                                      </p:cBhvr>
                                      <p:to>
                                        <p:strVal val="visible"/>
                                      </p:to>
                                    </p:set>
                                    <p:animEffect transition="in" filter="slide(fromLeft)">
                                      <p:cBhvr>
                                        <p:cTn id="54" dur="500"/>
                                        <p:tgtEl>
                                          <p:spTgt spid="114693"/>
                                        </p:tgtEl>
                                      </p:cBhvr>
                                    </p:animEffect>
                                  </p:childTnLst>
                                </p:cTn>
                              </p:par>
                            </p:childTnLst>
                          </p:cTn>
                        </p:par>
                        <p:par>
                          <p:cTn id="55" fill="hold">
                            <p:stCondLst>
                              <p:cond delay="6500"/>
                            </p:stCondLst>
                            <p:childTnLst>
                              <p:par>
                                <p:cTn id="56" presetID="17" presetClass="entr" presetSubtype="8" fill="hold" grpId="0" nodeType="afterEffect">
                                  <p:stCondLst>
                                    <p:cond delay="0"/>
                                  </p:stCondLst>
                                  <p:childTnLst>
                                    <p:set>
                                      <p:cBhvr>
                                        <p:cTn id="57" dur="1" fill="hold">
                                          <p:stCondLst>
                                            <p:cond delay="0"/>
                                          </p:stCondLst>
                                        </p:cTn>
                                        <p:tgtEl>
                                          <p:spTgt spid="114694"/>
                                        </p:tgtEl>
                                        <p:attrNameLst>
                                          <p:attrName>style.visibility</p:attrName>
                                        </p:attrNameLst>
                                      </p:cBhvr>
                                      <p:to>
                                        <p:strVal val="visible"/>
                                      </p:to>
                                    </p:set>
                                    <p:anim calcmode="lin" valueType="num">
                                      <p:cBhvr>
                                        <p:cTn id="58" dur="500" fill="hold"/>
                                        <p:tgtEl>
                                          <p:spTgt spid="114694"/>
                                        </p:tgtEl>
                                        <p:attrNameLst>
                                          <p:attrName>ppt_x</p:attrName>
                                        </p:attrNameLst>
                                      </p:cBhvr>
                                      <p:tavLst>
                                        <p:tav tm="0">
                                          <p:val>
                                            <p:strVal val="#ppt_x-#ppt_w/2"/>
                                          </p:val>
                                        </p:tav>
                                        <p:tav tm="100000">
                                          <p:val>
                                            <p:strVal val="#ppt_x"/>
                                          </p:val>
                                        </p:tav>
                                      </p:tavLst>
                                    </p:anim>
                                    <p:anim calcmode="lin" valueType="num">
                                      <p:cBhvr>
                                        <p:cTn id="59" dur="500" fill="hold"/>
                                        <p:tgtEl>
                                          <p:spTgt spid="114694"/>
                                        </p:tgtEl>
                                        <p:attrNameLst>
                                          <p:attrName>ppt_y</p:attrName>
                                        </p:attrNameLst>
                                      </p:cBhvr>
                                      <p:tavLst>
                                        <p:tav tm="0">
                                          <p:val>
                                            <p:strVal val="#ppt_y"/>
                                          </p:val>
                                        </p:tav>
                                        <p:tav tm="100000">
                                          <p:val>
                                            <p:strVal val="#ppt_y"/>
                                          </p:val>
                                        </p:tav>
                                      </p:tavLst>
                                    </p:anim>
                                    <p:anim calcmode="lin" valueType="num">
                                      <p:cBhvr>
                                        <p:cTn id="60" dur="500" fill="hold"/>
                                        <p:tgtEl>
                                          <p:spTgt spid="114694"/>
                                        </p:tgtEl>
                                        <p:attrNameLst>
                                          <p:attrName>ppt_w</p:attrName>
                                        </p:attrNameLst>
                                      </p:cBhvr>
                                      <p:tavLst>
                                        <p:tav tm="0">
                                          <p:val>
                                            <p:fltVal val="0"/>
                                          </p:val>
                                        </p:tav>
                                        <p:tav tm="100000">
                                          <p:val>
                                            <p:strVal val="#ppt_w"/>
                                          </p:val>
                                        </p:tav>
                                      </p:tavLst>
                                    </p:anim>
                                    <p:anim calcmode="lin" valueType="num">
                                      <p:cBhvr>
                                        <p:cTn id="61" dur="500" fill="hold"/>
                                        <p:tgtEl>
                                          <p:spTgt spid="114694"/>
                                        </p:tgtEl>
                                        <p:attrNameLst>
                                          <p:attrName>ppt_h</p:attrName>
                                        </p:attrNameLst>
                                      </p:cBhvr>
                                      <p:tavLst>
                                        <p:tav tm="0">
                                          <p:val>
                                            <p:strVal val="#ppt_h"/>
                                          </p:val>
                                        </p:tav>
                                        <p:tav tm="100000">
                                          <p:val>
                                            <p:strVal val="#ppt_h"/>
                                          </p:val>
                                        </p:tav>
                                      </p:tavLst>
                                    </p:anim>
                                  </p:childTnLst>
                                </p:cTn>
                              </p:par>
                            </p:childTnLst>
                          </p:cTn>
                        </p:par>
                        <p:par>
                          <p:cTn id="62" fill="hold">
                            <p:stCondLst>
                              <p:cond delay="7000"/>
                            </p:stCondLst>
                            <p:childTnLst>
                              <p:par>
                                <p:cTn id="63" presetID="16" presetClass="entr" presetSubtype="42" fill="hold" grpId="0" nodeType="afterEffect">
                                  <p:stCondLst>
                                    <p:cond delay="0"/>
                                  </p:stCondLst>
                                  <p:childTnLst>
                                    <p:set>
                                      <p:cBhvr>
                                        <p:cTn id="64" dur="1" fill="hold">
                                          <p:stCondLst>
                                            <p:cond delay="0"/>
                                          </p:stCondLst>
                                        </p:cTn>
                                        <p:tgtEl>
                                          <p:spTgt spid="114695"/>
                                        </p:tgtEl>
                                        <p:attrNameLst>
                                          <p:attrName>style.visibility</p:attrName>
                                        </p:attrNameLst>
                                      </p:cBhvr>
                                      <p:to>
                                        <p:strVal val="visible"/>
                                      </p:to>
                                    </p:set>
                                    <p:animEffect transition="in" filter="barn(outHorizontal)">
                                      <p:cBhvr>
                                        <p:cTn id="65" dur="500"/>
                                        <p:tgtEl>
                                          <p:spTgt spid="114695"/>
                                        </p:tgtEl>
                                      </p:cBhvr>
                                    </p:animEffect>
                                  </p:childTnLst>
                                </p:cTn>
                              </p:par>
                            </p:childTnLst>
                          </p:cTn>
                        </p:par>
                        <p:par>
                          <p:cTn id="66" fill="hold">
                            <p:stCondLst>
                              <p:cond delay="7500"/>
                            </p:stCondLst>
                            <p:childTnLst>
                              <p:par>
                                <p:cTn id="67" presetID="17" presetClass="entr" presetSubtype="8" fill="hold" nodeType="afterEffect">
                                  <p:stCondLst>
                                    <p:cond delay="0"/>
                                  </p:stCondLst>
                                  <p:childTnLst>
                                    <p:set>
                                      <p:cBhvr>
                                        <p:cTn id="68" dur="1" fill="hold">
                                          <p:stCondLst>
                                            <p:cond delay="0"/>
                                          </p:stCondLst>
                                        </p:cTn>
                                        <p:tgtEl>
                                          <p:spTgt spid="2"/>
                                        </p:tgtEl>
                                        <p:attrNameLst>
                                          <p:attrName>style.visibility</p:attrName>
                                        </p:attrNameLst>
                                      </p:cBhvr>
                                      <p:to>
                                        <p:strVal val="visible"/>
                                      </p:to>
                                    </p:set>
                                    <p:anim calcmode="lin" valueType="num">
                                      <p:cBhvr>
                                        <p:cTn id="69" dur="500" fill="hold"/>
                                        <p:tgtEl>
                                          <p:spTgt spid="2"/>
                                        </p:tgtEl>
                                        <p:attrNameLst>
                                          <p:attrName>ppt_x</p:attrName>
                                        </p:attrNameLst>
                                      </p:cBhvr>
                                      <p:tavLst>
                                        <p:tav tm="0">
                                          <p:val>
                                            <p:strVal val="#ppt_x-#ppt_w/2"/>
                                          </p:val>
                                        </p:tav>
                                        <p:tav tm="100000">
                                          <p:val>
                                            <p:strVal val="#ppt_x"/>
                                          </p:val>
                                        </p:tav>
                                      </p:tavLst>
                                    </p:anim>
                                    <p:anim calcmode="lin" valueType="num">
                                      <p:cBhvr>
                                        <p:cTn id="70" dur="500" fill="hold"/>
                                        <p:tgtEl>
                                          <p:spTgt spid="2"/>
                                        </p:tgtEl>
                                        <p:attrNameLst>
                                          <p:attrName>ppt_y</p:attrName>
                                        </p:attrNameLst>
                                      </p:cBhvr>
                                      <p:tavLst>
                                        <p:tav tm="0">
                                          <p:val>
                                            <p:strVal val="#ppt_y"/>
                                          </p:val>
                                        </p:tav>
                                        <p:tav tm="100000">
                                          <p:val>
                                            <p:strVal val="#ppt_y"/>
                                          </p:val>
                                        </p:tav>
                                      </p:tavLst>
                                    </p:anim>
                                    <p:anim calcmode="lin" valueType="num">
                                      <p:cBhvr>
                                        <p:cTn id="71" dur="500" fill="hold"/>
                                        <p:tgtEl>
                                          <p:spTgt spid="2"/>
                                        </p:tgtEl>
                                        <p:attrNameLst>
                                          <p:attrName>ppt_w</p:attrName>
                                        </p:attrNameLst>
                                      </p:cBhvr>
                                      <p:tavLst>
                                        <p:tav tm="0">
                                          <p:val>
                                            <p:fltVal val="0"/>
                                          </p:val>
                                        </p:tav>
                                        <p:tav tm="100000">
                                          <p:val>
                                            <p:strVal val="#ppt_w"/>
                                          </p:val>
                                        </p:tav>
                                      </p:tavLst>
                                    </p:anim>
                                    <p:anim calcmode="lin" valueType="num">
                                      <p:cBhvr>
                                        <p:cTn id="72" dur="500" fill="hold"/>
                                        <p:tgtEl>
                                          <p:spTgt spid="2"/>
                                        </p:tgtEl>
                                        <p:attrNameLst>
                                          <p:attrName>ppt_h</p:attrName>
                                        </p:attrNameLst>
                                      </p:cBhvr>
                                      <p:tavLst>
                                        <p:tav tm="0">
                                          <p:val>
                                            <p:strVal val="#ppt_h"/>
                                          </p:val>
                                        </p:tav>
                                        <p:tav tm="100000">
                                          <p:val>
                                            <p:strVal val="#ppt_h"/>
                                          </p:val>
                                        </p:tav>
                                      </p:tavLst>
                                    </p:anim>
                                  </p:childTnLst>
                                </p:cTn>
                              </p:par>
                            </p:childTnLst>
                          </p:cTn>
                        </p:par>
                        <p:par>
                          <p:cTn id="73" fill="hold">
                            <p:stCondLst>
                              <p:cond delay="8000"/>
                            </p:stCondLst>
                            <p:childTnLst>
                              <p:par>
                                <p:cTn id="74" presetID="12" presetClass="entr" presetSubtype="8" fill="hold" grpId="0" nodeType="afterEffect">
                                  <p:stCondLst>
                                    <p:cond delay="0"/>
                                  </p:stCondLst>
                                  <p:childTnLst>
                                    <p:set>
                                      <p:cBhvr>
                                        <p:cTn id="75" dur="1" fill="hold">
                                          <p:stCondLst>
                                            <p:cond delay="0"/>
                                          </p:stCondLst>
                                        </p:cTn>
                                        <p:tgtEl>
                                          <p:spTgt spid="114699"/>
                                        </p:tgtEl>
                                        <p:attrNameLst>
                                          <p:attrName>style.visibility</p:attrName>
                                        </p:attrNameLst>
                                      </p:cBhvr>
                                      <p:to>
                                        <p:strVal val="visible"/>
                                      </p:to>
                                    </p:set>
                                    <p:animEffect transition="in" filter="slide(fromLeft)">
                                      <p:cBhvr>
                                        <p:cTn id="76" dur="500"/>
                                        <p:tgtEl>
                                          <p:spTgt spid="114699"/>
                                        </p:tgtEl>
                                      </p:cBhvr>
                                    </p:animEffect>
                                  </p:childTnLst>
                                </p:cTn>
                              </p:par>
                            </p:childTnLst>
                          </p:cTn>
                        </p:par>
                        <p:par>
                          <p:cTn id="77" fill="hold">
                            <p:stCondLst>
                              <p:cond delay="8500"/>
                            </p:stCondLst>
                            <p:childTnLst>
                              <p:par>
                                <p:cTn id="78" presetID="12" presetClass="entr" presetSubtype="8" fill="hold" grpId="0" nodeType="afterEffect">
                                  <p:stCondLst>
                                    <p:cond delay="0"/>
                                  </p:stCondLst>
                                  <p:childTnLst>
                                    <p:set>
                                      <p:cBhvr>
                                        <p:cTn id="79" dur="1" fill="hold">
                                          <p:stCondLst>
                                            <p:cond delay="0"/>
                                          </p:stCondLst>
                                        </p:cTn>
                                        <p:tgtEl>
                                          <p:spTgt spid="114700"/>
                                        </p:tgtEl>
                                        <p:attrNameLst>
                                          <p:attrName>style.visibility</p:attrName>
                                        </p:attrNameLst>
                                      </p:cBhvr>
                                      <p:to>
                                        <p:strVal val="visible"/>
                                      </p:to>
                                    </p:set>
                                    <p:animEffect transition="in" filter="slide(fromLeft)">
                                      <p:cBhvr>
                                        <p:cTn id="80" dur="500"/>
                                        <p:tgtEl>
                                          <p:spTgt spid="114700"/>
                                        </p:tgtEl>
                                      </p:cBhvr>
                                    </p:animEffect>
                                  </p:childTnLst>
                                </p:cTn>
                              </p:par>
                            </p:childTnLst>
                          </p:cTn>
                        </p:par>
                        <p:par>
                          <p:cTn id="81" fill="hold">
                            <p:stCondLst>
                              <p:cond delay="9000"/>
                            </p:stCondLst>
                            <p:childTnLst>
                              <p:par>
                                <p:cTn id="82" presetID="17" presetClass="entr" presetSubtype="8" fill="hold" grpId="0" nodeType="afterEffect">
                                  <p:stCondLst>
                                    <p:cond delay="0"/>
                                  </p:stCondLst>
                                  <p:childTnLst>
                                    <p:set>
                                      <p:cBhvr>
                                        <p:cTn id="83" dur="1" fill="hold">
                                          <p:stCondLst>
                                            <p:cond delay="0"/>
                                          </p:stCondLst>
                                        </p:cTn>
                                        <p:tgtEl>
                                          <p:spTgt spid="114701"/>
                                        </p:tgtEl>
                                        <p:attrNameLst>
                                          <p:attrName>style.visibility</p:attrName>
                                        </p:attrNameLst>
                                      </p:cBhvr>
                                      <p:to>
                                        <p:strVal val="visible"/>
                                      </p:to>
                                    </p:set>
                                    <p:anim calcmode="lin" valueType="num">
                                      <p:cBhvr>
                                        <p:cTn id="84" dur="500" fill="hold"/>
                                        <p:tgtEl>
                                          <p:spTgt spid="114701"/>
                                        </p:tgtEl>
                                        <p:attrNameLst>
                                          <p:attrName>ppt_x</p:attrName>
                                        </p:attrNameLst>
                                      </p:cBhvr>
                                      <p:tavLst>
                                        <p:tav tm="0">
                                          <p:val>
                                            <p:strVal val="#ppt_x-#ppt_w/2"/>
                                          </p:val>
                                        </p:tav>
                                        <p:tav tm="100000">
                                          <p:val>
                                            <p:strVal val="#ppt_x"/>
                                          </p:val>
                                        </p:tav>
                                      </p:tavLst>
                                    </p:anim>
                                    <p:anim calcmode="lin" valueType="num">
                                      <p:cBhvr>
                                        <p:cTn id="85" dur="500" fill="hold"/>
                                        <p:tgtEl>
                                          <p:spTgt spid="114701"/>
                                        </p:tgtEl>
                                        <p:attrNameLst>
                                          <p:attrName>ppt_y</p:attrName>
                                        </p:attrNameLst>
                                      </p:cBhvr>
                                      <p:tavLst>
                                        <p:tav tm="0">
                                          <p:val>
                                            <p:strVal val="#ppt_y"/>
                                          </p:val>
                                        </p:tav>
                                        <p:tav tm="100000">
                                          <p:val>
                                            <p:strVal val="#ppt_y"/>
                                          </p:val>
                                        </p:tav>
                                      </p:tavLst>
                                    </p:anim>
                                    <p:anim calcmode="lin" valueType="num">
                                      <p:cBhvr>
                                        <p:cTn id="86" dur="500" fill="hold"/>
                                        <p:tgtEl>
                                          <p:spTgt spid="114701"/>
                                        </p:tgtEl>
                                        <p:attrNameLst>
                                          <p:attrName>ppt_w</p:attrName>
                                        </p:attrNameLst>
                                      </p:cBhvr>
                                      <p:tavLst>
                                        <p:tav tm="0">
                                          <p:val>
                                            <p:fltVal val="0"/>
                                          </p:val>
                                        </p:tav>
                                        <p:tav tm="100000">
                                          <p:val>
                                            <p:strVal val="#ppt_w"/>
                                          </p:val>
                                        </p:tav>
                                      </p:tavLst>
                                    </p:anim>
                                    <p:anim calcmode="lin" valueType="num">
                                      <p:cBhvr>
                                        <p:cTn id="87" dur="500" fill="hold"/>
                                        <p:tgtEl>
                                          <p:spTgt spid="114701"/>
                                        </p:tgtEl>
                                        <p:attrNameLst>
                                          <p:attrName>ppt_h</p:attrName>
                                        </p:attrNameLst>
                                      </p:cBhvr>
                                      <p:tavLst>
                                        <p:tav tm="0">
                                          <p:val>
                                            <p:strVal val="#ppt_h"/>
                                          </p:val>
                                        </p:tav>
                                        <p:tav tm="100000">
                                          <p:val>
                                            <p:strVal val="#ppt_h"/>
                                          </p:val>
                                        </p:tav>
                                      </p:tavLst>
                                    </p:anim>
                                  </p:childTnLst>
                                </p:cTn>
                              </p:par>
                            </p:childTnLst>
                          </p:cTn>
                        </p:par>
                        <p:par>
                          <p:cTn id="88" fill="hold">
                            <p:stCondLst>
                              <p:cond delay="9500"/>
                            </p:stCondLst>
                            <p:childTnLst>
                              <p:par>
                                <p:cTn id="89" presetID="16" presetClass="entr" presetSubtype="42" fill="hold" grpId="0" nodeType="afterEffect">
                                  <p:stCondLst>
                                    <p:cond delay="0"/>
                                  </p:stCondLst>
                                  <p:childTnLst>
                                    <p:set>
                                      <p:cBhvr>
                                        <p:cTn id="90" dur="1" fill="hold">
                                          <p:stCondLst>
                                            <p:cond delay="0"/>
                                          </p:stCondLst>
                                        </p:cTn>
                                        <p:tgtEl>
                                          <p:spTgt spid="114692"/>
                                        </p:tgtEl>
                                        <p:attrNameLst>
                                          <p:attrName>style.visibility</p:attrName>
                                        </p:attrNameLst>
                                      </p:cBhvr>
                                      <p:to>
                                        <p:strVal val="visible"/>
                                      </p:to>
                                    </p:set>
                                    <p:animEffect transition="in" filter="barn(outHorizontal)">
                                      <p:cBhvr>
                                        <p:cTn id="91" dur="500"/>
                                        <p:tgtEl>
                                          <p:spTgt spid="114692"/>
                                        </p:tgtEl>
                                      </p:cBhvr>
                                    </p:animEffect>
                                  </p:childTnLst>
                                </p:cTn>
                              </p:par>
                            </p:childTnLst>
                          </p:cTn>
                        </p:par>
                        <p:par>
                          <p:cTn id="92" fill="hold">
                            <p:stCondLst>
                              <p:cond delay="10000"/>
                            </p:stCondLst>
                            <p:childTnLst>
                              <p:par>
                                <p:cTn id="93" presetID="17" presetClass="entr" presetSubtype="8" fill="hold" nodeType="afterEffect">
                                  <p:stCondLst>
                                    <p:cond delay="0"/>
                                  </p:stCondLst>
                                  <p:childTnLst>
                                    <p:set>
                                      <p:cBhvr>
                                        <p:cTn id="94" dur="1" fill="hold">
                                          <p:stCondLst>
                                            <p:cond delay="0"/>
                                          </p:stCondLst>
                                        </p:cTn>
                                        <p:tgtEl>
                                          <p:spTgt spid="3"/>
                                        </p:tgtEl>
                                        <p:attrNameLst>
                                          <p:attrName>style.visibility</p:attrName>
                                        </p:attrNameLst>
                                      </p:cBhvr>
                                      <p:to>
                                        <p:strVal val="visible"/>
                                      </p:to>
                                    </p:set>
                                    <p:anim calcmode="lin" valueType="num">
                                      <p:cBhvr>
                                        <p:cTn id="95" dur="500" fill="hold"/>
                                        <p:tgtEl>
                                          <p:spTgt spid="3"/>
                                        </p:tgtEl>
                                        <p:attrNameLst>
                                          <p:attrName>ppt_x</p:attrName>
                                        </p:attrNameLst>
                                      </p:cBhvr>
                                      <p:tavLst>
                                        <p:tav tm="0">
                                          <p:val>
                                            <p:strVal val="#ppt_x-#ppt_w/2"/>
                                          </p:val>
                                        </p:tav>
                                        <p:tav tm="100000">
                                          <p:val>
                                            <p:strVal val="#ppt_x"/>
                                          </p:val>
                                        </p:tav>
                                      </p:tavLst>
                                    </p:anim>
                                    <p:anim calcmode="lin" valueType="num">
                                      <p:cBhvr>
                                        <p:cTn id="96" dur="500" fill="hold"/>
                                        <p:tgtEl>
                                          <p:spTgt spid="3"/>
                                        </p:tgtEl>
                                        <p:attrNameLst>
                                          <p:attrName>ppt_y</p:attrName>
                                        </p:attrNameLst>
                                      </p:cBhvr>
                                      <p:tavLst>
                                        <p:tav tm="0">
                                          <p:val>
                                            <p:strVal val="#ppt_y"/>
                                          </p:val>
                                        </p:tav>
                                        <p:tav tm="100000">
                                          <p:val>
                                            <p:strVal val="#ppt_y"/>
                                          </p:val>
                                        </p:tav>
                                      </p:tavLst>
                                    </p:anim>
                                    <p:anim calcmode="lin" valueType="num">
                                      <p:cBhvr>
                                        <p:cTn id="97" dur="500" fill="hold"/>
                                        <p:tgtEl>
                                          <p:spTgt spid="3"/>
                                        </p:tgtEl>
                                        <p:attrNameLst>
                                          <p:attrName>ppt_w</p:attrName>
                                        </p:attrNameLst>
                                      </p:cBhvr>
                                      <p:tavLst>
                                        <p:tav tm="0">
                                          <p:val>
                                            <p:fltVal val="0"/>
                                          </p:val>
                                        </p:tav>
                                        <p:tav tm="100000">
                                          <p:val>
                                            <p:strVal val="#ppt_w"/>
                                          </p:val>
                                        </p:tav>
                                      </p:tavLst>
                                    </p:anim>
                                    <p:anim calcmode="lin" valueType="num">
                                      <p:cBhvr>
                                        <p:cTn id="98" dur="500" fill="hold"/>
                                        <p:tgtEl>
                                          <p:spTgt spid="3"/>
                                        </p:tgtEl>
                                        <p:attrNameLst>
                                          <p:attrName>ppt_h</p:attrName>
                                        </p:attrNameLst>
                                      </p:cBhvr>
                                      <p:tavLst>
                                        <p:tav tm="0">
                                          <p:val>
                                            <p:strVal val="#ppt_h"/>
                                          </p:val>
                                        </p:tav>
                                        <p:tav tm="100000">
                                          <p:val>
                                            <p:strVal val="#ppt_h"/>
                                          </p:val>
                                        </p:tav>
                                      </p:tavLst>
                                    </p:anim>
                                  </p:childTnLst>
                                </p:cTn>
                              </p:par>
                            </p:childTnLst>
                          </p:cTn>
                        </p:par>
                        <p:par>
                          <p:cTn id="99" fill="hold">
                            <p:stCondLst>
                              <p:cond delay="10500"/>
                            </p:stCondLst>
                            <p:childTnLst>
                              <p:par>
                                <p:cTn id="100" presetID="12" presetClass="entr" presetSubtype="8" fill="hold" grpId="0" nodeType="afterEffect">
                                  <p:stCondLst>
                                    <p:cond delay="0"/>
                                  </p:stCondLst>
                                  <p:childTnLst>
                                    <p:set>
                                      <p:cBhvr>
                                        <p:cTn id="101" dur="1" fill="hold">
                                          <p:stCondLst>
                                            <p:cond delay="0"/>
                                          </p:stCondLst>
                                        </p:cTn>
                                        <p:tgtEl>
                                          <p:spTgt spid="114706"/>
                                        </p:tgtEl>
                                        <p:attrNameLst>
                                          <p:attrName>style.visibility</p:attrName>
                                        </p:attrNameLst>
                                      </p:cBhvr>
                                      <p:to>
                                        <p:strVal val="visible"/>
                                      </p:to>
                                    </p:set>
                                    <p:animEffect transition="in" filter="slide(fromLeft)">
                                      <p:cBhvr>
                                        <p:cTn id="102" dur="500"/>
                                        <p:tgtEl>
                                          <p:spTgt spid="114706"/>
                                        </p:tgtEl>
                                      </p:cBhvr>
                                    </p:animEffect>
                                  </p:childTnLst>
                                </p:cTn>
                              </p:par>
                            </p:childTnLst>
                          </p:cTn>
                        </p:par>
                        <p:par>
                          <p:cTn id="103" fill="hold">
                            <p:stCondLst>
                              <p:cond delay="11000"/>
                            </p:stCondLst>
                            <p:childTnLst>
                              <p:par>
                                <p:cTn id="104" presetID="12" presetClass="entr" presetSubtype="8" fill="hold" grpId="0" nodeType="afterEffect">
                                  <p:stCondLst>
                                    <p:cond delay="0"/>
                                  </p:stCondLst>
                                  <p:childTnLst>
                                    <p:set>
                                      <p:cBhvr>
                                        <p:cTn id="105" dur="1" fill="hold">
                                          <p:stCondLst>
                                            <p:cond delay="0"/>
                                          </p:stCondLst>
                                        </p:cTn>
                                        <p:tgtEl>
                                          <p:spTgt spid="114707"/>
                                        </p:tgtEl>
                                        <p:attrNameLst>
                                          <p:attrName>style.visibility</p:attrName>
                                        </p:attrNameLst>
                                      </p:cBhvr>
                                      <p:to>
                                        <p:strVal val="visible"/>
                                      </p:to>
                                    </p:set>
                                    <p:animEffect transition="in" filter="slide(fromLeft)">
                                      <p:cBhvr>
                                        <p:cTn id="106" dur="500"/>
                                        <p:tgtEl>
                                          <p:spTgt spid="114707"/>
                                        </p:tgtEl>
                                      </p:cBhvr>
                                    </p:animEffect>
                                  </p:childTnLst>
                                </p:cTn>
                              </p:par>
                            </p:childTnLst>
                          </p:cTn>
                        </p:par>
                        <p:par>
                          <p:cTn id="107" fill="hold">
                            <p:stCondLst>
                              <p:cond delay="11500"/>
                            </p:stCondLst>
                            <p:childTnLst>
                              <p:par>
                                <p:cTn id="108" presetID="12" presetClass="entr" presetSubtype="8" fill="hold" grpId="0" nodeType="afterEffect">
                                  <p:stCondLst>
                                    <p:cond delay="0"/>
                                  </p:stCondLst>
                                  <p:childTnLst>
                                    <p:set>
                                      <p:cBhvr>
                                        <p:cTn id="109" dur="1" fill="hold">
                                          <p:stCondLst>
                                            <p:cond delay="0"/>
                                          </p:stCondLst>
                                        </p:cTn>
                                        <p:tgtEl>
                                          <p:spTgt spid="114708"/>
                                        </p:tgtEl>
                                        <p:attrNameLst>
                                          <p:attrName>style.visibility</p:attrName>
                                        </p:attrNameLst>
                                      </p:cBhvr>
                                      <p:to>
                                        <p:strVal val="visible"/>
                                      </p:to>
                                    </p:set>
                                    <p:animEffect transition="in" filter="slide(fromLeft)">
                                      <p:cBhvr>
                                        <p:cTn id="110" dur="500"/>
                                        <p:tgtEl>
                                          <p:spTgt spid="114708"/>
                                        </p:tgtEl>
                                      </p:cBhvr>
                                    </p:animEffect>
                                  </p:childTnLst>
                                </p:cTn>
                              </p:par>
                            </p:childTnLst>
                          </p:cTn>
                        </p:par>
                        <p:par>
                          <p:cTn id="111" fill="hold">
                            <p:stCondLst>
                              <p:cond delay="12000"/>
                            </p:stCondLst>
                            <p:childTnLst>
                              <p:par>
                                <p:cTn id="112" presetID="17" presetClass="entr" presetSubtype="8" fill="hold" grpId="0" nodeType="afterEffect">
                                  <p:stCondLst>
                                    <p:cond delay="0"/>
                                  </p:stCondLst>
                                  <p:childTnLst>
                                    <p:set>
                                      <p:cBhvr>
                                        <p:cTn id="113" dur="1" fill="hold">
                                          <p:stCondLst>
                                            <p:cond delay="0"/>
                                          </p:stCondLst>
                                        </p:cTn>
                                        <p:tgtEl>
                                          <p:spTgt spid="114712"/>
                                        </p:tgtEl>
                                        <p:attrNameLst>
                                          <p:attrName>style.visibility</p:attrName>
                                        </p:attrNameLst>
                                      </p:cBhvr>
                                      <p:to>
                                        <p:strVal val="visible"/>
                                      </p:to>
                                    </p:set>
                                    <p:anim calcmode="lin" valueType="num">
                                      <p:cBhvr>
                                        <p:cTn id="114" dur="500" fill="hold"/>
                                        <p:tgtEl>
                                          <p:spTgt spid="114712"/>
                                        </p:tgtEl>
                                        <p:attrNameLst>
                                          <p:attrName>ppt_x</p:attrName>
                                        </p:attrNameLst>
                                      </p:cBhvr>
                                      <p:tavLst>
                                        <p:tav tm="0">
                                          <p:val>
                                            <p:strVal val="#ppt_x-#ppt_w/2"/>
                                          </p:val>
                                        </p:tav>
                                        <p:tav tm="100000">
                                          <p:val>
                                            <p:strVal val="#ppt_x"/>
                                          </p:val>
                                        </p:tav>
                                      </p:tavLst>
                                    </p:anim>
                                    <p:anim calcmode="lin" valueType="num">
                                      <p:cBhvr>
                                        <p:cTn id="115" dur="500" fill="hold"/>
                                        <p:tgtEl>
                                          <p:spTgt spid="114712"/>
                                        </p:tgtEl>
                                        <p:attrNameLst>
                                          <p:attrName>ppt_y</p:attrName>
                                        </p:attrNameLst>
                                      </p:cBhvr>
                                      <p:tavLst>
                                        <p:tav tm="0">
                                          <p:val>
                                            <p:strVal val="#ppt_y"/>
                                          </p:val>
                                        </p:tav>
                                        <p:tav tm="100000">
                                          <p:val>
                                            <p:strVal val="#ppt_y"/>
                                          </p:val>
                                        </p:tav>
                                      </p:tavLst>
                                    </p:anim>
                                    <p:anim calcmode="lin" valueType="num">
                                      <p:cBhvr>
                                        <p:cTn id="116" dur="500" fill="hold"/>
                                        <p:tgtEl>
                                          <p:spTgt spid="114712"/>
                                        </p:tgtEl>
                                        <p:attrNameLst>
                                          <p:attrName>ppt_w</p:attrName>
                                        </p:attrNameLst>
                                      </p:cBhvr>
                                      <p:tavLst>
                                        <p:tav tm="0">
                                          <p:val>
                                            <p:fltVal val="0"/>
                                          </p:val>
                                        </p:tav>
                                        <p:tav tm="100000">
                                          <p:val>
                                            <p:strVal val="#ppt_w"/>
                                          </p:val>
                                        </p:tav>
                                      </p:tavLst>
                                    </p:anim>
                                    <p:anim calcmode="lin" valueType="num">
                                      <p:cBhvr>
                                        <p:cTn id="117" dur="500" fill="hold"/>
                                        <p:tgtEl>
                                          <p:spTgt spid="114712"/>
                                        </p:tgtEl>
                                        <p:attrNameLst>
                                          <p:attrName>ppt_h</p:attrName>
                                        </p:attrNameLst>
                                      </p:cBhvr>
                                      <p:tavLst>
                                        <p:tav tm="0">
                                          <p:val>
                                            <p:strVal val="#ppt_h"/>
                                          </p:val>
                                        </p:tav>
                                        <p:tav tm="100000">
                                          <p:val>
                                            <p:strVal val="#ppt_h"/>
                                          </p:val>
                                        </p:tav>
                                      </p:tavLst>
                                    </p:anim>
                                  </p:childTnLst>
                                </p:cTn>
                              </p:par>
                            </p:childTnLst>
                          </p:cTn>
                        </p:par>
                        <p:par>
                          <p:cTn id="118" fill="hold">
                            <p:stCondLst>
                              <p:cond delay="12500"/>
                            </p:stCondLst>
                            <p:childTnLst>
                              <p:par>
                                <p:cTn id="119" presetID="16" presetClass="entr" presetSubtype="42" fill="hold" grpId="0" nodeType="afterEffect">
                                  <p:stCondLst>
                                    <p:cond delay="0"/>
                                  </p:stCondLst>
                                  <p:childTnLst>
                                    <p:set>
                                      <p:cBhvr>
                                        <p:cTn id="120" dur="1" fill="hold">
                                          <p:stCondLst>
                                            <p:cond delay="0"/>
                                          </p:stCondLst>
                                        </p:cTn>
                                        <p:tgtEl>
                                          <p:spTgt spid="114713"/>
                                        </p:tgtEl>
                                        <p:attrNameLst>
                                          <p:attrName>style.visibility</p:attrName>
                                        </p:attrNameLst>
                                      </p:cBhvr>
                                      <p:to>
                                        <p:strVal val="visible"/>
                                      </p:to>
                                    </p:set>
                                    <p:animEffect transition="in" filter="barn(outHorizontal)">
                                      <p:cBhvr>
                                        <p:cTn id="121" dur="500"/>
                                        <p:tgtEl>
                                          <p:spTgt spid="114713"/>
                                        </p:tgtEl>
                                      </p:cBhvr>
                                    </p:animEffect>
                                  </p:childTnLst>
                                </p:cTn>
                              </p:par>
                            </p:childTnLst>
                          </p:cTn>
                        </p:par>
                        <p:par>
                          <p:cTn id="122" fill="hold">
                            <p:stCondLst>
                              <p:cond delay="13000"/>
                            </p:stCondLst>
                            <p:childTnLst>
                              <p:par>
                                <p:cTn id="123" presetID="17" presetClass="entr" presetSubtype="8" fill="hold" nodeType="afterEffect">
                                  <p:stCondLst>
                                    <p:cond delay="0"/>
                                  </p:stCondLst>
                                  <p:childTnLst>
                                    <p:set>
                                      <p:cBhvr>
                                        <p:cTn id="124" dur="1" fill="hold">
                                          <p:stCondLst>
                                            <p:cond delay="0"/>
                                          </p:stCondLst>
                                        </p:cTn>
                                        <p:tgtEl>
                                          <p:spTgt spid="4"/>
                                        </p:tgtEl>
                                        <p:attrNameLst>
                                          <p:attrName>style.visibility</p:attrName>
                                        </p:attrNameLst>
                                      </p:cBhvr>
                                      <p:to>
                                        <p:strVal val="visible"/>
                                      </p:to>
                                    </p:set>
                                    <p:anim calcmode="lin" valueType="num">
                                      <p:cBhvr>
                                        <p:cTn id="125" dur="500" fill="hold"/>
                                        <p:tgtEl>
                                          <p:spTgt spid="4"/>
                                        </p:tgtEl>
                                        <p:attrNameLst>
                                          <p:attrName>ppt_x</p:attrName>
                                        </p:attrNameLst>
                                      </p:cBhvr>
                                      <p:tavLst>
                                        <p:tav tm="0">
                                          <p:val>
                                            <p:strVal val="#ppt_x-#ppt_w/2"/>
                                          </p:val>
                                        </p:tav>
                                        <p:tav tm="100000">
                                          <p:val>
                                            <p:strVal val="#ppt_x"/>
                                          </p:val>
                                        </p:tav>
                                      </p:tavLst>
                                    </p:anim>
                                    <p:anim calcmode="lin" valueType="num">
                                      <p:cBhvr>
                                        <p:cTn id="126" dur="500" fill="hold"/>
                                        <p:tgtEl>
                                          <p:spTgt spid="4"/>
                                        </p:tgtEl>
                                        <p:attrNameLst>
                                          <p:attrName>ppt_y</p:attrName>
                                        </p:attrNameLst>
                                      </p:cBhvr>
                                      <p:tavLst>
                                        <p:tav tm="0">
                                          <p:val>
                                            <p:strVal val="#ppt_y"/>
                                          </p:val>
                                        </p:tav>
                                        <p:tav tm="100000">
                                          <p:val>
                                            <p:strVal val="#ppt_y"/>
                                          </p:val>
                                        </p:tav>
                                      </p:tavLst>
                                    </p:anim>
                                    <p:anim calcmode="lin" valueType="num">
                                      <p:cBhvr>
                                        <p:cTn id="127" dur="500" fill="hold"/>
                                        <p:tgtEl>
                                          <p:spTgt spid="4"/>
                                        </p:tgtEl>
                                        <p:attrNameLst>
                                          <p:attrName>ppt_w</p:attrName>
                                        </p:attrNameLst>
                                      </p:cBhvr>
                                      <p:tavLst>
                                        <p:tav tm="0">
                                          <p:val>
                                            <p:fltVal val="0"/>
                                          </p:val>
                                        </p:tav>
                                        <p:tav tm="100000">
                                          <p:val>
                                            <p:strVal val="#ppt_w"/>
                                          </p:val>
                                        </p:tav>
                                      </p:tavLst>
                                    </p:anim>
                                    <p:anim calcmode="lin" valueType="num">
                                      <p:cBhvr>
                                        <p:cTn id="128" dur="500" fill="hold"/>
                                        <p:tgtEl>
                                          <p:spTgt spid="4"/>
                                        </p:tgtEl>
                                        <p:attrNameLst>
                                          <p:attrName>ppt_h</p:attrName>
                                        </p:attrNameLst>
                                      </p:cBhvr>
                                      <p:tavLst>
                                        <p:tav tm="0">
                                          <p:val>
                                            <p:strVal val="#ppt_h"/>
                                          </p:val>
                                        </p:tav>
                                        <p:tav tm="100000">
                                          <p:val>
                                            <p:strVal val="#ppt_h"/>
                                          </p:val>
                                        </p:tav>
                                      </p:tavLst>
                                    </p:anim>
                                  </p:childTnLst>
                                </p:cTn>
                              </p:par>
                            </p:childTnLst>
                          </p:cTn>
                        </p:par>
                        <p:par>
                          <p:cTn id="129" fill="hold">
                            <p:stCondLst>
                              <p:cond delay="13500"/>
                            </p:stCondLst>
                            <p:childTnLst>
                              <p:par>
                                <p:cTn id="130" presetID="12" presetClass="entr" presetSubtype="8" fill="hold" grpId="0" nodeType="afterEffect">
                                  <p:stCondLst>
                                    <p:cond delay="0"/>
                                  </p:stCondLst>
                                  <p:childTnLst>
                                    <p:set>
                                      <p:cBhvr>
                                        <p:cTn id="131" dur="1" fill="hold">
                                          <p:stCondLst>
                                            <p:cond delay="0"/>
                                          </p:stCondLst>
                                        </p:cTn>
                                        <p:tgtEl>
                                          <p:spTgt spid="114710"/>
                                        </p:tgtEl>
                                        <p:attrNameLst>
                                          <p:attrName>style.visibility</p:attrName>
                                        </p:attrNameLst>
                                      </p:cBhvr>
                                      <p:to>
                                        <p:strVal val="visible"/>
                                      </p:to>
                                    </p:set>
                                    <p:animEffect transition="in" filter="slide(fromLeft)">
                                      <p:cBhvr>
                                        <p:cTn id="132" dur="500"/>
                                        <p:tgtEl>
                                          <p:spTgt spid="114710"/>
                                        </p:tgtEl>
                                      </p:cBhvr>
                                    </p:animEffect>
                                  </p:childTnLst>
                                </p:cTn>
                              </p:par>
                            </p:childTnLst>
                          </p:cTn>
                        </p:par>
                        <p:par>
                          <p:cTn id="133" fill="hold">
                            <p:stCondLst>
                              <p:cond delay="14000"/>
                            </p:stCondLst>
                            <p:childTnLst>
                              <p:par>
                                <p:cTn id="134" presetID="12" presetClass="entr" presetSubtype="8" fill="hold" grpId="0" nodeType="afterEffect">
                                  <p:stCondLst>
                                    <p:cond delay="0"/>
                                  </p:stCondLst>
                                  <p:childTnLst>
                                    <p:set>
                                      <p:cBhvr>
                                        <p:cTn id="135" dur="1" fill="hold">
                                          <p:stCondLst>
                                            <p:cond delay="0"/>
                                          </p:stCondLst>
                                        </p:cTn>
                                        <p:tgtEl>
                                          <p:spTgt spid="114711"/>
                                        </p:tgtEl>
                                        <p:attrNameLst>
                                          <p:attrName>style.visibility</p:attrName>
                                        </p:attrNameLst>
                                      </p:cBhvr>
                                      <p:to>
                                        <p:strVal val="visible"/>
                                      </p:to>
                                    </p:set>
                                    <p:animEffect transition="in" filter="slide(fromLeft)">
                                      <p:cBhvr>
                                        <p:cTn id="136" dur="500"/>
                                        <p:tgtEl>
                                          <p:spTgt spid="114711"/>
                                        </p:tgtEl>
                                      </p:cBhvr>
                                    </p:animEffect>
                                  </p:childTnLst>
                                </p:cTn>
                              </p:par>
                            </p:childTnLst>
                          </p:cTn>
                        </p:par>
                        <p:par>
                          <p:cTn id="137" fill="hold">
                            <p:stCondLst>
                              <p:cond delay="14500"/>
                            </p:stCondLst>
                            <p:childTnLst>
                              <p:par>
                                <p:cTn id="138" presetID="12" presetClass="entr" presetSubtype="8" fill="hold" grpId="0" nodeType="afterEffect">
                                  <p:stCondLst>
                                    <p:cond delay="0"/>
                                  </p:stCondLst>
                                  <p:childTnLst>
                                    <p:set>
                                      <p:cBhvr>
                                        <p:cTn id="139" dur="1" fill="hold">
                                          <p:stCondLst>
                                            <p:cond delay="0"/>
                                          </p:stCondLst>
                                        </p:cTn>
                                        <p:tgtEl>
                                          <p:spTgt spid="114709"/>
                                        </p:tgtEl>
                                        <p:attrNameLst>
                                          <p:attrName>style.visibility</p:attrName>
                                        </p:attrNameLst>
                                      </p:cBhvr>
                                      <p:to>
                                        <p:strVal val="visible"/>
                                      </p:to>
                                    </p:set>
                                    <p:animEffect transition="in" filter="slide(fromLeft)">
                                      <p:cBhvr>
                                        <p:cTn id="140" dur="500"/>
                                        <p:tgtEl>
                                          <p:spTgt spid="114709"/>
                                        </p:tgtEl>
                                      </p:cBhvr>
                                    </p:animEffect>
                                  </p:childTnLst>
                                </p:cTn>
                              </p:par>
                            </p:childTnLst>
                          </p:cTn>
                        </p:par>
                        <p:par>
                          <p:cTn id="141" fill="hold">
                            <p:stCondLst>
                              <p:cond delay="15000"/>
                            </p:stCondLst>
                            <p:childTnLst>
                              <p:par>
                                <p:cTn id="142" presetID="17" presetClass="entr" presetSubtype="8" fill="hold" nodeType="afterEffect">
                                  <p:stCondLst>
                                    <p:cond delay="0"/>
                                  </p:stCondLst>
                                  <p:childTnLst>
                                    <p:set>
                                      <p:cBhvr>
                                        <p:cTn id="143" dur="1" fill="hold">
                                          <p:stCondLst>
                                            <p:cond delay="0"/>
                                          </p:stCondLst>
                                        </p:cTn>
                                        <p:tgtEl>
                                          <p:spTgt spid="5"/>
                                        </p:tgtEl>
                                        <p:attrNameLst>
                                          <p:attrName>style.visibility</p:attrName>
                                        </p:attrNameLst>
                                      </p:cBhvr>
                                      <p:to>
                                        <p:strVal val="visible"/>
                                      </p:to>
                                    </p:set>
                                    <p:anim calcmode="lin" valueType="num">
                                      <p:cBhvr>
                                        <p:cTn id="144" dur="500" fill="hold"/>
                                        <p:tgtEl>
                                          <p:spTgt spid="5"/>
                                        </p:tgtEl>
                                        <p:attrNameLst>
                                          <p:attrName>ppt_x</p:attrName>
                                        </p:attrNameLst>
                                      </p:cBhvr>
                                      <p:tavLst>
                                        <p:tav tm="0">
                                          <p:val>
                                            <p:strVal val="#ppt_x-#ppt_w/2"/>
                                          </p:val>
                                        </p:tav>
                                        <p:tav tm="100000">
                                          <p:val>
                                            <p:strVal val="#ppt_x"/>
                                          </p:val>
                                        </p:tav>
                                      </p:tavLst>
                                    </p:anim>
                                    <p:anim calcmode="lin" valueType="num">
                                      <p:cBhvr>
                                        <p:cTn id="145" dur="500" fill="hold"/>
                                        <p:tgtEl>
                                          <p:spTgt spid="5"/>
                                        </p:tgtEl>
                                        <p:attrNameLst>
                                          <p:attrName>ppt_y</p:attrName>
                                        </p:attrNameLst>
                                      </p:cBhvr>
                                      <p:tavLst>
                                        <p:tav tm="0">
                                          <p:val>
                                            <p:strVal val="#ppt_y"/>
                                          </p:val>
                                        </p:tav>
                                        <p:tav tm="100000">
                                          <p:val>
                                            <p:strVal val="#ppt_y"/>
                                          </p:val>
                                        </p:tav>
                                      </p:tavLst>
                                    </p:anim>
                                    <p:anim calcmode="lin" valueType="num">
                                      <p:cBhvr>
                                        <p:cTn id="146" dur="500" fill="hold"/>
                                        <p:tgtEl>
                                          <p:spTgt spid="5"/>
                                        </p:tgtEl>
                                        <p:attrNameLst>
                                          <p:attrName>ppt_w</p:attrName>
                                        </p:attrNameLst>
                                      </p:cBhvr>
                                      <p:tavLst>
                                        <p:tav tm="0">
                                          <p:val>
                                            <p:fltVal val="0"/>
                                          </p:val>
                                        </p:tav>
                                        <p:tav tm="100000">
                                          <p:val>
                                            <p:strVal val="#ppt_w"/>
                                          </p:val>
                                        </p:tav>
                                      </p:tavLst>
                                    </p:anim>
                                    <p:anim calcmode="lin" valueType="num">
                                      <p:cBhvr>
                                        <p:cTn id="147" dur="500" fill="hold"/>
                                        <p:tgtEl>
                                          <p:spTgt spid="5"/>
                                        </p:tgtEl>
                                        <p:attrNameLst>
                                          <p:attrName>ppt_h</p:attrName>
                                        </p:attrNameLst>
                                      </p:cBhvr>
                                      <p:tavLst>
                                        <p:tav tm="0">
                                          <p:val>
                                            <p:strVal val="#ppt_h"/>
                                          </p:val>
                                        </p:tav>
                                        <p:tav tm="100000">
                                          <p:val>
                                            <p:strVal val="#ppt_h"/>
                                          </p:val>
                                        </p:tav>
                                      </p:tavLst>
                                    </p:anim>
                                  </p:childTnLst>
                                </p:cTn>
                              </p:par>
                            </p:childTnLst>
                          </p:cTn>
                        </p:par>
                        <p:par>
                          <p:cTn id="148" fill="hold">
                            <p:stCondLst>
                              <p:cond delay="15500"/>
                            </p:stCondLst>
                            <p:childTnLst>
                              <p:par>
                                <p:cTn id="149" presetID="16" presetClass="entr" presetSubtype="26" fill="hold" grpId="0" nodeType="afterEffect">
                                  <p:stCondLst>
                                    <p:cond delay="0"/>
                                  </p:stCondLst>
                                  <p:childTnLst>
                                    <p:set>
                                      <p:cBhvr>
                                        <p:cTn id="150" dur="1" fill="hold">
                                          <p:stCondLst>
                                            <p:cond delay="0"/>
                                          </p:stCondLst>
                                        </p:cTn>
                                        <p:tgtEl>
                                          <p:spTgt spid="114722"/>
                                        </p:tgtEl>
                                        <p:attrNameLst>
                                          <p:attrName>style.visibility</p:attrName>
                                        </p:attrNameLst>
                                      </p:cBhvr>
                                      <p:to>
                                        <p:strVal val="visible"/>
                                      </p:to>
                                    </p:set>
                                    <p:animEffect transition="in" filter="barn(inHorizontal)">
                                      <p:cBhvr>
                                        <p:cTn id="151" dur="500"/>
                                        <p:tgtEl>
                                          <p:spTgt spid="114722"/>
                                        </p:tgtEl>
                                      </p:cBhvr>
                                    </p:animEffect>
                                  </p:childTnLst>
                                </p:cTn>
                              </p:par>
                            </p:childTnLst>
                          </p:cTn>
                        </p:par>
                        <p:par>
                          <p:cTn id="152" fill="hold">
                            <p:stCondLst>
                              <p:cond delay="16000"/>
                            </p:stCondLst>
                            <p:childTnLst>
                              <p:par>
                                <p:cTn id="153" presetID="17" presetClass="entr" presetSubtype="8" fill="hold" grpId="0" nodeType="afterEffect">
                                  <p:stCondLst>
                                    <p:cond delay="0"/>
                                  </p:stCondLst>
                                  <p:childTnLst>
                                    <p:set>
                                      <p:cBhvr>
                                        <p:cTn id="154" dur="1" fill="hold">
                                          <p:stCondLst>
                                            <p:cond delay="0"/>
                                          </p:stCondLst>
                                        </p:cTn>
                                        <p:tgtEl>
                                          <p:spTgt spid="114723"/>
                                        </p:tgtEl>
                                        <p:attrNameLst>
                                          <p:attrName>style.visibility</p:attrName>
                                        </p:attrNameLst>
                                      </p:cBhvr>
                                      <p:to>
                                        <p:strVal val="visible"/>
                                      </p:to>
                                    </p:set>
                                    <p:anim calcmode="lin" valueType="num">
                                      <p:cBhvr>
                                        <p:cTn id="155" dur="500" fill="hold"/>
                                        <p:tgtEl>
                                          <p:spTgt spid="114723"/>
                                        </p:tgtEl>
                                        <p:attrNameLst>
                                          <p:attrName>ppt_x</p:attrName>
                                        </p:attrNameLst>
                                      </p:cBhvr>
                                      <p:tavLst>
                                        <p:tav tm="0">
                                          <p:val>
                                            <p:strVal val="#ppt_x-#ppt_w/2"/>
                                          </p:val>
                                        </p:tav>
                                        <p:tav tm="100000">
                                          <p:val>
                                            <p:strVal val="#ppt_x"/>
                                          </p:val>
                                        </p:tav>
                                      </p:tavLst>
                                    </p:anim>
                                    <p:anim calcmode="lin" valueType="num">
                                      <p:cBhvr>
                                        <p:cTn id="156" dur="500" fill="hold"/>
                                        <p:tgtEl>
                                          <p:spTgt spid="114723"/>
                                        </p:tgtEl>
                                        <p:attrNameLst>
                                          <p:attrName>ppt_y</p:attrName>
                                        </p:attrNameLst>
                                      </p:cBhvr>
                                      <p:tavLst>
                                        <p:tav tm="0">
                                          <p:val>
                                            <p:strVal val="#ppt_y"/>
                                          </p:val>
                                        </p:tav>
                                        <p:tav tm="100000">
                                          <p:val>
                                            <p:strVal val="#ppt_y"/>
                                          </p:val>
                                        </p:tav>
                                      </p:tavLst>
                                    </p:anim>
                                    <p:anim calcmode="lin" valueType="num">
                                      <p:cBhvr>
                                        <p:cTn id="157" dur="500" fill="hold"/>
                                        <p:tgtEl>
                                          <p:spTgt spid="114723"/>
                                        </p:tgtEl>
                                        <p:attrNameLst>
                                          <p:attrName>ppt_w</p:attrName>
                                        </p:attrNameLst>
                                      </p:cBhvr>
                                      <p:tavLst>
                                        <p:tav tm="0">
                                          <p:val>
                                            <p:fltVal val="0"/>
                                          </p:val>
                                        </p:tav>
                                        <p:tav tm="100000">
                                          <p:val>
                                            <p:strVal val="#ppt_w"/>
                                          </p:val>
                                        </p:tav>
                                      </p:tavLst>
                                    </p:anim>
                                    <p:anim calcmode="lin" valueType="num">
                                      <p:cBhvr>
                                        <p:cTn id="158" dur="500" fill="hold"/>
                                        <p:tgtEl>
                                          <p:spTgt spid="114723"/>
                                        </p:tgtEl>
                                        <p:attrNameLst>
                                          <p:attrName>ppt_h</p:attrName>
                                        </p:attrNameLst>
                                      </p:cBhvr>
                                      <p:tavLst>
                                        <p:tav tm="0">
                                          <p:val>
                                            <p:strVal val="#ppt_h"/>
                                          </p:val>
                                        </p:tav>
                                        <p:tav tm="100000">
                                          <p:val>
                                            <p:strVal val="#ppt_h"/>
                                          </p:val>
                                        </p:tav>
                                      </p:tavLst>
                                    </p:anim>
                                  </p:childTnLst>
                                </p:cTn>
                              </p:par>
                            </p:childTnLst>
                          </p:cTn>
                        </p:par>
                        <p:par>
                          <p:cTn id="159" fill="hold">
                            <p:stCondLst>
                              <p:cond delay="16500"/>
                            </p:stCondLst>
                            <p:childTnLst>
                              <p:par>
                                <p:cTn id="160" presetID="12" presetClass="entr" presetSubtype="8" fill="hold" grpId="0" nodeType="afterEffect">
                                  <p:stCondLst>
                                    <p:cond delay="0"/>
                                  </p:stCondLst>
                                  <p:childTnLst>
                                    <p:set>
                                      <p:cBhvr>
                                        <p:cTn id="161" dur="1" fill="hold">
                                          <p:stCondLst>
                                            <p:cond delay="0"/>
                                          </p:stCondLst>
                                        </p:cTn>
                                        <p:tgtEl>
                                          <p:spTgt spid="114724"/>
                                        </p:tgtEl>
                                        <p:attrNameLst>
                                          <p:attrName>style.visibility</p:attrName>
                                        </p:attrNameLst>
                                      </p:cBhvr>
                                      <p:to>
                                        <p:strVal val="visible"/>
                                      </p:to>
                                    </p:set>
                                    <p:animEffect transition="in" filter="slide(fromLeft)">
                                      <p:cBhvr>
                                        <p:cTn id="162" dur="500"/>
                                        <p:tgtEl>
                                          <p:spTgt spid="114724"/>
                                        </p:tgtEl>
                                      </p:cBhvr>
                                    </p:animEffect>
                                  </p:childTnLst>
                                </p:cTn>
                              </p:par>
                            </p:childTnLst>
                          </p:cTn>
                        </p:par>
                        <p:par>
                          <p:cTn id="163" fill="hold">
                            <p:stCondLst>
                              <p:cond delay="17000"/>
                            </p:stCondLst>
                            <p:childTnLst>
                              <p:par>
                                <p:cTn id="164" presetID="17" presetClass="entr" presetSubtype="8" fill="hold" nodeType="afterEffect">
                                  <p:stCondLst>
                                    <p:cond delay="0"/>
                                  </p:stCondLst>
                                  <p:childTnLst>
                                    <p:set>
                                      <p:cBhvr>
                                        <p:cTn id="165" dur="1" fill="hold">
                                          <p:stCondLst>
                                            <p:cond delay="0"/>
                                          </p:stCondLst>
                                        </p:cTn>
                                        <p:tgtEl>
                                          <p:spTgt spid="7"/>
                                        </p:tgtEl>
                                        <p:attrNameLst>
                                          <p:attrName>style.visibility</p:attrName>
                                        </p:attrNameLst>
                                      </p:cBhvr>
                                      <p:to>
                                        <p:strVal val="visible"/>
                                      </p:to>
                                    </p:set>
                                    <p:anim calcmode="lin" valueType="num">
                                      <p:cBhvr>
                                        <p:cTn id="166" dur="500" fill="hold"/>
                                        <p:tgtEl>
                                          <p:spTgt spid="7"/>
                                        </p:tgtEl>
                                        <p:attrNameLst>
                                          <p:attrName>ppt_x</p:attrName>
                                        </p:attrNameLst>
                                      </p:cBhvr>
                                      <p:tavLst>
                                        <p:tav tm="0">
                                          <p:val>
                                            <p:strVal val="#ppt_x-#ppt_w/2"/>
                                          </p:val>
                                        </p:tav>
                                        <p:tav tm="100000">
                                          <p:val>
                                            <p:strVal val="#ppt_x"/>
                                          </p:val>
                                        </p:tav>
                                      </p:tavLst>
                                    </p:anim>
                                    <p:anim calcmode="lin" valueType="num">
                                      <p:cBhvr>
                                        <p:cTn id="167" dur="500" fill="hold"/>
                                        <p:tgtEl>
                                          <p:spTgt spid="7"/>
                                        </p:tgtEl>
                                        <p:attrNameLst>
                                          <p:attrName>ppt_y</p:attrName>
                                        </p:attrNameLst>
                                      </p:cBhvr>
                                      <p:tavLst>
                                        <p:tav tm="0">
                                          <p:val>
                                            <p:strVal val="#ppt_y"/>
                                          </p:val>
                                        </p:tav>
                                        <p:tav tm="100000">
                                          <p:val>
                                            <p:strVal val="#ppt_y"/>
                                          </p:val>
                                        </p:tav>
                                      </p:tavLst>
                                    </p:anim>
                                    <p:anim calcmode="lin" valueType="num">
                                      <p:cBhvr>
                                        <p:cTn id="168" dur="500" fill="hold"/>
                                        <p:tgtEl>
                                          <p:spTgt spid="7"/>
                                        </p:tgtEl>
                                        <p:attrNameLst>
                                          <p:attrName>ppt_w</p:attrName>
                                        </p:attrNameLst>
                                      </p:cBhvr>
                                      <p:tavLst>
                                        <p:tav tm="0">
                                          <p:val>
                                            <p:fltVal val="0"/>
                                          </p:val>
                                        </p:tav>
                                        <p:tav tm="100000">
                                          <p:val>
                                            <p:strVal val="#ppt_w"/>
                                          </p:val>
                                        </p:tav>
                                      </p:tavLst>
                                    </p:anim>
                                    <p:anim calcmode="lin" valueType="num">
                                      <p:cBhvr>
                                        <p:cTn id="169" dur="500" fill="hold"/>
                                        <p:tgtEl>
                                          <p:spTgt spid="7"/>
                                        </p:tgtEl>
                                        <p:attrNameLst>
                                          <p:attrName>ppt_h</p:attrName>
                                        </p:attrNameLst>
                                      </p:cBhvr>
                                      <p:tavLst>
                                        <p:tav tm="0">
                                          <p:val>
                                            <p:strVal val="#ppt_h"/>
                                          </p:val>
                                        </p:tav>
                                        <p:tav tm="100000">
                                          <p:val>
                                            <p:strVal val="#ppt_h"/>
                                          </p:val>
                                        </p:tav>
                                      </p:tavLst>
                                    </p:anim>
                                  </p:childTnLst>
                                </p:cTn>
                              </p:par>
                            </p:childTnLst>
                          </p:cTn>
                        </p:par>
                        <p:par>
                          <p:cTn id="170" fill="hold">
                            <p:stCondLst>
                              <p:cond delay="17500"/>
                            </p:stCondLst>
                            <p:childTnLst>
                              <p:par>
                                <p:cTn id="171" presetID="16" presetClass="entr" presetSubtype="26" fill="hold" grpId="0" nodeType="afterEffect">
                                  <p:stCondLst>
                                    <p:cond delay="0"/>
                                  </p:stCondLst>
                                  <p:childTnLst>
                                    <p:set>
                                      <p:cBhvr>
                                        <p:cTn id="172" dur="1" fill="hold">
                                          <p:stCondLst>
                                            <p:cond delay="0"/>
                                          </p:stCondLst>
                                        </p:cTn>
                                        <p:tgtEl>
                                          <p:spTgt spid="114725"/>
                                        </p:tgtEl>
                                        <p:attrNameLst>
                                          <p:attrName>style.visibility</p:attrName>
                                        </p:attrNameLst>
                                      </p:cBhvr>
                                      <p:to>
                                        <p:strVal val="visible"/>
                                      </p:to>
                                    </p:set>
                                    <p:animEffect transition="in" filter="barn(inHorizontal)">
                                      <p:cBhvr>
                                        <p:cTn id="173" dur="500"/>
                                        <p:tgtEl>
                                          <p:spTgt spid="114725"/>
                                        </p:tgtEl>
                                      </p:cBhvr>
                                    </p:animEffect>
                                  </p:childTnLst>
                                </p:cTn>
                              </p:par>
                            </p:childTnLst>
                          </p:cTn>
                        </p:par>
                        <p:par>
                          <p:cTn id="174" fill="hold">
                            <p:stCondLst>
                              <p:cond delay="18000"/>
                            </p:stCondLst>
                            <p:childTnLst>
                              <p:par>
                                <p:cTn id="175" presetID="17" presetClass="entr" presetSubtype="8" fill="hold" grpId="0" nodeType="afterEffect">
                                  <p:stCondLst>
                                    <p:cond delay="0"/>
                                  </p:stCondLst>
                                  <p:childTnLst>
                                    <p:set>
                                      <p:cBhvr>
                                        <p:cTn id="176" dur="1" fill="hold">
                                          <p:stCondLst>
                                            <p:cond delay="0"/>
                                          </p:stCondLst>
                                        </p:cTn>
                                        <p:tgtEl>
                                          <p:spTgt spid="114726"/>
                                        </p:tgtEl>
                                        <p:attrNameLst>
                                          <p:attrName>style.visibility</p:attrName>
                                        </p:attrNameLst>
                                      </p:cBhvr>
                                      <p:to>
                                        <p:strVal val="visible"/>
                                      </p:to>
                                    </p:set>
                                    <p:anim calcmode="lin" valueType="num">
                                      <p:cBhvr>
                                        <p:cTn id="177" dur="500" fill="hold"/>
                                        <p:tgtEl>
                                          <p:spTgt spid="114726"/>
                                        </p:tgtEl>
                                        <p:attrNameLst>
                                          <p:attrName>ppt_x</p:attrName>
                                        </p:attrNameLst>
                                      </p:cBhvr>
                                      <p:tavLst>
                                        <p:tav tm="0">
                                          <p:val>
                                            <p:strVal val="#ppt_x-#ppt_w/2"/>
                                          </p:val>
                                        </p:tav>
                                        <p:tav tm="100000">
                                          <p:val>
                                            <p:strVal val="#ppt_x"/>
                                          </p:val>
                                        </p:tav>
                                      </p:tavLst>
                                    </p:anim>
                                    <p:anim calcmode="lin" valueType="num">
                                      <p:cBhvr>
                                        <p:cTn id="178" dur="500" fill="hold"/>
                                        <p:tgtEl>
                                          <p:spTgt spid="114726"/>
                                        </p:tgtEl>
                                        <p:attrNameLst>
                                          <p:attrName>ppt_y</p:attrName>
                                        </p:attrNameLst>
                                      </p:cBhvr>
                                      <p:tavLst>
                                        <p:tav tm="0">
                                          <p:val>
                                            <p:strVal val="#ppt_y"/>
                                          </p:val>
                                        </p:tav>
                                        <p:tav tm="100000">
                                          <p:val>
                                            <p:strVal val="#ppt_y"/>
                                          </p:val>
                                        </p:tav>
                                      </p:tavLst>
                                    </p:anim>
                                    <p:anim calcmode="lin" valueType="num">
                                      <p:cBhvr>
                                        <p:cTn id="179" dur="500" fill="hold"/>
                                        <p:tgtEl>
                                          <p:spTgt spid="114726"/>
                                        </p:tgtEl>
                                        <p:attrNameLst>
                                          <p:attrName>ppt_w</p:attrName>
                                        </p:attrNameLst>
                                      </p:cBhvr>
                                      <p:tavLst>
                                        <p:tav tm="0">
                                          <p:val>
                                            <p:fltVal val="0"/>
                                          </p:val>
                                        </p:tav>
                                        <p:tav tm="100000">
                                          <p:val>
                                            <p:strVal val="#ppt_w"/>
                                          </p:val>
                                        </p:tav>
                                      </p:tavLst>
                                    </p:anim>
                                    <p:anim calcmode="lin" valueType="num">
                                      <p:cBhvr>
                                        <p:cTn id="180" dur="500" fill="hold"/>
                                        <p:tgtEl>
                                          <p:spTgt spid="114726"/>
                                        </p:tgtEl>
                                        <p:attrNameLst>
                                          <p:attrName>ppt_h</p:attrName>
                                        </p:attrNameLst>
                                      </p:cBhvr>
                                      <p:tavLst>
                                        <p:tav tm="0">
                                          <p:val>
                                            <p:strVal val="#ppt_h"/>
                                          </p:val>
                                        </p:tav>
                                        <p:tav tm="100000">
                                          <p:val>
                                            <p:strVal val="#ppt_h"/>
                                          </p:val>
                                        </p:tav>
                                      </p:tavLst>
                                    </p:anim>
                                  </p:childTnLst>
                                </p:cTn>
                              </p:par>
                            </p:childTnLst>
                          </p:cTn>
                        </p:par>
                        <p:par>
                          <p:cTn id="181" fill="hold">
                            <p:stCondLst>
                              <p:cond delay="18500"/>
                            </p:stCondLst>
                            <p:childTnLst>
                              <p:par>
                                <p:cTn id="182" presetID="12" presetClass="entr" presetSubtype="8" fill="hold" grpId="0" nodeType="afterEffect">
                                  <p:stCondLst>
                                    <p:cond delay="0"/>
                                  </p:stCondLst>
                                  <p:childTnLst>
                                    <p:set>
                                      <p:cBhvr>
                                        <p:cTn id="183" dur="1" fill="hold">
                                          <p:stCondLst>
                                            <p:cond delay="0"/>
                                          </p:stCondLst>
                                        </p:cTn>
                                        <p:tgtEl>
                                          <p:spTgt spid="114727"/>
                                        </p:tgtEl>
                                        <p:attrNameLst>
                                          <p:attrName>style.visibility</p:attrName>
                                        </p:attrNameLst>
                                      </p:cBhvr>
                                      <p:to>
                                        <p:strVal val="visible"/>
                                      </p:to>
                                    </p:set>
                                    <p:animEffect transition="in" filter="slide(fromLeft)">
                                      <p:cBhvr>
                                        <p:cTn id="184" dur="500"/>
                                        <p:tgtEl>
                                          <p:spTgt spid="114727"/>
                                        </p:tgtEl>
                                      </p:cBhvr>
                                    </p:animEffect>
                                  </p:childTnLst>
                                </p:cTn>
                              </p:par>
                            </p:childTnLst>
                          </p:cTn>
                        </p:par>
                        <p:par>
                          <p:cTn id="185" fill="hold">
                            <p:stCondLst>
                              <p:cond delay="19000"/>
                            </p:stCondLst>
                            <p:childTnLst>
                              <p:par>
                                <p:cTn id="186" presetID="17" presetClass="entr" presetSubtype="8" fill="hold" nodeType="afterEffect">
                                  <p:stCondLst>
                                    <p:cond delay="0"/>
                                  </p:stCondLst>
                                  <p:childTnLst>
                                    <p:set>
                                      <p:cBhvr>
                                        <p:cTn id="187" dur="1" fill="hold">
                                          <p:stCondLst>
                                            <p:cond delay="0"/>
                                          </p:stCondLst>
                                        </p:cTn>
                                        <p:tgtEl>
                                          <p:spTgt spid="6"/>
                                        </p:tgtEl>
                                        <p:attrNameLst>
                                          <p:attrName>style.visibility</p:attrName>
                                        </p:attrNameLst>
                                      </p:cBhvr>
                                      <p:to>
                                        <p:strVal val="visible"/>
                                      </p:to>
                                    </p:set>
                                    <p:anim calcmode="lin" valueType="num">
                                      <p:cBhvr>
                                        <p:cTn id="188" dur="500" fill="hold"/>
                                        <p:tgtEl>
                                          <p:spTgt spid="6"/>
                                        </p:tgtEl>
                                        <p:attrNameLst>
                                          <p:attrName>ppt_x</p:attrName>
                                        </p:attrNameLst>
                                      </p:cBhvr>
                                      <p:tavLst>
                                        <p:tav tm="0">
                                          <p:val>
                                            <p:strVal val="#ppt_x-#ppt_w/2"/>
                                          </p:val>
                                        </p:tav>
                                        <p:tav tm="100000">
                                          <p:val>
                                            <p:strVal val="#ppt_x"/>
                                          </p:val>
                                        </p:tav>
                                      </p:tavLst>
                                    </p:anim>
                                    <p:anim calcmode="lin" valueType="num">
                                      <p:cBhvr>
                                        <p:cTn id="189" dur="500" fill="hold"/>
                                        <p:tgtEl>
                                          <p:spTgt spid="6"/>
                                        </p:tgtEl>
                                        <p:attrNameLst>
                                          <p:attrName>ppt_y</p:attrName>
                                        </p:attrNameLst>
                                      </p:cBhvr>
                                      <p:tavLst>
                                        <p:tav tm="0">
                                          <p:val>
                                            <p:strVal val="#ppt_y"/>
                                          </p:val>
                                        </p:tav>
                                        <p:tav tm="100000">
                                          <p:val>
                                            <p:strVal val="#ppt_y"/>
                                          </p:val>
                                        </p:tav>
                                      </p:tavLst>
                                    </p:anim>
                                    <p:anim calcmode="lin" valueType="num">
                                      <p:cBhvr>
                                        <p:cTn id="190" dur="500" fill="hold"/>
                                        <p:tgtEl>
                                          <p:spTgt spid="6"/>
                                        </p:tgtEl>
                                        <p:attrNameLst>
                                          <p:attrName>ppt_w</p:attrName>
                                        </p:attrNameLst>
                                      </p:cBhvr>
                                      <p:tavLst>
                                        <p:tav tm="0">
                                          <p:val>
                                            <p:fltVal val="0"/>
                                          </p:val>
                                        </p:tav>
                                        <p:tav tm="100000">
                                          <p:val>
                                            <p:strVal val="#ppt_w"/>
                                          </p:val>
                                        </p:tav>
                                      </p:tavLst>
                                    </p:anim>
                                    <p:anim calcmode="lin" valueType="num">
                                      <p:cBhvr>
                                        <p:cTn id="191" dur="500" fill="hold"/>
                                        <p:tgtEl>
                                          <p:spTgt spid="6"/>
                                        </p:tgtEl>
                                        <p:attrNameLst>
                                          <p:attrName>ppt_h</p:attrName>
                                        </p:attrNameLst>
                                      </p:cBhvr>
                                      <p:tavLst>
                                        <p:tav tm="0">
                                          <p:val>
                                            <p:strVal val="#ppt_h"/>
                                          </p:val>
                                        </p:tav>
                                        <p:tav tm="100000">
                                          <p:val>
                                            <p:strVal val="#ppt_h"/>
                                          </p:val>
                                        </p:tav>
                                      </p:tavLst>
                                    </p:anim>
                                  </p:childTnLst>
                                </p:cTn>
                              </p:par>
                            </p:childTnLst>
                          </p:cTn>
                        </p:par>
                        <p:par>
                          <p:cTn id="192" fill="hold">
                            <p:stCondLst>
                              <p:cond delay="19500"/>
                            </p:stCondLst>
                            <p:childTnLst>
                              <p:par>
                                <p:cTn id="193" presetID="16" presetClass="entr" presetSubtype="26" fill="hold" grpId="0" nodeType="afterEffect">
                                  <p:stCondLst>
                                    <p:cond delay="0"/>
                                  </p:stCondLst>
                                  <p:childTnLst>
                                    <p:set>
                                      <p:cBhvr>
                                        <p:cTn id="194" dur="1" fill="hold">
                                          <p:stCondLst>
                                            <p:cond delay="0"/>
                                          </p:stCondLst>
                                        </p:cTn>
                                        <p:tgtEl>
                                          <p:spTgt spid="114731"/>
                                        </p:tgtEl>
                                        <p:attrNameLst>
                                          <p:attrName>style.visibility</p:attrName>
                                        </p:attrNameLst>
                                      </p:cBhvr>
                                      <p:to>
                                        <p:strVal val="visible"/>
                                      </p:to>
                                    </p:set>
                                    <p:animEffect transition="in" filter="barn(inHorizontal)">
                                      <p:cBhvr>
                                        <p:cTn id="195" dur="500"/>
                                        <p:tgtEl>
                                          <p:spTgt spid="114731"/>
                                        </p:tgtEl>
                                      </p:cBhvr>
                                    </p:animEffect>
                                  </p:childTnLst>
                                </p:cTn>
                              </p:par>
                            </p:childTnLst>
                          </p:cTn>
                        </p:par>
                        <p:par>
                          <p:cTn id="196" fill="hold">
                            <p:stCondLst>
                              <p:cond delay="20000"/>
                            </p:stCondLst>
                            <p:childTnLst>
                              <p:par>
                                <p:cTn id="197" presetID="17" presetClass="entr" presetSubtype="8" fill="hold" grpId="0" nodeType="afterEffect">
                                  <p:stCondLst>
                                    <p:cond delay="0"/>
                                  </p:stCondLst>
                                  <p:childTnLst>
                                    <p:set>
                                      <p:cBhvr>
                                        <p:cTn id="198" dur="1" fill="hold">
                                          <p:stCondLst>
                                            <p:cond delay="0"/>
                                          </p:stCondLst>
                                        </p:cTn>
                                        <p:tgtEl>
                                          <p:spTgt spid="114732"/>
                                        </p:tgtEl>
                                        <p:attrNameLst>
                                          <p:attrName>style.visibility</p:attrName>
                                        </p:attrNameLst>
                                      </p:cBhvr>
                                      <p:to>
                                        <p:strVal val="visible"/>
                                      </p:to>
                                    </p:set>
                                    <p:anim calcmode="lin" valueType="num">
                                      <p:cBhvr>
                                        <p:cTn id="199" dur="500" fill="hold"/>
                                        <p:tgtEl>
                                          <p:spTgt spid="114732"/>
                                        </p:tgtEl>
                                        <p:attrNameLst>
                                          <p:attrName>ppt_x</p:attrName>
                                        </p:attrNameLst>
                                      </p:cBhvr>
                                      <p:tavLst>
                                        <p:tav tm="0">
                                          <p:val>
                                            <p:strVal val="#ppt_x-#ppt_w/2"/>
                                          </p:val>
                                        </p:tav>
                                        <p:tav tm="100000">
                                          <p:val>
                                            <p:strVal val="#ppt_x"/>
                                          </p:val>
                                        </p:tav>
                                      </p:tavLst>
                                    </p:anim>
                                    <p:anim calcmode="lin" valueType="num">
                                      <p:cBhvr>
                                        <p:cTn id="200" dur="500" fill="hold"/>
                                        <p:tgtEl>
                                          <p:spTgt spid="114732"/>
                                        </p:tgtEl>
                                        <p:attrNameLst>
                                          <p:attrName>ppt_y</p:attrName>
                                        </p:attrNameLst>
                                      </p:cBhvr>
                                      <p:tavLst>
                                        <p:tav tm="0">
                                          <p:val>
                                            <p:strVal val="#ppt_y"/>
                                          </p:val>
                                        </p:tav>
                                        <p:tav tm="100000">
                                          <p:val>
                                            <p:strVal val="#ppt_y"/>
                                          </p:val>
                                        </p:tav>
                                      </p:tavLst>
                                    </p:anim>
                                    <p:anim calcmode="lin" valueType="num">
                                      <p:cBhvr>
                                        <p:cTn id="201" dur="500" fill="hold"/>
                                        <p:tgtEl>
                                          <p:spTgt spid="114732"/>
                                        </p:tgtEl>
                                        <p:attrNameLst>
                                          <p:attrName>ppt_w</p:attrName>
                                        </p:attrNameLst>
                                      </p:cBhvr>
                                      <p:tavLst>
                                        <p:tav tm="0">
                                          <p:val>
                                            <p:fltVal val="0"/>
                                          </p:val>
                                        </p:tav>
                                        <p:tav tm="100000">
                                          <p:val>
                                            <p:strVal val="#ppt_w"/>
                                          </p:val>
                                        </p:tav>
                                      </p:tavLst>
                                    </p:anim>
                                    <p:anim calcmode="lin" valueType="num">
                                      <p:cBhvr>
                                        <p:cTn id="202" dur="500" fill="hold"/>
                                        <p:tgtEl>
                                          <p:spTgt spid="114732"/>
                                        </p:tgtEl>
                                        <p:attrNameLst>
                                          <p:attrName>ppt_h</p:attrName>
                                        </p:attrNameLst>
                                      </p:cBhvr>
                                      <p:tavLst>
                                        <p:tav tm="0">
                                          <p:val>
                                            <p:strVal val="#ppt_h"/>
                                          </p:val>
                                        </p:tav>
                                        <p:tav tm="100000">
                                          <p:val>
                                            <p:strVal val="#ppt_h"/>
                                          </p:val>
                                        </p:tav>
                                      </p:tavLst>
                                    </p:anim>
                                  </p:childTnLst>
                                </p:cTn>
                              </p:par>
                            </p:childTnLst>
                          </p:cTn>
                        </p:par>
                        <p:par>
                          <p:cTn id="203" fill="hold">
                            <p:stCondLst>
                              <p:cond delay="20500"/>
                            </p:stCondLst>
                            <p:childTnLst>
                              <p:par>
                                <p:cTn id="204" presetID="12" presetClass="entr" presetSubtype="8" fill="hold" grpId="0" nodeType="afterEffect">
                                  <p:stCondLst>
                                    <p:cond delay="0"/>
                                  </p:stCondLst>
                                  <p:childTnLst>
                                    <p:set>
                                      <p:cBhvr>
                                        <p:cTn id="205" dur="1" fill="hold">
                                          <p:stCondLst>
                                            <p:cond delay="0"/>
                                          </p:stCondLst>
                                        </p:cTn>
                                        <p:tgtEl>
                                          <p:spTgt spid="114733"/>
                                        </p:tgtEl>
                                        <p:attrNameLst>
                                          <p:attrName>style.visibility</p:attrName>
                                        </p:attrNameLst>
                                      </p:cBhvr>
                                      <p:to>
                                        <p:strVal val="visible"/>
                                      </p:to>
                                    </p:set>
                                    <p:animEffect transition="in" filter="slide(fromLeft)">
                                      <p:cBhvr>
                                        <p:cTn id="206" dur="500"/>
                                        <p:tgtEl>
                                          <p:spTgt spid="114733"/>
                                        </p:tgtEl>
                                      </p:cBhvr>
                                    </p:animEffect>
                                  </p:childTnLst>
                                </p:cTn>
                              </p:par>
                            </p:childTnLst>
                          </p:cTn>
                        </p:par>
                        <p:par>
                          <p:cTn id="207" fill="hold">
                            <p:stCondLst>
                              <p:cond delay="21000"/>
                            </p:stCondLst>
                            <p:childTnLst>
                              <p:par>
                                <p:cTn id="208" presetID="9" presetClass="entr" presetSubtype="0" fill="hold" grpId="0" nodeType="afterEffect">
                                  <p:stCondLst>
                                    <p:cond delay="0"/>
                                  </p:stCondLst>
                                  <p:iterate type="lt">
                                    <p:tmPct val="100000"/>
                                  </p:iterate>
                                  <p:childTnLst>
                                    <p:set>
                                      <p:cBhvr>
                                        <p:cTn id="209" dur="1" fill="hold">
                                          <p:stCondLst>
                                            <p:cond delay="0"/>
                                          </p:stCondLst>
                                        </p:cTn>
                                        <p:tgtEl>
                                          <p:spTgt spid="114734"/>
                                        </p:tgtEl>
                                        <p:attrNameLst>
                                          <p:attrName>style.visibility</p:attrName>
                                        </p:attrNameLst>
                                      </p:cBhvr>
                                      <p:to>
                                        <p:strVal val="visible"/>
                                      </p:to>
                                    </p:set>
                                    <p:animEffect transition="in" filter="dissolve">
                                      <p:cBhvr>
                                        <p:cTn id="210" dur="75"/>
                                        <p:tgtEl>
                                          <p:spTgt spid="114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p:bldP spid="114693" grpId="0" animBg="1" autoUpdateAnimBg="0"/>
      <p:bldP spid="114694" grpId="0" animBg="1"/>
      <p:bldP spid="114695" grpId="0" animBg="1"/>
      <p:bldP spid="114699" grpId="0" animBg="1" autoUpdateAnimBg="0"/>
      <p:bldP spid="114700" grpId="0" animBg="1" autoUpdateAnimBg="0"/>
      <p:bldP spid="114701" grpId="0" animBg="1"/>
      <p:bldP spid="114706" grpId="0" animBg="1" autoUpdateAnimBg="0"/>
      <p:bldP spid="114707" grpId="0" animBg="1" autoUpdateAnimBg="0"/>
      <p:bldP spid="114708" grpId="0" animBg="1" autoUpdateAnimBg="0"/>
      <p:bldP spid="114709" grpId="0" animBg="1" autoUpdateAnimBg="0"/>
      <p:bldP spid="114710" grpId="0" animBg="1" autoUpdateAnimBg="0"/>
      <p:bldP spid="114711" grpId="0" animBg="1" autoUpdateAnimBg="0"/>
      <p:bldP spid="114712" grpId="0" animBg="1"/>
      <p:bldP spid="114713" grpId="0" animBg="1"/>
      <p:bldP spid="114722" grpId="0" animBg="1"/>
      <p:bldP spid="114723" grpId="0" animBg="1"/>
      <p:bldP spid="114724" grpId="0" animBg="1" autoUpdateAnimBg="0"/>
      <p:bldP spid="114725" grpId="0" animBg="1"/>
      <p:bldP spid="114726" grpId="0" animBg="1"/>
      <p:bldP spid="114727" grpId="0" animBg="1" autoUpdateAnimBg="0"/>
      <p:bldP spid="114731" grpId="0" animBg="1"/>
      <p:bldP spid="114732" grpId="0" animBg="1"/>
      <p:bldP spid="114733" grpId="0" animBg="1" autoUpdateAnimBg="0"/>
      <p:bldP spid="114734" grpId="0" autoUpdateAnimBg="0"/>
      <p:bldP spid="114739" grpId="0" animBg="1"/>
      <p:bldP spid="114740" grpId="0"/>
      <p:bldP spid="114741" grpId="0" animBg="1"/>
      <p:bldP spid="114742" grpId="0" animBg="1"/>
      <p:bldP spid="114743" grpId="0" autoUpdateAnimBg="0"/>
      <p:bldP spid="114744" grpId="0" autoUpdateAnimBg="0"/>
      <p:bldP spid="1147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如何解释世界的运动变化</a:t>
            </a:r>
            <a:r>
              <a:rPr lang="en-US" altLang="zh-CN" dirty="0" smtClean="0"/>
              <a:t>?</a:t>
            </a:r>
            <a:br>
              <a:rPr lang="en-US" altLang="zh-CN" dirty="0" smtClean="0"/>
            </a:br>
            <a:r>
              <a:rPr lang="zh-CN" altLang="en-US" dirty="0" smtClean="0"/>
              <a:t>赫拉克利特之前</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r>
              <a:rPr lang="zh-CN" altLang="en-US" dirty="0" smtClean="0"/>
              <a:t>世界万物均是变体性的存在，唯有本源物是本体性存在；本原物是万物的所出处者和所复归者，，因而动变的只是变体物，“本体”是万变中的不变，它是永恒存在，不动不变的</a:t>
            </a:r>
            <a:endParaRPr lang="en-US" altLang="zh-CN" dirty="0" smtClean="0"/>
          </a:p>
          <a:p>
            <a:endParaRPr lang="en-US" altLang="zh-CN" dirty="0" smtClean="0"/>
          </a:p>
          <a:p>
            <a:r>
              <a:rPr lang="zh-CN" altLang="en-US" dirty="0" smtClean="0"/>
              <a:t>（</a:t>
            </a:r>
            <a:r>
              <a:rPr lang="zh-CN" altLang="en-US" dirty="0" smtClean="0">
                <a:solidFill>
                  <a:srgbClr val="FF0000"/>
                </a:solidFill>
              </a:rPr>
              <a:t>如果本体不具有动变的本性，它何以能够演化为世界万物？反之，世界万物的动变本性，对于本体物就是从无中生有</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适度的原则</a:t>
            </a:r>
            <a:endParaRPr lang="zh-CN" altLang="en-US" dirty="0"/>
          </a:p>
        </p:txBody>
      </p:sp>
      <p:sp>
        <p:nvSpPr>
          <p:cNvPr id="3" name="内容占位符 2"/>
          <p:cNvSpPr>
            <a:spLocks noGrp="1"/>
          </p:cNvSpPr>
          <p:nvPr>
            <p:ph idx="1"/>
          </p:nvPr>
        </p:nvSpPr>
        <p:spPr/>
        <p:txBody>
          <a:bodyPr/>
          <a:lstStyle/>
          <a:p>
            <a:pPr>
              <a:lnSpc>
                <a:spcPct val="80000"/>
              </a:lnSpc>
            </a:pPr>
            <a:r>
              <a:rPr lang="zh-CN" altLang="en-US" dirty="0" smtClean="0">
                <a:latin typeface="+mj-ea"/>
                <a:ea typeface="+mj-ea"/>
              </a:rPr>
              <a:t>爱一个人，</a:t>
            </a:r>
          </a:p>
          <a:p>
            <a:pPr>
              <a:lnSpc>
                <a:spcPct val="80000"/>
              </a:lnSpc>
            </a:pPr>
            <a:r>
              <a:rPr lang="zh-CN" altLang="en-US" dirty="0" smtClean="0">
                <a:latin typeface="+mj-ea"/>
                <a:ea typeface="+mj-ea"/>
              </a:rPr>
              <a:t>要了解也要开解；要道歉也要道谢；</a:t>
            </a:r>
          </a:p>
          <a:p>
            <a:pPr>
              <a:lnSpc>
                <a:spcPct val="80000"/>
              </a:lnSpc>
            </a:pPr>
            <a:r>
              <a:rPr lang="zh-CN" altLang="en-US" dirty="0" smtClean="0">
                <a:latin typeface="+mj-ea"/>
                <a:ea typeface="+mj-ea"/>
              </a:rPr>
              <a:t>要认错也要改错；要体贴也要体谅；</a:t>
            </a:r>
          </a:p>
          <a:p>
            <a:pPr>
              <a:lnSpc>
                <a:spcPct val="80000"/>
              </a:lnSpc>
            </a:pPr>
            <a:r>
              <a:rPr lang="zh-CN" altLang="en-US" dirty="0" smtClean="0">
                <a:latin typeface="+mj-ea"/>
                <a:ea typeface="+mj-ea"/>
              </a:rPr>
              <a:t>是接受而不是忍受；是宽容而不是纵容；</a:t>
            </a:r>
          </a:p>
          <a:p>
            <a:pPr>
              <a:lnSpc>
                <a:spcPct val="80000"/>
              </a:lnSpc>
            </a:pPr>
            <a:r>
              <a:rPr lang="zh-CN" altLang="en-US" dirty="0" smtClean="0">
                <a:latin typeface="+mj-ea"/>
                <a:ea typeface="+mj-ea"/>
              </a:rPr>
              <a:t>是支持而不是支配；是慰问而不是质问；</a:t>
            </a:r>
          </a:p>
          <a:p>
            <a:pPr>
              <a:lnSpc>
                <a:spcPct val="80000"/>
              </a:lnSpc>
            </a:pPr>
            <a:r>
              <a:rPr lang="zh-CN" altLang="en-US" dirty="0" smtClean="0">
                <a:latin typeface="+mj-ea"/>
                <a:ea typeface="+mj-ea"/>
              </a:rPr>
              <a:t>是倾诉而不是控诉；是难忘而不是遗忘；</a:t>
            </a:r>
          </a:p>
          <a:p>
            <a:pPr>
              <a:lnSpc>
                <a:spcPct val="80000"/>
              </a:lnSpc>
            </a:pPr>
            <a:r>
              <a:rPr lang="zh-CN" altLang="en-US" dirty="0" smtClean="0">
                <a:latin typeface="+mj-ea"/>
                <a:ea typeface="+mj-ea"/>
              </a:rPr>
              <a:t>是彼此交流而不是凡事交代；</a:t>
            </a:r>
            <a:endParaRPr lang="en-US" altLang="zh-CN" dirty="0" smtClean="0">
              <a:latin typeface="+mj-ea"/>
              <a:ea typeface="+mj-ea"/>
            </a:endParaRPr>
          </a:p>
          <a:p>
            <a:pPr>
              <a:lnSpc>
                <a:spcPct val="80000"/>
              </a:lnSpc>
            </a:pPr>
            <a:r>
              <a:rPr lang="zh-CN" altLang="en-US" dirty="0" smtClean="0">
                <a:latin typeface="+mj-ea"/>
                <a:ea typeface="+mj-ea"/>
              </a:rPr>
              <a:t>是为对方默默祈求而不向对方诸多要求。</a:t>
            </a:r>
          </a:p>
          <a:p>
            <a:pPr>
              <a:lnSpc>
                <a:spcPct val="80000"/>
              </a:lnSpc>
            </a:pPr>
            <a:r>
              <a:rPr lang="zh-CN" altLang="en-US" dirty="0" smtClean="0">
                <a:latin typeface="+mj-ea"/>
                <a:ea typeface="+mj-ea"/>
              </a:rPr>
              <a:t>可以浪漫，但不要浪费；</a:t>
            </a:r>
            <a:endParaRPr lang="en-US" altLang="zh-CN" dirty="0" smtClean="0">
              <a:latin typeface="+mj-ea"/>
              <a:ea typeface="+mj-ea"/>
            </a:endParaRPr>
          </a:p>
          <a:p>
            <a:pPr>
              <a:lnSpc>
                <a:spcPct val="80000"/>
              </a:lnSpc>
            </a:pPr>
            <a:r>
              <a:rPr lang="zh-CN" altLang="en-US" dirty="0" smtClean="0">
                <a:latin typeface="+mj-ea"/>
                <a:ea typeface="+mj-ea"/>
              </a:rPr>
              <a:t>不要随便牵手，更不要随便放手</a:t>
            </a:r>
          </a:p>
          <a:p>
            <a:endParaRPr lang="zh-CN" altLang="en-US" dirty="0"/>
          </a:p>
        </p:txBody>
      </p:sp>
    </p:spTree>
    <p:extLst>
      <p:ext uri="{BB962C8B-B14F-4D97-AF65-F5344CB8AC3E}">
        <p14:creationId xmlns:p14="http://schemas.microsoft.com/office/powerpoint/2010/main" val="3672830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赫拉克利特：永恒运动的活火</a:t>
            </a:r>
            <a:endParaRPr lang="zh-CN" altLang="en-US" dirty="0"/>
          </a:p>
        </p:txBody>
      </p:sp>
      <p:sp>
        <p:nvSpPr>
          <p:cNvPr id="3" name="内容占位符 2"/>
          <p:cNvSpPr>
            <a:spLocks noGrp="1"/>
          </p:cNvSpPr>
          <p:nvPr>
            <p:ph idx="1"/>
          </p:nvPr>
        </p:nvSpPr>
        <p:spPr/>
        <p:txBody>
          <a:bodyPr/>
          <a:lstStyle/>
          <a:p>
            <a:r>
              <a:rPr lang="zh-CN" altLang="en-US" dirty="0" smtClean="0"/>
              <a:t>火按照一定的逻各斯（规律）在燃烧与熄灭，由之构成世界万物，并造成万物的存在与非存在的转化。</a:t>
            </a:r>
            <a:endParaRPr lang="en-US" altLang="zh-CN" dirty="0" smtClean="0"/>
          </a:p>
          <a:p>
            <a:r>
              <a:rPr lang="zh-CN" altLang="en-US" dirty="0" smtClean="0">
                <a:latin typeface="Gungsuh" pitchFamily="18" charset="-127"/>
                <a:ea typeface="Gungsuh" pitchFamily="18" charset="-127"/>
              </a:rPr>
              <a:t>本体是存在和非存在的统一。</a:t>
            </a:r>
            <a:endParaRPr lang="en-US" altLang="zh-CN" dirty="0" smtClean="0">
              <a:latin typeface="Gungsuh" pitchFamily="18" charset="-127"/>
              <a:ea typeface="Gungsuh" pitchFamily="18" charset="-127"/>
            </a:endParaRPr>
          </a:p>
          <a:p>
            <a:pPr>
              <a:buNone/>
            </a:pPr>
            <a:r>
              <a:rPr lang="zh-CN" altLang="en-US" dirty="0" smtClean="0">
                <a:latin typeface="Gungsuh" pitchFamily="18" charset="-127"/>
                <a:ea typeface="Gungsuh" pitchFamily="18" charset="-127"/>
              </a:rPr>
              <a:t>    本体是变化的</a:t>
            </a:r>
            <a:endParaRPr lang="en-US" altLang="zh-CN" dirty="0" smtClean="0">
              <a:latin typeface="Gungsuh" pitchFamily="18" charset="-127"/>
              <a:ea typeface="Gungsuh" pitchFamily="18" charset="-127"/>
            </a:endParaRP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巴门尼德：存在是静止不动的</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，只有“存在”，没有“无”</a:t>
            </a:r>
            <a:endParaRPr lang="en-US" altLang="zh-CN" dirty="0" smtClean="0"/>
          </a:p>
          <a:p>
            <a:r>
              <a:rPr lang="en-US" altLang="zh-CN" dirty="0" smtClean="0"/>
              <a:t>2</a:t>
            </a:r>
            <a:r>
              <a:rPr lang="zh-CN" altLang="en-US" dirty="0" smtClean="0"/>
              <a:t>，存在不可能“运动”</a:t>
            </a:r>
            <a:endParaRPr lang="zh-CN" altLang="en-US" dirty="0"/>
          </a:p>
        </p:txBody>
      </p:sp>
      <p:pic>
        <p:nvPicPr>
          <p:cNvPr id="4" name="图片 3"/>
          <p:cNvPicPr/>
          <p:nvPr/>
        </p:nvPicPr>
        <p:blipFill>
          <a:blip r:embed="rId2" cstate="print"/>
          <a:srcRect l="44628" t="48803" b="7181"/>
          <a:stretch>
            <a:fillRect/>
          </a:stretch>
        </p:blipFill>
        <p:spPr bwMode="auto">
          <a:xfrm>
            <a:off x="5619750" y="1524000"/>
            <a:ext cx="3524250" cy="4810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itchFamily="34" charset="0"/>
            <a:ea typeface="黑体" pitchFamily="2"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itchFamily="34"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20070815模板</Template>
  <TotalTime>17372</TotalTime>
  <Words>3740</Words>
  <Application>Microsoft Office PowerPoint</Application>
  <PresentationFormat>全屏显示(4:3)</PresentationFormat>
  <Paragraphs>403</Paragraphs>
  <Slides>70</Slides>
  <Notes>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70</vt:i4>
      </vt:variant>
    </vt:vector>
  </HeadingPairs>
  <TitlesOfParts>
    <vt:vector size="87" baseType="lpstr">
      <vt:lpstr>Monotype Sorts</vt:lpstr>
      <vt:lpstr>黑体</vt:lpstr>
      <vt:lpstr>华文新魏</vt:lpstr>
      <vt:lpstr>华文中宋</vt:lpstr>
      <vt:lpstr>隶书</vt:lpstr>
      <vt:lpstr>宋体</vt:lpstr>
      <vt:lpstr>Arial</vt:lpstr>
      <vt:lpstr>Gungsuh</vt:lpstr>
      <vt:lpstr>Symbol</vt:lpstr>
      <vt:lpstr>Tahoma</vt:lpstr>
      <vt:lpstr>Times New Roman</vt:lpstr>
      <vt:lpstr>Verdana</vt:lpstr>
      <vt:lpstr>Wingdings</vt:lpstr>
      <vt:lpstr>方正大黑简体</vt:lpstr>
      <vt:lpstr>方正琥珀简体</vt:lpstr>
      <vt:lpstr>方正水柱简体</vt:lpstr>
      <vt:lpstr>1_自定义设计方案</vt:lpstr>
      <vt:lpstr>马克思主义原理概论</vt:lpstr>
      <vt:lpstr>世界的物质性及其发展规律 第二节（p34-55）</vt:lpstr>
      <vt:lpstr>                   二 、世界的根本规律是怎样的？（P34） </vt:lpstr>
      <vt:lpstr>教学要点</vt:lpstr>
      <vt:lpstr>古希腊：辩证法</vt:lpstr>
      <vt:lpstr>赫拉克利特：匆忙的世界</vt:lpstr>
      <vt:lpstr>如何解释世界的运动变化? 赫拉克利特之前 </vt:lpstr>
      <vt:lpstr>        赫拉克利特：永恒运动的活火</vt:lpstr>
      <vt:lpstr>巴门尼德：存在是静止不动的</vt:lpstr>
      <vt:lpstr>爱利亚学派       芝诺悖论</vt:lpstr>
      <vt:lpstr>古代辩证法的非逻辑性</vt:lpstr>
      <vt:lpstr>PowerPoint 演示文稿</vt:lpstr>
      <vt:lpstr>PowerPoint 演示文稿</vt:lpstr>
      <vt:lpstr>亚里斯多德：形式逻辑</vt:lpstr>
      <vt:lpstr>形式逻辑（形而上学）</vt:lpstr>
      <vt:lpstr>           黑格尔：思辨辩证法（概念辩证法）</vt:lpstr>
      <vt:lpstr>(二）马克思：唯物辩证法</vt:lpstr>
      <vt:lpstr>马克思： 唯物辩证法≠“客观物质”的运动和发展 </vt:lpstr>
      <vt:lpstr>费尔巴哈</vt:lpstr>
      <vt:lpstr>            客观辩证法与主观辩证法的统一</vt:lpstr>
      <vt:lpstr>PowerPoint 演示文稿</vt:lpstr>
      <vt:lpstr>2，联系和发展</vt:lpstr>
      <vt:lpstr>蝴蝶效应</vt:lpstr>
      <vt:lpstr>联系的特点 </vt:lpstr>
      <vt:lpstr>       罗马俱乐部“全球模拟”方法</vt:lpstr>
      <vt:lpstr>全球问题框架</vt:lpstr>
      <vt:lpstr>联系的方法论</vt:lpstr>
      <vt:lpstr>事物的永恒发展 </vt:lpstr>
      <vt:lpstr>PowerPoint 演示文稿</vt:lpstr>
      <vt:lpstr>             对“发展”的反思1：进化or退化？</vt:lpstr>
      <vt:lpstr>自组织理论</vt:lpstr>
      <vt:lpstr>自组织理论</vt:lpstr>
      <vt:lpstr>PowerPoint 演示文稿</vt:lpstr>
      <vt:lpstr>PowerPoint 演示文稿</vt:lpstr>
      <vt:lpstr>                对“发展”的反思2：             发展的价值内涵</vt:lpstr>
      <vt:lpstr>       Human development  index</vt:lpstr>
      <vt:lpstr>           Human development  index  2009</vt:lpstr>
      <vt:lpstr>联系与发展的基本环节</vt:lpstr>
      <vt:lpstr>                （三）对立统一规律、质量互变规律、 否定之否定规律</vt:lpstr>
      <vt:lpstr>辩证矛盾</vt:lpstr>
      <vt:lpstr>矛盾的基本属性—— 矛盾的同一性与斗争性</vt:lpstr>
      <vt:lpstr>          矛盾的同一性和斗争性的辩证关系</vt:lpstr>
      <vt:lpstr>中日关系</vt:lpstr>
      <vt:lpstr>中日关系</vt:lpstr>
      <vt:lpstr>斗争性与同一性相结合， 构成事物的矛盾运动，推动事物的发展         </vt:lpstr>
      <vt:lpstr>矛盾普遍性和特殊性</vt:lpstr>
      <vt:lpstr>PowerPoint 演示文稿</vt:lpstr>
      <vt:lpstr>和谐（p41）</vt:lpstr>
      <vt:lpstr>           矛盾普遍性与矛盾特殊性的辩证关系</vt:lpstr>
      <vt:lpstr>PowerPoint 演示文稿</vt:lpstr>
      <vt:lpstr>                 事物发展过程中的量变和质变 及其相互转化</vt:lpstr>
      <vt:lpstr>度</vt:lpstr>
      <vt:lpstr>适度的原则：中庸</vt:lpstr>
      <vt:lpstr>量变和质变的辩证关系</vt:lpstr>
      <vt:lpstr>量变和质变的辩证关系</vt:lpstr>
      <vt:lpstr>              事物发展过程中的肯定和否定                   及其相互转化</vt:lpstr>
      <vt:lpstr>        事物的辩证发展过程及其周期性 </vt:lpstr>
      <vt:lpstr>中国文化的否定之否定发展</vt:lpstr>
      <vt:lpstr>                   （三）辩证思维方法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 谢！</vt:lpstr>
      <vt:lpstr>PowerPoint 演示文稿</vt:lpstr>
      <vt:lpstr>适度的原则</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dorathy</dc:creator>
  <cp:lastModifiedBy>liuliping</cp:lastModifiedBy>
  <cp:revision>3055</cp:revision>
  <cp:lastPrinted>1601-01-01T00:00:00Z</cp:lastPrinted>
  <dcterms:created xsi:type="dcterms:W3CDTF">1601-01-01T00:00:00Z</dcterms:created>
  <dcterms:modified xsi:type="dcterms:W3CDTF">2016-10-24T02:12:20Z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