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3"/>
  </p:notesMasterIdLst>
  <p:sldIdLst>
    <p:sldId id="257" r:id="rId2"/>
    <p:sldId id="256" r:id="rId3"/>
    <p:sldId id="258" r:id="rId4"/>
    <p:sldId id="259" r:id="rId5"/>
    <p:sldId id="260" r:id="rId6"/>
    <p:sldId id="264" r:id="rId7"/>
    <p:sldId id="265" r:id="rId8"/>
    <p:sldId id="261"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2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9FE71-FD42-4A4F-A987-5A7201F2A0CF}" type="datetimeFigureOut">
              <a:rPr lang="zh-TW" altLang="en-US" smtClean="0"/>
              <a:t>2016/11/15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DDE8E-8010-4C9F-86C9-16C17E7079BD}" type="slidenum">
              <a:rPr lang="zh-TW" altLang="en-US" smtClean="0"/>
              <a:t>‹#›</a:t>
            </a:fld>
            <a:endParaRPr lang="zh-TW" altLang="en-US"/>
          </a:p>
        </p:txBody>
      </p:sp>
    </p:spTree>
    <p:extLst>
      <p:ext uri="{BB962C8B-B14F-4D97-AF65-F5344CB8AC3E}">
        <p14:creationId xmlns:p14="http://schemas.microsoft.com/office/powerpoint/2010/main" val="77101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9DDE8E-8010-4C9F-86C9-16C17E7079BD}" type="slidenum">
              <a:rPr lang="zh-TW" altLang="en-US" smtClean="0"/>
              <a:t>4</a:t>
            </a:fld>
            <a:endParaRPr lang="zh-TW" altLang="en-US"/>
          </a:p>
        </p:txBody>
      </p:sp>
    </p:spTree>
    <p:extLst>
      <p:ext uri="{BB962C8B-B14F-4D97-AF65-F5344CB8AC3E}">
        <p14:creationId xmlns:p14="http://schemas.microsoft.com/office/powerpoint/2010/main" val="6923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267482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130241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58641-0F4D-4224-818C-EF0A0DC75BA1}"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6699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376030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58641-0F4D-4224-818C-EF0A0DC75BA1}"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895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1230257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2094562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31776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175077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25330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135990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129773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81810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248495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380463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05273828-CAB0-4D2A-A447-0366AC41D538}" type="datetimeFigureOut">
              <a:rPr lang="zh-TW" altLang="en-US" smtClean="0"/>
              <a:t>2016/11/15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343056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273828-CAB0-4D2A-A447-0366AC41D538}" type="datetimeFigureOut">
              <a:rPr lang="zh-TW" altLang="en-US" smtClean="0"/>
              <a:t>2016/11/15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158641-0F4D-4224-818C-EF0A0DC75BA1}" type="slidenum">
              <a:rPr lang="zh-TW" altLang="en-US" smtClean="0"/>
              <a:t>‹#›</a:t>
            </a:fld>
            <a:endParaRPr lang="zh-TW" altLang="en-US"/>
          </a:p>
        </p:txBody>
      </p:sp>
    </p:spTree>
    <p:extLst>
      <p:ext uri="{BB962C8B-B14F-4D97-AF65-F5344CB8AC3E}">
        <p14:creationId xmlns:p14="http://schemas.microsoft.com/office/powerpoint/2010/main" val="39713124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CN" altLang="en-US" dirty="0"/>
              <a:t>谁决定了社会历史发展？</a:t>
            </a:r>
            <a:br>
              <a:rPr lang="en-US" altLang="zh-CN" dirty="0"/>
            </a:br>
            <a:r>
              <a:rPr lang="zh-CN" altLang="en-US" dirty="0"/>
              <a:t>精英还是大众？</a:t>
            </a:r>
            <a:endParaRPr lang="zh-TW" altLang="en-US" dirty="0"/>
          </a:p>
        </p:txBody>
      </p:sp>
      <p:sp>
        <p:nvSpPr>
          <p:cNvPr id="3" name="副標題 2"/>
          <p:cNvSpPr>
            <a:spLocks noGrp="1"/>
          </p:cNvSpPr>
          <p:nvPr>
            <p:ph type="subTitle" idx="1"/>
          </p:nvPr>
        </p:nvSpPr>
        <p:spPr>
          <a:xfrm>
            <a:off x="2589213" y="5053263"/>
            <a:ext cx="8915399" cy="850399"/>
          </a:xfrm>
        </p:spPr>
        <p:txBody>
          <a:bodyPr>
            <a:normAutofit/>
          </a:bodyPr>
          <a:lstStyle/>
          <a:p>
            <a:r>
              <a:rPr lang="en-US" altLang="zh-TW" sz="2000" dirty="0"/>
              <a:t>2016/11/15 </a:t>
            </a:r>
            <a:r>
              <a:rPr lang="en-US" altLang="zh-CN" sz="2000" dirty="0"/>
              <a:t>@</a:t>
            </a:r>
            <a:r>
              <a:rPr lang="zh-CN" altLang="en-US" sz="2000" dirty="0"/>
              <a:t>马克思主义基本原理</a:t>
            </a:r>
            <a:endParaRPr lang="zh-TW" altLang="en-US" sz="2000" dirty="0"/>
          </a:p>
        </p:txBody>
      </p:sp>
      <p:sp>
        <p:nvSpPr>
          <p:cNvPr id="4" name="副標題 2"/>
          <p:cNvSpPr txBox="1">
            <a:spLocks/>
          </p:cNvSpPr>
          <p:nvPr/>
        </p:nvSpPr>
        <p:spPr>
          <a:xfrm>
            <a:off x="2589213" y="2519707"/>
            <a:ext cx="8915399" cy="56037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zh-CN" altLang="en-US" sz="2800" dirty="0"/>
              <a:t>小组讨论</a:t>
            </a:r>
            <a:endParaRPr lang="zh-TW" altLang="en-US" sz="2800" dirty="0"/>
          </a:p>
        </p:txBody>
      </p:sp>
    </p:spTree>
    <p:extLst>
      <p:ext uri="{BB962C8B-B14F-4D97-AF65-F5344CB8AC3E}">
        <p14:creationId xmlns:p14="http://schemas.microsoft.com/office/powerpoint/2010/main" val="248798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正方总结陈辞</a:t>
            </a:r>
            <a:endParaRPr lang="zh-TW" altLang="en-US" dirty="0"/>
          </a:p>
        </p:txBody>
      </p:sp>
      <p:sp>
        <p:nvSpPr>
          <p:cNvPr id="3" name="內容版面配置區 2"/>
          <p:cNvSpPr>
            <a:spLocks noGrp="1"/>
          </p:cNvSpPr>
          <p:nvPr>
            <p:ph idx="1"/>
          </p:nvPr>
        </p:nvSpPr>
        <p:spPr/>
        <p:txBody>
          <a:bodyPr>
            <a:normAutofit/>
          </a:bodyPr>
          <a:lstStyle/>
          <a:p>
            <a:r>
              <a:rPr lang="zh-CN" altLang="en-US" sz="2200" dirty="0"/>
              <a:t>我们有各种各样的理想和意愿。但是我们的行为，在很大程度上并不由自我意志决定。</a:t>
            </a:r>
            <a:endParaRPr lang="en-US" altLang="zh-CN" sz="2200" dirty="0"/>
          </a:p>
          <a:p>
            <a:endParaRPr lang="en-US" altLang="zh-TW" sz="2200" dirty="0"/>
          </a:p>
          <a:p>
            <a:r>
              <a:rPr lang="zh-CN" altLang="zh-TW" sz="2200" dirty="0"/>
              <a:t>另一方面，我们会受到思想先进的精英的感召。</a:t>
            </a:r>
            <a:r>
              <a:rPr lang="zh-CN" altLang="en-US" sz="2200" dirty="0"/>
              <a:t>另一方面，我们会受到思想先进的精英的感召。</a:t>
            </a:r>
            <a:endParaRPr lang="en-US" altLang="zh-CN" sz="2200" dirty="0"/>
          </a:p>
          <a:p>
            <a:endParaRPr lang="en-US" altLang="zh-TW" sz="2200" dirty="0"/>
          </a:p>
          <a:p>
            <a:r>
              <a:rPr lang="zh-CN" altLang="en-US" sz="2200" dirty="0"/>
              <a:t>精英通过影响大众活动实现其意志，社会历史是精英意志的投影，苏联历史乃至人类历史由精英决定。</a:t>
            </a:r>
            <a:endParaRPr lang="zh-TW" altLang="en-US" sz="2200" dirty="0"/>
          </a:p>
        </p:txBody>
      </p:sp>
    </p:spTree>
    <p:extLst>
      <p:ext uri="{BB962C8B-B14F-4D97-AF65-F5344CB8AC3E}">
        <p14:creationId xmlns:p14="http://schemas.microsoft.com/office/powerpoint/2010/main" val="3821507823"/>
      </p:ext>
    </p:extLst>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反方总结陈辞</a:t>
            </a:r>
            <a:endParaRPr lang="zh-TW" altLang="en-US" dirty="0"/>
          </a:p>
        </p:txBody>
      </p:sp>
      <p:sp>
        <p:nvSpPr>
          <p:cNvPr id="3" name="內容版面配置區 2"/>
          <p:cNvSpPr>
            <a:spLocks noGrp="1"/>
          </p:cNvSpPr>
          <p:nvPr>
            <p:ph idx="1"/>
          </p:nvPr>
        </p:nvSpPr>
        <p:spPr/>
        <p:txBody>
          <a:bodyPr>
            <a:normAutofit/>
          </a:bodyPr>
          <a:lstStyle/>
          <a:p>
            <a:r>
              <a:rPr lang="zh-CN" altLang="en-US" sz="2200" dirty="0"/>
              <a:t>无论历史的结局如何，人们总是通过每一个人追求他自己的，自觉预期的目的来创造他们的历史，而这许多按不同方向活动的愿望及其对外部世界的各种各样作用的合力，就是历史。</a:t>
            </a:r>
            <a:endParaRPr lang="en-US" altLang="zh-CN" sz="2200" dirty="0"/>
          </a:p>
          <a:p>
            <a:endParaRPr lang="en-US" altLang="zh-TW" sz="2200" dirty="0"/>
          </a:p>
          <a:p>
            <a:r>
              <a:rPr lang="zh-CN" altLang="en-US" sz="2200" dirty="0"/>
              <a:t>社会的主体是人民，创造社会物质财富的是人民，创造社会精神财富的是人民，决定了社会变革方向的是人民。</a:t>
            </a:r>
            <a:endParaRPr lang="zh-TW" altLang="en-US" sz="2200" dirty="0"/>
          </a:p>
        </p:txBody>
      </p:sp>
    </p:spTree>
    <p:extLst>
      <p:ext uri="{BB962C8B-B14F-4D97-AF65-F5344CB8AC3E}">
        <p14:creationId xmlns:p14="http://schemas.microsoft.com/office/powerpoint/2010/main" val="3909797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89213" y="2598825"/>
            <a:ext cx="8915399" cy="879149"/>
          </a:xfrm>
        </p:spPr>
        <p:txBody>
          <a:bodyPr>
            <a:normAutofit/>
          </a:bodyPr>
          <a:lstStyle/>
          <a:p>
            <a:r>
              <a:rPr lang="zh-CN" altLang="en-US" sz="4800" dirty="0"/>
              <a:t>谁决定了苏联的社会历史发展？</a:t>
            </a:r>
            <a:endParaRPr lang="zh-TW" altLang="en-US" sz="4800" dirty="0"/>
          </a:p>
        </p:txBody>
      </p:sp>
      <p:sp>
        <p:nvSpPr>
          <p:cNvPr id="3" name="副標題 2"/>
          <p:cNvSpPr>
            <a:spLocks noGrp="1"/>
          </p:cNvSpPr>
          <p:nvPr>
            <p:ph type="subTitle" idx="1"/>
          </p:nvPr>
        </p:nvSpPr>
        <p:spPr>
          <a:xfrm>
            <a:off x="2589213" y="2113888"/>
            <a:ext cx="8915399" cy="657894"/>
          </a:xfrm>
        </p:spPr>
        <p:txBody>
          <a:bodyPr>
            <a:normAutofit/>
          </a:bodyPr>
          <a:lstStyle/>
          <a:p>
            <a:r>
              <a:rPr lang="zh-CN" altLang="en-US" sz="2800" dirty="0"/>
              <a:t>课堂小辩论</a:t>
            </a:r>
            <a:endParaRPr lang="en-US" altLang="zh-CN" sz="2800" dirty="0"/>
          </a:p>
        </p:txBody>
      </p:sp>
      <p:sp>
        <p:nvSpPr>
          <p:cNvPr id="4" name="副標題 2"/>
          <p:cNvSpPr txBox="1">
            <a:spLocks/>
          </p:cNvSpPr>
          <p:nvPr/>
        </p:nvSpPr>
        <p:spPr>
          <a:xfrm>
            <a:off x="2589213" y="3785941"/>
            <a:ext cx="8915399" cy="139566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zh-CN" altLang="en-US" sz="2800" dirty="0">
                <a:solidFill>
                  <a:schemeClr val="tx1">
                    <a:lumMod val="85000"/>
                    <a:lumOff val="15000"/>
                  </a:schemeClr>
                </a:solidFill>
              </a:rPr>
              <a:t>正方（精英派）：习羽，梁楚，李可馨</a:t>
            </a:r>
            <a:endParaRPr lang="en-US" altLang="zh-CN" sz="2800" dirty="0">
              <a:solidFill>
                <a:schemeClr val="tx1">
                  <a:lumMod val="85000"/>
                  <a:lumOff val="15000"/>
                </a:schemeClr>
              </a:solidFill>
            </a:endParaRPr>
          </a:p>
          <a:p>
            <a:r>
              <a:rPr lang="zh-CN" altLang="en-US" sz="2800" dirty="0">
                <a:solidFill>
                  <a:schemeClr val="tx1">
                    <a:lumMod val="85000"/>
                    <a:lumOff val="15000"/>
                  </a:schemeClr>
                </a:solidFill>
              </a:rPr>
              <a:t>反方（大众派）：钟卉霖，李怡然，彭嘉辉</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3295229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正方观点陈述</a:t>
            </a:r>
            <a:endParaRPr lang="zh-TW" altLang="en-US" dirty="0"/>
          </a:p>
        </p:txBody>
      </p:sp>
      <p:pic>
        <p:nvPicPr>
          <p:cNvPr id="8" name="內容版面配置區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15554" y="1919514"/>
            <a:ext cx="4160540" cy="2696029"/>
          </a:xfrm>
          <a:prstGeom prst="rect">
            <a:avLst/>
          </a:prstGeom>
          <a:ln>
            <a:noFill/>
          </a:ln>
          <a:effectLst>
            <a:outerShdw blurRad="292100" dist="139700" dir="2700000" algn="tl" rotWithShape="0">
              <a:srgbClr val="333333">
                <a:alpha val="65000"/>
              </a:srgbClr>
            </a:outerShdw>
          </a:effectLst>
        </p:spPr>
      </p:pic>
      <p:sp>
        <p:nvSpPr>
          <p:cNvPr id="7" name="內容版面配置區 6"/>
          <p:cNvSpPr>
            <a:spLocks noGrp="1"/>
          </p:cNvSpPr>
          <p:nvPr>
            <p:ph sz="half" idx="2"/>
          </p:nvPr>
        </p:nvSpPr>
        <p:spPr>
          <a:xfrm>
            <a:off x="6662057" y="1864961"/>
            <a:ext cx="4842554" cy="3777622"/>
          </a:xfrm>
        </p:spPr>
        <p:txBody>
          <a:bodyPr>
            <a:normAutofit/>
          </a:bodyPr>
          <a:lstStyle/>
          <a:p>
            <a:r>
              <a:rPr lang="zh-CN" altLang="en-US" sz="2000" dirty="0"/>
              <a:t>唯心主义主张：精神是世界的本源，世界是精神的产物或表现，精神决定物质。</a:t>
            </a:r>
            <a:endParaRPr lang="en-US" altLang="zh-CN" sz="2000" dirty="0"/>
          </a:p>
          <a:p>
            <a:endParaRPr lang="en-US" altLang="zh-TW" sz="2000" dirty="0"/>
          </a:p>
          <a:p>
            <a:r>
              <a:rPr lang="zh-CN" altLang="zh-TW" sz="2000" dirty="0"/>
              <a:t>历史者英雄之舞台也，舍英雄几无历史</a:t>
            </a:r>
            <a:r>
              <a:rPr lang="zh-CN" altLang="en-US" sz="2000" dirty="0"/>
              <a:t>。</a:t>
            </a:r>
            <a:r>
              <a:rPr lang="en-US" altLang="zh-CN" sz="2000" dirty="0"/>
              <a:t>		——</a:t>
            </a:r>
            <a:r>
              <a:rPr lang="zh-CN" altLang="en-US" sz="2000" dirty="0"/>
              <a:t>梁启超</a:t>
            </a:r>
            <a:endParaRPr lang="zh-TW" altLang="en-US" sz="2000" dirty="0"/>
          </a:p>
        </p:txBody>
      </p:sp>
    </p:spTree>
    <p:extLst>
      <p:ext uri="{BB962C8B-B14F-4D97-AF65-F5344CB8AC3E}">
        <p14:creationId xmlns:p14="http://schemas.microsoft.com/office/powerpoint/2010/main" val="206489087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反方观点陈述</a:t>
            </a:r>
            <a:endParaRPr lang="zh-TW" altLang="en-US" dirty="0"/>
          </a:p>
        </p:txBody>
      </p:sp>
      <p:sp>
        <p:nvSpPr>
          <p:cNvPr id="3" name="內容版面配置區 2"/>
          <p:cNvSpPr>
            <a:spLocks noGrp="1"/>
          </p:cNvSpPr>
          <p:nvPr>
            <p:ph idx="1"/>
          </p:nvPr>
        </p:nvSpPr>
        <p:spPr>
          <a:xfrm>
            <a:off x="5606716" y="1929776"/>
            <a:ext cx="5897896" cy="3778250"/>
          </a:xfrm>
        </p:spPr>
        <p:txBody>
          <a:bodyPr>
            <a:normAutofit/>
          </a:bodyPr>
          <a:lstStyle/>
          <a:p>
            <a:r>
              <a:rPr lang="zh-CN" altLang="en-US" sz="2200" dirty="0"/>
              <a:t>唯物史观：</a:t>
            </a:r>
            <a:r>
              <a:rPr lang="zh-CN" altLang="zh-TW" sz="2200" dirty="0"/>
              <a:t>历史发展有特定规律，即生产力决定生产关系</a:t>
            </a:r>
            <a:r>
              <a:rPr lang="zh-CN" altLang="en-US" sz="2200" dirty="0"/>
              <a:t>。</a:t>
            </a:r>
            <a:endParaRPr lang="en-US" altLang="zh-CN" sz="2200" dirty="0"/>
          </a:p>
          <a:p>
            <a:endParaRPr lang="en-US" altLang="zh-TW" sz="2200" dirty="0"/>
          </a:p>
          <a:p>
            <a:r>
              <a:rPr lang="zh-CN" altLang="en-US" sz="2200" dirty="0"/>
              <a:t>“无论历史的结局如何，人们总是通过每一个人追求他自己的、自觉预期的目的来创造他们的历史，而这许多按不同方向活动的愿望及其对外部世界的各种各样作用的合力，就是历史”。</a:t>
            </a:r>
            <a:endParaRPr lang="zh-TW" altLang="en-US" sz="2200" dirty="0"/>
          </a:p>
        </p:txBody>
      </p:sp>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991" y="1645983"/>
            <a:ext cx="2741835" cy="3778250"/>
          </a:xfrm>
          <a:prstGeom prst="rect">
            <a:avLst/>
          </a:prstGeom>
          <a:ln>
            <a:noFill/>
          </a:ln>
          <a:effectLst>
            <a:outerShdw blurRad="292100" dist="139700" dir="2700000" algn="tl" rotWithShape="0">
              <a:srgbClr val="333333">
                <a:alpha val="65000"/>
              </a:srgbClr>
            </a:outerShdw>
          </a:effectLst>
        </p:spPr>
      </p:pic>
      <p:sp>
        <p:nvSpPr>
          <p:cNvPr id="7" name="文字方塊 6"/>
          <p:cNvSpPr txBox="1"/>
          <p:nvPr/>
        </p:nvSpPr>
        <p:spPr>
          <a:xfrm>
            <a:off x="2544454" y="5681234"/>
            <a:ext cx="2662908" cy="400110"/>
          </a:xfrm>
          <a:prstGeom prst="rect">
            <a:avLst/>
          </a:prstGeom>
          <a:noFill/>
        </p:spPr>
        <p:txBody>
          <a:bodyPr wrap="none" rtlCol="0">
            <a:spAutoFit/>
          </a:bodyPr>
          <a:lstStyle/>
          <a:p>
            <a:r>
              <a:rPr lang="zh-CN" altLang="en-US" sz="2000" dirty="0"/>
              <a:t>卡尔</a:t>
            </a:r>
            <a:r>
              <a:rPr lang="en-US" altLang="zh-CN" sz="2000" dirty="0"/>
              <a:t>·</a:t>
            </a:r>
            <a:r>
              <a:rPr lang="zh-CN" altLang="en-US" sz="2000" dirty="0"/>
              <a:t>海因里希</a:t>
            </a:r>
            <a:r>
              <a:rPr lang="en-US" altLang="zh-CN" sz="2000" dirty="0"/>
              <a:t>·</a:t>
            </a:r>
            <a:r>
              <a:rPr lang="zh-CN" altLang="en-US" sz="2000" dirty="0"/>
              <a:t>马克思</a:t>
            </a:r>
            <a:endParaRPr lang="zh-TW" altLang="en-US" sz="2000" dirty="0"/>
          </a:p>
        </p:txBody>
      </p:sp>
    </p:spTree>
    <p:extLst>
      <p:ext uri="{BB962C8B-B14F-4D97-AF65-F5344CB8AC3E}">
        <p14:creationId xmlns:p14="http://schemas.microsoft.com/office/powerpoint/2010/main" val="3849497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500"/>
                            </p:stCondLst>
                            <p:childTnLst>
                              <p:par>
                                <p:cTn id="14" presetID="10" presetClass="entr" presetSubtype="0" fill="hold" nodeType="afterEffect">
                                  <p:stCondLst>
                                    <p:cond delay="1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正方观点补充</a:t>
            </a:r>
            <a:endParaRPr lang="zh-TW" altLang="en-US" dirty="0"/>
          </a:p>
        </p:txBody>
      </p:sp>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r="114" b="7650"/>
          <a:stretch/>
        </p:blipFill>
        <p:spPr>
          <a:xfrm>
            <a:off x="3115438" y="1561306"/>
            <a:ext cx="6275626" cy="3504179"/>
          </a:xfrm>
          <a:prstGeom prst="rect">
            <a:avLst/>
          </a:prstGeom>
          <a:ln>
            <a:noFill/>
          </a:ln>
          <a:effectLst>
            <a:outerShdw blurRad="292100" dist="139700" dir="2700000" algn="tl" rotWithShape="0">
              <a:srgbClr val="333333">
                <a:alpha val="65000"/>
              </a:srgbClr>
            </a:outerShdw>
          </a:effectLst>
        </p:spPr>
      </p:pic>
      <p:sp>
        <p:nvSpPr>
          <p:cNvPr id="7" name="內容版面配置區 2"/>
          <p:cNvSpPr>
            <a:spLocks noGrp="1"/>
          </p:cNvSpPr>
          <p:nvPr>
            <p:ph idx="1"/>
          </p:nvPr>
        </p:nvSpPr>
        <p:spPr>
          <a:xfrm>
            <a:off x="1884451" y="5442233"/>
            <a:ext cx="8737600" cy="827938"/>
          </a:xfrm>
        </p:spPr>
        <p:txBody>
          <a:bodyPr>
            <a:normAutofit/>
          </a:bodyPr>
          <a:lstStyle/>
          <a:p>
            <a:r>
              <a:rPr lang="en-US" altLang="zh-CN" sz="2200" dirty="0"/>
              <a:t>1917</a:t>
            </a:r>
            <a:r>
              <a:rPr lang="zh-CN" altLang="en-US" sz="2200" dirty="0"/>
              <a:t>年</a:t>
            </a:r>
            <a:r>
              <a:rPr lang="en-US" altLang="zh-CN" sz="2200" dirty="0"/>
              <a:t>10</a:t>
            </a:r>
            <a:r>
              <a:rPr lang="zh-CN" altLang="en-US" sz="2200" dirty="0"/>
              <a:t>月，列宁领导发动十月革命，开始了社会主义的新纪元。</a:t>
            </a:r>
            <a:endParaRPr lang="zh-TW" altLang="en-US" sz="2200" dirty="0"/>
          </a:p>
        </p:txBody>
      </p:sp>
    </p:spTree>
    <p:extLst>
      <p:ext uri="{BB962C8B-B14F-4D97-AF65-F5344CB8AC3E}">
        <p14:creationId xmlns:p14="http://schemas.microsoft.com/office/powerpoint/2010/main" val="3690323171"/>
      </p:ext>
    </p:extLst>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10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正方观点补充</a:t>
            </a:r>
            <a:endParaRPr lang="zh-TW" altLang="en-US" dirty="0"/>
          </a:p>
        </p:txBody>
      </p:sp>
      <p:pic>
        <p:nvPicPr>
          <p:cNvPr id="5" name="內容版面配置區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 r="500" b="9345"/>
          <a:stretch/>
        </p:blipFill>
        <p:spPr>
          <a:xfrm>
            <a:off x="2592925" y="1436826"/>
            <a:ext cx="2878962" cy="3950006"/>
          </a:xfrm>
          <a:prstGeom prst="rect">
            <a:avLst/>
          </a:prstGeom>
          <a:ln>
            <a:noFill/>
          </a:ln>
          <a:effectLst>
            <a:outerShdw blurRad="292100" dist="139700" dir="2700000" algn="tl" rotWithShape="0">
              <a:srgbClr val="333333">
                <a:alpha val="65000"/>
              </a:srgbClr>
            </a:outerShdw>
          </a:effectLst>
        </p:spPr>
      </p:pic>
      <p:sp>
        <p:nvSpPr>
          <p:cNvPr id="6" name="內容版面配置區 5"/>
          <p:cNvSpPr>
            <a:spLocks noGrp="1"/>
          </p:cNvSpPr>
          <p:nvPr>
            <p:ph sz="half" idx="2"/>
          </p:nvPr>
        </p:nvSpPr>
        <p:spPr>
          <a:xfrm>
            <a:off x="6139543" y="1611086"/>
            <a:ext cx="5365068" cy="4292758"/>
          </a:xfrm>
        </p:spPr>
        <p:txBody>
          <a:bodyPr>
            <a:normAutofit/>
          </a:bodyPr>
          <a:lstStyle/>
          <a:p>
            <a:r>
              <a:rPr lang="zh-CN" altLang="en-US" sz="2200" dirty="0"/>
              <a:t>斯大林时期，斯大林以计划经济作保障，领导国家进行大规模的工业化。而农业方面则在大规模工业化中未受到足够的重视。</a:t>
            </a:r>
            <a:endParaRPr lang="en-US" altLang="zh-CN" sz="2200" dirty="0"/>
          </a:p>
          <a:p>
            <a:endParaRPr lang="en-US" altLang="zh-TW" sz="2200" dirty="0"/>
          </a:p>
          <a:p>
            <a:r>
              <a:rPr lang="en-US" altLang="zh-CN" sz="2200" dirty="0"/>
              <a:t>20</a:t>
            </a:r>
            <a:r>
              <a:rPr lang="zh-CN" altLang="en-US" sz="2200" dirty="0"/>
              <a:t>世纪</a:t>
            </a:r>
            <a:r>
              <a:rPr lang="en-US" altLang="zh-CN" sz="2200" dirty="0"/>
              <a:t>30</a:t>
            </a:r>
            <a:r>
              <a:rPr lang="zh-CN" altLang="en-US" sz="2200" dirty="0"/>
              <a:t>年代左右，苏联一度成为欧洲工业产值最高的国家，而其农业产值却严重下降，仅达到</a:t>
            </a:r>
            <a:r>
              <a:rPr lang="en-US" altLang="zh-CN" sz="2200" dirty="0"/>
              <a:t>1913</a:t>
            </a:r>
            <a:r>
              <a:rPr lang="zh-CN" altLang="en-US" sz="2200" dirty="0"/>
              <a:t>年的水平。</a:t>
            </a:r>
            <a:endParaRPr lang="zh-TW" altLang="en-US" sz="2200" dirty="0"/>
          </a:p>
        </p:txBody>
      </p:sp>
      <p:sp>
        <p:nvSpPr>
          <p:cNvPr id="7" name="文字方塊 6"/>
          <p:cNvSpPr txBox="1"/>
          <p:nvPr/>
        </p:nvSpPr>
        <p:spPr>
          <a:xfrm flipH="1">
            <a:off x="2232632" y="5703789"/>
            <a:ext cx="3672115" cy="400110"/>
          </a:xfrm>
          <a:prstGeom prst="rect">
            <a:avLst/>
          </a:prstGeom>
          <a:noFill/>
        </p:spPr>
        <p:txBody>
          <a:bodyPr wrap="square" rtlCol="0">
            <a:spAutoFit/>
          </a:bodyPr>
          <a:lstStyle/>
          <a:p>
            <a:r>
              <a:rPr lang="zh-CN" altLang="en-US" sz="2000" dirty="0"/>
              <a:t>约瑟夫</a:t>
            </a:r>
            <a:r>
              <a:rPr lang="en-US" altLang="zh-CN" sz="2000" dirty="0"/>
              <a:t>·</a:t>
            </a:r>
            <a:r>
              <a:rPr lang="zh-CN" altLang="en-US" sz="2000" dirty="0"/>
              <a:t>维萨里奥诺维奇</a:t>
            </a:r>
            <a:r>
              <a:rPr lang="en-US" altLang="zh-CN" sz="2000" dirty="0"/>
              <a:t>·</a:t>
            </a:r>
            <a:r>
              <a:rPr lang="zh-CN" altLang="en-US" sz="2000" dirty="0"/>
              <a:t>斯大林</a:t>
            </a:r>
            <a:endParaRPr lang="zh-TW" altLang="en-US" sz="2800" dirty="0"/>
          </a:p>
        </p:txBody>
      </p:sp>
    </p:spTree>
    <p:extLst>
      <p:ext uri="{BB962C8B-B14F-4D97-AF65-F5344CB8AC3E}">
        <p14:creationId xmlns:p14="http://schemas.microsoft.com/office/powerpoint/2010/main" val="150635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正方观点补充</a:t>
            </a:r>
            <a:endParaRPr lang="zh-TW" altLang="en-US" dirty="0"/>
          </a:p>
        </p:txBody>
      </p:sp>
      <p:pic>
        <p:nvPicPr>
          <p:cNvPr id="5" name="內容版面配置區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2924" y="1472176"/>
            <a:ext cx="2904092" cy="3898110"/>
          </a:xfrm>
          <a:prstGeom prst="rect">
            <a:avLst/>
          </a:prstGeom>
          <a:ln>
            <a:noFill/>
          </a:ln>
          <a:effectLst>
            <a:outerShdw blurRad="292100" dist="139700" dir="2700000" algn="tl" rotWithShape="0">
              <a:srgbClr val="333333">
                <a:alpha val="65000"/>
              </a:srgbClr>
            </a:outerShdw>
          </a:effectLst>
        </p:spPr>
      </p:pic>
      <p:sp>
        <p:nvSpPr>
          <p:cNvPr id="4" name="內容版面配置區 3"/>
          <p:cNvSpPr>
            <a:spLocks noGrp="1"/>
          </p:cNvSpPr>
          <p:nvPr>
            <p:ph sz="half" idx="2"/>
          </p:nvPr>
        </p:nvSpPr>
        <p:spPr>
          <a:xfrm>
            <a:off x="6284686" y="1625601"/>
            <a:ext cx="5219925" cy="4205673"/>
          </a:xfrm>
        </p:spPr>
        <p:txBody>
          <a:bodyPr>
            <a:normAutofit/>
          </a:bodyPr>
          <a:lstStyle/>
          <a:p>
            <a:endParaRPr lang="en-US" altLang="zh-CN" sz="2200" dirty="0"/>
          </a:p>
          <a:p>
            <a:r>
              <a:rPr lang="zh-CN" altLang="en-US" sz="2200" dirty="0"/>
              <a:t>赫鲁晓夫时期，苏联航空航天科技取得长足发展，赫鲁晓夫重用科技人才，大力发展科技。</a:t>
            </a:r>
            <a:endParaRPr lang="en-US" altLang="zh-CN" sz="2200" dirty="0"/>
          </a:p>
          <a:p>
            <a:endParaRPr lang="en-US" altLang="zh-CN" sz="2200" dirty="0"/>
          </a:p>
          <a:p>
            <a:r>
              <a:rPr lang="en-US" altLang="zh-CN" sz="2200" dirty="0"/>
              <a:t>1958</a:t>
            </a:r>
            <a:r>
              <a:rPr lang="zh-CN" altLang="en-US" sz="2200" dirty="0"/>
              <a:t>年，苏联发射第一颗人造卫星。</a:t>
            </a:r>
            <a:endParaRPr lang="en-US" altLang="zh-CN" sz="2200" dirty="0"/>
          </a:p>
          <a:p>
            <a:r>
              <a:rPr lang="en-US" altLang="zh-CN" sz="2200" dirty="0"/>
              <a:t>1961</a:t>
            </a:r>
            <a:r>
              <a:rPr lang="zh-CN" altLang="en-US" sz="2200" dirty="0"/>
              <a:t>年，苏联把人类第一位航天员尤里</a:t>
            </a:r>
            <a:r>
              <a:rPr lang="en-US" altLang="zh-CN" sz="2200" dirty="0"/>
              <a:t>·</a:t>
            </a:r>
            <a:r>
              <a:rPr lang="zh-CN" altLang="en-US" sz="2200" dirty="0"/>
              <a:t>加加林送入太空</a:t>
            </a:r>
            <a:r>
              <a:rPr lang="en-US" altLang="zh-CN" sz="2200" dirty="0"/>
              <a:t>108</a:t>
            </a:r>
            <a:r>
              <a:rPr lang="zh-CN" altLang="en-US" sz="2200" dirty="0"/>
              <a:t>分钟。</a:t>
            </a:r>
            <a:endParaRPr lang="zh-TW" altLang="en-US" sz="2200" dirty="0"/>
          </a:p>
        </p:txBody>
      </p:sp>
      <p:sp>
        <p:nvSpPr>
          <p:cNvPr id="6" name="文字方塊 5"/>
          <p:cNvSpPr txBox="1"/>
          <p:nvPr/>
        </p:nvSpPr>
        <p:spPr>
          <a:xfrm>
            <a:off x="2324906" y="5628071"/>
            <a:ext cx="3688830" cy="400110"/>
          </a:xfrm>
          <a:prstGeom prst="rect">
            <a:avLst/>
          </a:prstGeom>
          <a:noFill/>
        </p:spPr>
        <p:txBody>
          <a:bodyPr wrap="none" rtlCol="0">
            <a:spAutoFit/>
          </a:bodyPr>
          <a:lstStyle/>
          <a:p>
            <a:r>
              <a:rPr lang="zh-CN" altLang="en-US" sz="2000" dirty="0"/>
              <a:t>尼基塔</a:t>
            </a:r>
            <a:r>
              <a:rPr lang="en-US" altLang="zh-CN" sz="2000" dirty="0"/>
              <a:t>·</a:t>
            </a:r>
            <a:r>
              <a:rPr lang="zh-CN" altLang="en-US" sz="2000" dirty="0"/>
              <a:t>谢尔盖耶维奇</a:t>
            </a:r>
            <a:r>
              <a:rPr lang="en-US" altLang="zh-CN" sz="2000" dirty="0"/>
              <a:t>·</a:t>
            </a:r>
            <a:r>
              <a:rPr lang="zh-CN" altLang="en-US" sz="2000" dirty="0"/>
              <a:t>赫鲁晓夫</a:t>
            </a:r>
            <a:endParaRPr lang="zh-TW" altLang="en-US" sz="2000" dirty="0"/>
          </a:p>
        </p:txBody>
      </p:sp>
    </p:spTree>
    <p:extLst>
      <p:ext uri="{BB962C8B-B14F-4D97-AF65-F5344CB8AC3E}">
        <p14:creationId xmlns:p14="http://schemas.microsoft.com/office/powerpoint/2010/main" val="4245052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反方观点补充</a:t>
            </a:r>
            <a:endParaRPr lang="zh-TW" altLang="en-US" dirty="0"/>
          </a:p>
        </p:txBody>
      </p:sp>
      <p:pic>
        <p:nvPicPr>
          <p:cNvPr id="9" name="內容版面配置區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27720" y="1905000"/>
            <a:ext cx="4615634" cy="3055549"/>
          </a:xfrm>
          <a:prstGeom prst="rect">
            <a:avLst/>
          </a:prstGeom>
          <a:ln>
            <a:noFill/>
          </a:ln>
          <a:effectLst>
            <a:outerShdw blurRad="292100" dist="139700" dir="2700000" algn="tl" rotWithShape="0">
              <a:srgbClr val="333333">
                <a:alpha val="65000"/>
              </a:srgbClr>
            </a:outerShdw>
          </a:effectLst>
        </p:spPr>
      </p:pic>
      <p:sp>
        <p:nvSpPr>
          <p:cNvPr id="8" name="內容版面配置區 7"/>
          <p:cNvSpPr>
            <a:spLocks noGrp="1"/>
          </p:cNvSpPr>
          <p:nvPr>
            <p:ph sz="half" idx="2"/>
          </p:nvPr>
        </p:nvSpPr>
        <p:spPr>
          <a:xfrm>
            <a:off x="2052690" y="2495840"/>
            <a:ext cx="4313864" cy="2071552"/>
          </a:xfrm>
        </p:spPr>
        <p:txBody>
          <a:bodyPr>
            <a:noAutofit/>
          </a:bodyPr>
          <a:lstStyle/>
          <a:p>
            <a:r>
              <a:rPr lang="zh-CN" altLang="en-US" sz="2200" dirty="0"/>
              <a:t>攻下冬宫之后，</a:t>
            </a:r>
            <a:r>
              <a:rPr lang="zh-CN" altLang="zh-TW" sz="2200" dirty="0"/>
              <a:t>为了顺应作为当时大众的主体的工人、农民与士兵的愿望</a:t>
            </a:r>
            <a:r>
              <a:rPr lang="zh-CN" altLang="en-US" sz="2200" dirty="0"/>
              <a:t>，全俄第二次苏维埃代表大会通过了</a:t>
            </a:r>
            <a:r>
              <a:rPr lang="en-US" altLang="zh-CN" sz="2200" dirty="0"/>
              <a:t>《</a:t>
            </a:r>
            <a:r>
              <a:rPr lang="zh-CN" altLang="en-US" sz="2200" dirty="0"/>
              <a:t>告工农兵书</a:t>
            </a:r>
            <a:r>
              <a:rPr lang="en-US" altLang="zh-CN" sz="2200" dirty="0"/>
              <a:t>》</a:t>
            </a:r>
            <a:r>
              <a:rPr lang="zh-CN" altLang="en-US" sz="2200" dirty="0"/>
              <a:t>、</a:t>
            </a:r>
            <a:r>
              <a:rPr lang="en-US" altLang="zh-CN" sz="2200" dirty="0"/>
              <a:t>《</a:t>
            </a:r>
            <a:r>
              <a:rPr lang="zh-CN" altLang="en-US" sz="2200" dirty="0"/>
              <a:t>和平法令</a:t>
            </a:r>
            <a:r>
              <a:rPr lang="en-US" altLang="zh-CN" sz="2200" dirty="0"/>
              <a:t>》</a:t>
            </a:r>
            <a:r>
              <a:rPr lang="zh-CN" altLang="en-US" sz="2200" dirty="0"/>
              <a:t>和</a:t>
            </a:r>
            <a:r>
              <a:rPr lang="en-US" altLang="zh-CN" sz="2200" dirty="0"/>
              <a:t>《</a:t>
            </a:r>
            <a:r>
              <a:rPr lang="zh-CN" altLang="en-US" sz="2200" dirty="0"/>
              <a:t>土地法令</a:t>
            </a:r>
            <a:r>
              <a:rPr lang="en-US" altLang="zh-CN" sz="2200" dirty="0"/>
              <a:t>》</a:t>
            </a:r>
            <a:r>
              <a:rPr lang="zh-CN" altLang="en-US" sz="2200" dirty="0"/>
              <a:t>。</a:t>
            </a:r>
            <a:endParaRPr lang="zh-TW" altLang="en-US" sz="2200" dirty="0"/>
          </a:p>
        </p:txBody>
      </p:sp>
      <p:sp>
        <p:nvSpPr>
          <p:cNvPr id="10" name="文字方塊 9"/>
          <p:cNvSpPr txBox="1"/>
          <p:nvPr/>
        </p:nvSpPr>
        <p:spPr>
          <a:xfrm>
            <a:off x="7304321" y="5308757"/>
            <a:ext cx="3262432" cy="400110"/>
          </a:xfrm>
          <a:prstGeom prst="rect">
            <a:avLst/>
          </a:prstGeom>
          <a:noFill/>
        </p:spPr>
        <p:txBody>
          <a:bodyPr wrap="none" rtlCol="0">
            <a:spAutoFit/>
          </a:bodyPr>
          <a:lstStyle/>
          <a:p>
            <a:r>
              <a:rPr lang="zh-CN" altLang="zh-TW" sz="2000" dirty="0"/>
              <a:t>全俄第二次苏维埃代表大会</a:t>
            </a:r>
            <a:endParaRPr lang="zh-TW" altLang="en-US" sz="2000" dirty="0"/>
          </a:p>
        </p:txBody>
      </p:sp>
    </p:spTree>
    <p:extLst>
      <p:ext uri="{BB962C8B-B14F-4D97-AF65-F5344CB8AC3E}">
        <p14:creationId xmlns:p14="http://schemas.microsoft.com/office/powerpoint/2010/main" val="35362228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反方观点补充</a:t>
            </a:r>
            <a:endParaRPr lang="zh-TW" altLang="en-US" dirty="0"/>
          </a:p>
        </p:txBody>
      </p:sp>
      <p:sp>
        <p:nvSpPr>
          <p:cNvPr id="8" name="內容版面配置區 7"/>
          <p:cNvSpPr>
            <a:spLocks noGrp="1"/>
          </p:cNvSpPr>
          <p:nvPr>
            <p:ph sz="half" idx="2"/>
          </p:nvPr>
        </p:nvSpPr>
        <p:spPr>
          <a:xfrm>
            <a:off x="2052690" y="2495840"/>
            <a:ext cx="4313864" cy="2071552"/>
          </a:xfrm>
        </p:spPr>
        <p:txBody>
          <a:bodyPr>
            <a:noAutofit/>
          </a:bodyPr>
          <a:lstStyle/>
          <a:p>
            <a:r>
              <a:rPr lang="zh-CN" altLang="en-US" sz="2200" dirty="0">
                <a:latin typeface="+mn-ea"/>
              </a:rPr>
              <a:t>苏共二十大上，赫鲁晓夫发表“秘密报告”，对斯大林展开全面批评，揭露了斯大林在大清洗中的暴行，释放了数百万政治犯，为近</a:t>
            </a:r>
            <a:r>
              <a:rPr lang="en-US" altLang="zh-CN" sz="2200" dirty="0">
                <a:latin typeface="+mn-ea"/>
              </a:rPr>
              <a:t>2000</a:t>
            </a:r>
            <a:r>
              <a:rPr lang="zh-CN" altLang="en-US" sz="2200" dirty="0">
                <a:latin typeface="+mn-ea"/>
              </a:rPr>
              <a:t>万人恢复了名誉。</a:t>
            </a:r>
            <a:endParaRPr lang="zh-TW" altLang="en-US" sz="2200" dirty="0">
              <a:latin typeface="+mn-ea"/>
            </a:endParaRPr>
          </a:p>
        </p:txBody>
      </p:sp>
      <p:sp>
        <p:nvSpPr>
          <p:cNvPr id="10" name="文字方塊 9"/>
          <p:cNvSpPr txBox="1"/>
          <p:nvPr/>
        </p:nvSpPr>
        <p:spPr>
          <a:xfrm>
            <a:off x="7047839" y="5323271"/>
            <a:ext cx="3775393" cy="400110"/>
          </a:xfrm>
          <a:prstGeom prst="rect">
            <a:avLst/>
          </a:prstGeom>
          <a:noFill/>
        </p:spPr>
        <p:txBody>
          <a:bodyPr wrap="none" rtlCol="0">
            <a:spAutoFit/>
          </a:bodyPr>
          <a:lstStyle/>
          <a:p>
            <a:r>
              <a:rPr lang="zh-CN" altLang="en-US" sz="2000" dirty="0"/>
              <a:t>赫鲁晓夫对斯大林展开全面批评</a:t>
            </a:r>
            <a:endParaRPr lang="zh-TW" altLang="en-US" sz="2000" dirty="0"/>
          </a:p>
        </p:txBody>
      </p:sp>
      <p:pic>
        <p:nvPicPr>
          <p:cNvPr id="4" name="內容版面配置區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918" y="1684724"/>
            <a:ext cx="4313237" cy="3369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1685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180</TotalTime>
  <Words>833</Words>
  <Application>Microsoft Office PowerPoint</Application>
  <PresentationFormat>寬螢幕</PresentationFormat>
  <Paragraphs>47</Paragraphs>
  <Slides>11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微軟正黑體</vt:lpstr>
      <vt:lpstr>新細明體</vt:lpstr>
      <vt:lpstr>幼圆</vt:lpstr>
      <vt:lpstr>Arial</vt:lpstr>
      <vt:lpstr>Calibri</vt:lpstr>
      <vt:lpstr>Century Gothic</vt:lpstr>
      <vt:lpstr>Wingdings 3</vt:lpstr>
      <vt:lpstr>絲縷</vt:lpstr>
      <vt:lpstr>谁决定了社会历史发展？ 精英还是大众？</vt:lpstr>
      <vt:lpstr>谁决定了苏联的社会历史发展？</vt:lpstr>
      <vt:lpstr>正方观点陈述</vt:lpstr>
      <vt:lpstr>反方观点陈述</vt:lpstr>
      <vt:lpstr>正方观点补充</vt:lpstr>
      <vt:lpstr>正方观点补充</vt:lpstr>
      <vt:lpstr>正方观点补充</vt:lpstr>
      <vt:lpstr>反方观点补充</vt:lpstr>
      <vt:lpstr>反方观点补充</vt:lpstr>
      <vt:lpstr>正方总结陈辞</vt:lpstr>
      <vt:lpstr>反方总结陈辞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谁决定了社会历史发展？ 精英还是大众？</dc:title>
  <dc:creator>HelloJavabean</dc:creator>
  <cp:lastModifiedBy>HelloJavabean</cp:lastModifiedBy>
  <cp:revision>19</cp:revision>
  <dcterms:created xsi:type="dcterms:W3CDTF">2016-11-15T02:41:55Z</dcterms:created>
  <dcterms:modified xsi:type="dcterms:W3CDTF">2016-11-15T05:58:55Z</dcterms:modified>
</cp:coreProperties>
</file>