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82" r:id="rId7"/>
    <p:sldId id="285" r:id="rId8"/>
    <p:sldId id="288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6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88141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307" y="3122510"/>
            <a:ext cx="218438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Jeffrey Baker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404-55B6-4523-2BD3-E05F2455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4BD7-509E-D26B-C944-CFC81590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Product Owner:</a:t>
            </a:r>
          </a:p>
          <a:p>
            <a:pPr lvl="1"/>
            <a:r>
              <a:rPr lang="en-US" dirty="0"/>
              <a:t>Responsible for maximizing the value of the product resulting from the work of the Scrum Team</a:t>
            </a:r>
          </a:p>
          <a:p>
            <a:r>
              <a:rPr lang="en-US" b="1" u="sng" dirty="0"/>
              <a:t>Scrum Master</a:t>
            </a:r>
          </a:p>
          <a:p>
            <a:pPr lvl="1"/>
            <a:r>
              <a:rPr lang="en-US" dirty="0"/>
              <a:t>Accountable for establishing Scrum as defined in the Scrum Guide</a:t>
            </a:r>
          </a:p>
          <a:p>
            <a:r>
              <a:rPr lang="en-US" b="1" u="sng" dirty="0"/>
              <a:t>Development Team </a:t>
            </a:r>
          </a:p>
          <a:p>
            <a:pPr lvl="1"/>
            <a:r>
              <a:rPr lang="en-US" dirty="0"/>
              <a:t>Committed to creating any aspect of a usable Increment each Sprint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5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7A9AA5A-F6B5-4D1A-9F8C-0B6D0D92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5865A-03B1-F4FA-EB73-FD928EBE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198429" cy="1257300"/>
          </a:xfrm>
        </p:spPr>
        <p:txBody>
          <a:bodyPr>
            <a:normAutofit/>
          </a:bodyPr>
          <a:lstStyle/>
          <a:p>
            <a:r>
              <a:rPr lang="en-US" dirty="0"/>
              <a:t>SDLC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1026" name="Picture 2" descr="SDLC Methodologies: From Waterfall to Agile | Virtasant">
            <a:extLst>
              <a:ext uri="{FF2B5EF4-FFF2-40B4-BE49-F238E27FC236}">
                <a16:creationId xmlns:a16="http://schemas.microsoft.com/office/drawing/2014/main" id="{261A331B-6FB5-2BFB-2117-A3380CF98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6898" b="-1"/>
          <a:stretch/>
        </p:blipFill>
        <p:spPr bwMode="auto">
          <a:xfrm>
            <a:off x="1046760" y="2129667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87E3C9B-BAD4-16E9-137B-DD8FD668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0"/>
            <a:ext cx="5546272" cy="685799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The beginning of the cycle, this is where you get the general idea of what is being asked.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This is when you go more in depth and finish defining all the stages needed to complete.</a:t>
            </a:r>
          </a:p>
          <a:p>
            <a:r>
              <a:rPr lang="en-US" dirty="0"/>
              <a:t>Develop</a:t>
            </a:r>
          </a:p>
          <a:p>
            <a:pPr lvl="1"/>
            <a:r>
              <a:rPr lang="en-US" dirty="0"/>
              <a:t>Development begins with all members all hands on deck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Testing occurs alongside development </a:t>
            </a:r>
          </a:p>
          <a:p>
            <a:r>
              <a:rPr lang="en-US" dirty="0"/>
              <a:t>Deploy</a:t>
            </a:r>
          </a:p>
          <a:p>
            <a:pPr lvl="1"/>
            <a:r>
              <a:rPr lang="en-US" dirty="0"/>
              <a:t>Final stage where product has met the standards of what is being asked and is released</a:t>
            </a:r>
          </a:p>
        </p:txBody>
      </p:sp>
    </p:spTree>
    <p:extLst>
      <p:ext uri="{BB962C8B-B14F-4D97-AF65-F5344CB8AC3E}">
        <p14:creationId xmlns:p14="http://schemas.microsoft.com/office/powerpoint/2010/main" val="53669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34E0-CFC4-30CC-2177-AF093F7B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606E-8650-9C39-017E-E630D5B83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Agile was designed with change in mind</a:t>
            </a:r>
          </a:p>
          <a:p>
            <a:endParaRPr lang="en-US" dirty="0"/>
          </a:p>
          <a:p>
            <a:r>
              <a:rPr lang="en-US" dirty="0"/>
              <a:t>High Flexibility</a:t>
            </a:r>
          </a:p>
          <a:p>
            <a:r>
              <a:rPr lang="en-US" dirty="0"/>
              <a:t>Timeline can change depending on changes needed</a:t>
            </a:r>
          </a:p>
          <a:p>
            <a:r>
              <a:rPr lang="en-US" dirty="0"/>
              <a:t>Allows for feedback with clients and end user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670E0-9ED9-5659-1899-C6C75123A2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Waterfall has a more rigid structure that struggles with change</a:t>
            </a:r>
          </a:p>
          <a:p>
            <a:r>
              <a:rPr lang="en-US" dirty="0"/>
              <a:t>Low Flexibility</a:t>
            </a:r>
          </a:p>
          <a:p>
            <a:r>
              <a:rPr lang="en-US" dirty="0"/>
              <a:t>Fixed timeline</a:t>
            </a:r>
          </a:p>
        </p:txBody>
      </p:sp>
      <p:pic>
        <p:nvPicPr>
          <p:cNvPr id="2050" name="Picture 2" descr="Agile Explained: The 5 Stages of the Agile Development Lifecycle">
            <a:extLst>
              <a:ext uri="{FF2B5EF4-FFF2-40B4-BE49-F238E27FC236}">
                <a16:creationId xmlns:a16="http://schemas.microsoft.com/office/drawing/2014/main" id="{813C23B1-3270-4243-D1CA-39AEF27B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6" y="215914"/>
            <a:ext cx="3304812" cy="136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B853B-AED6-CCDB-304A-BCB3B66E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56" y="0"/>
            <a:ext cx="4852344" cy="2722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FB1FF-B18D-AFCF-EEC4-0FBEC0674454}"/>
              </a:ext>
            </a:extLst>
          </p:cNvPr>
          <p:cNvSpPr txBox="1"/>
          <p:nvPr/>
        </p:nvSpPr>
        <p:spPr>
          <a:xfrm>
            <a:off x="2526695" y="1966554"/>
            <a:ext cx="128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Agile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7500F-B638-306E-526C-952AA27BDFF4}"/>
              </a:ext>
            </a:extLst>
          </p:cNvPr>
          <p:cNvSpPr txBox="1"/>
          <p:nvPr/>
        </p:nvSpPr>
        <p:spPr>
          <a:xfrm>
            <a:off x="7607293" y="1935776"/>
            <a:ext cx="21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250139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EAC6-C8F3-4738-1495-54B8350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18C8-F459-D098-331A-163DCC8C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personally would nearly always consider an agile approach. Considering todays steady advancement with new technologies and ever-changing needs of the user, agile is just simply trumps the waterfall method in this day and age.</a:t>
            </a:r>
          </a:p>
        </p:txBody>
      </p:sp>
    </p:spTree>
    <p:extLst>
      <p:ext uri="{BB962C8B-B14F-4D97-AF65-F5344CB8AC3E}">
        <p14:creationId xmlns:p14="http://schemas.microsoft.com/office/powerpoint/2010/main" val="33298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B30F-7A9E-9396-BFF3-4DBA66C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4D58-F833-B453-6841-E3AF0F86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2076450"/>
            <a:ext cx="11976100" cy="4616450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</a:rPr>
              <a:t>The 2020 scrum GUIDETM</a:t>
            </a:r>
            <a:r>
              <a:rPr lang="en-US" dirty="0">
                <a:effectLst/>
              </a:rPr>
              <a:t>. Scrum Guide | Scrum Guides. (n.d.). Retrieved October 21, 2022, from https://scrumguides.org/scrum-guide.html </a:t>
            </a:r>
          </a:p>
          <a:p>
            <a:r>
              <a:rPr lang="en-US" dirty="0" err="1">
                <a:effectLst/>
              </a:rPr>
              <a:t>Virtasant</a:t>
            </a:r>
            <a:r>
              <a:rPr lang="en-US" dirty="0">
                <a:effectLst/>
              </a:rPr>
              <a:t>. (2021, June 9). </a:t>
            </a:r>
            <a:r>
              <a:rPr lang="en-US" i="1" dirty="0">
                <a:effectLst/>
              </a:rPr>
              <a:t>SDLC methodologies: From waterfall to agile: </a:t>
            </a:r>
            <a:r>
              <a:rPr lang="en-US" i="1" dirty="0" err="1">
                <a:effectLst/>
              </a:rPr>
              <a:t>Virtasant</a:t>
            </a:r>
            <a:r>
              <a:rPr lang="en-US" dirty="0">
                <a:effectLst/>
              </a:rPr>
              <a:t>. RSS. Retrieved October 22, 2022, from https://www.virtasant.com/blog/sdlc-methodologies </a:t>
            </a:r>
          </a:p>
          <a:p>
            <a:r>
              <a:rPr lang="en-US" dirty="0">
                <a:effectLst/>
              </a:rPr>
              <a:t>Waddell, J. +. (2019, April 23). </a:t>
            </a:r>
            <a:r>
              <a:rPr lang="en-US" i="1" dirty="0">
                <a:effectLst/>
              </a:rPr>
              <a:t>The cascading costs of Waterfall</a:t>
            </a:r>
            <a:r>
              <a:rPr lang="en-US" dirty="0">
                <a:effectLst/>
              </a:rPr>
              <a:t>. Medium. Retrieved October 23, 2022, from https://medium.com/@joneswaddell/the-cascading-costs-of-waterfall-5c3b1b8beaec </a:t>
            </a:r>
          </a:p>
          <a:p>
            <a:r>
              <a:rPr lang="en-US" dirty="0">
                <a:effectLst/>
              </a:rPr>
              <a:t>Hoek, J. van der. (2022, October 14). </a:t>
            </a:r>
            <a:r>
              <a:rPr lang="en-US" i="1" dirty="0">
                <a:effectLst/>
              </a:rPr>
              <a:t>Agile explained: The 5 stages of the Agile Development Lifecycle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Mendix</a:t>
            </a:r>
            <a:r>
              <a:rPr lang="en-US" dirty="0">
                <a:effectLst/>
              </a:rPr>
              <a:t>. Retrieved October 23, 2022, from https://www.mendix.com/blog/agile-software-development-lifecycle-stages/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4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{BE1644FD-3DBB-4420-A25B-EB6677C55BEA}tf55705232_win32</Template>
  <TotalTime>35</TotalTime>
  <Words>356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Final Project</vt:lpstr>
      <vt:lpstr>Roles </vt:lpstr>
      <vt:lpstr>SDLC</vt:lpstr>
      <vt:lpstr>Agile Vs Waterfall</vt:lpstr>
      <vt:lpstr>Factors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Jeff Baker</dc:creator>
  <cp:lastModifiedBy>Jeff Baker</cp:lastModifiedBy>
  <cp:revision>2</cp:revision>
  <dcterms:created xsi:type="dcterms:W3CDTF">2022-10-23T21:54:14Z</dcterms:created>
  <dcterms:modified xsi:type="dcterms:W3CDTF">2022-10-23T22:29:45Z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