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072F-6BA3-3B80-900B-4F63790FC00F}"/>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ja-JP"/>
              <a:t>Click to edit Master title style</a:t>
            </a:r>
            <a:endParaRPr kumimoji="1" lang="ja-JP" altLang="en-US"/>
          </a:p>
        </p:txBody>
      </p:sp>
      <p:sp>
        <p:nvSpPr>
          <p:cNvPr id="3" name="Subtitle 2">
            <a:extLst>
              <a:ext uri="{FF2B5EF4-FFF2-40B4-BE49-F238E27FC236}">
                <a16:creationId xmlns:a16="http://schemas.microsoft.com/office/drawing/2014/main" id="{A2A4F075-6ECE-37A5-F3F6-1E78008D1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Date Placeholder 3">
            <a:extLst>
              <a:ext uri="{FF2B5EF4-FFF2-40B4-BE49-F238E27FC236}">
                <a16:creationId xmlns:a16="http://schemas.microsoft.com/office/drawing/2014/main" id="{D4BC0A9B-5653-3856-7048-717851399345}"/>
              </a:ext>
            </a:extLst>
          </p:cNvPr>
          <p:cNvSpPr>
            <a:spLocks noGrp="1"/>
          </p:cNvSpPr>
          <p:nvPr>
            <p:ph type="dt" sz="half" idx="10"/>
          </p:nvPr>
        </p:nvSpPr>
        <p:spPr/>
        <p:txBody>
          <a:bodyPr/>
          <a:lstStyle/>
          <a:p>
            <a:fld id="{B6C37BEF-8A8A-4F9C-BBAF-85CC340CC64A}" type="datetimeFigureOut">
              <a:rPr kumimoji="1" lang="ja-JP" altLang="en-US" smtClean="0"/>
              <a:t>2022/11/8</a:t>
            </a:fld>
            <a:endParaRPr kumimoji="1" lang="ja-JP" altLang="en-US"/>
          </a:p>
        </p:txBody>
      </p:sp>
      <p:sp>
        <p:nvSpPr>
          <p:cNvPr id="5" name="Footer Placeholder 4">
            <a:extLst>
              <a:ext uri="{FF2B5EF4-FFF2-40B4-BE49-F238E27FC236}">
                <a16:creationId xmlns:a16="http://schemas.microsoft.com/office/drawing/2014/main" id="{1AF42FAD-7B65-1836-A6CE-1C2E1AF623ED}"/>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304F7C3B-25D3-B61C-990C-FE21C4FCA1A1}"/>
              </a:ext>
            </a:extLst>
          </p:cNvPr>
          <p:cNvSpPr>
            <a:spLocks noGrp="1"/>
          </p:cNvSpPr>
          <p:nvPr>
            <p:ph type="sldNum" sz="quarter" idx="12"/>
          </p:nvPr>
        </p:nvSpPr>
        <p:spPr/>
        <p:txBody>
          <a:body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358573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62D1-0EAD-5B2A-C140-C146E98AA8BE}"/>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FA9AE744-3A4A-2D76-BF20-058ABCABBB48}"/>
              </a:ext>
            </a:extLst>
          </p:cNvPr>
          <p:cNvSpPr>
            <a:spLocks noGrp="1"/>
          </p:cNvSpPr>
          <p:nvPr>
            <p:ph type="body" orient="vert" idx="1"/>
          </p:nvPr>
        </p:nvSpPr>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047C2E25-A4DE-0FC3-CEA8-7F3BE10FD0D5}"/>
              </a:ext>
            </a:extLst>
          </p:cNvPr>
          <p:cNvSpPr>
            <a:spLocks noGrp="1"/>
          </p:cNvSpPr>
          <p:nvPr>
            <p:ph type="dt" sz="half" idx="10"/>
          </p:nvPr>
        </p:nvSpPr>
        <p:spPr/>
        <p:txBody>
          <a:bodyPr/>
          <a:lstStyle/>
          <a:p>
            <a:fld id="{B6C37BEF-8A8A-4F9C-BBAF-85CC340CC64A}" type="datetimeFigureOut">
              <a:rPr kumimoji="1" lang="ja-JP" altLang="en-US" smtClean="0"/>
              <a:t>2022/11/8</a:t>
            </a:fld>
            <a:endParaRPr kumimoji="1" lang="ja-JP" altLang="en-US"/>
          </a:p>
        </p:txBody>
      </p:sp>
      <p:sp>
        <p:nvSpPr>
          <p:cNvPr id="5" name="Footer Placeholder 4">
            <a:extLst>
              <a:ext uri="{FF2B5EF4-FFF2-40B4-BE49-F238E27FC236}">
                <a16:creationId xmlns:a16="http://schemas.microsoft.com/office/drawing/2014/main" id="{E3DBBB40-4C80-D4C7-ADCE-9C0BB2F294BF}"/>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397EC21C-65F9-6A2E-E031-BFAAD6F18FA8}"/>
              </a:ext>
            </a:extLst>
          </p:cNvPr>
          <p:cNvSpPr>
            <a:spLocks noGrp="1"/>
          </p:cNvSpPr>
          <p:nvPr>
            <p:ph type="sldNum" sz="quarter" idx="12"/>
          </p:nvPr>
        </p:nvSpPr>
        <p:spPr/>
        <p:txBody>
          <a:body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106906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8305C-96D8-356C-6D76-5BB2D703F740}"/>
              </a:ext>
            </a:extLst>
          </p:cNvPr>
          <p:cNvSpPr>
            <a:spLocks noGrp="1"/>
          </p:cNvSpPr>
          <p:nvPr>
            <p:ph type="title" orient="vert"/>
          </p:nvPr>
        </p:nvSpPr>
        <p:spPr>
          <a:xfrm>
            <a:off x="8724900" y="365125"/>
            <a:ext cx="2628900" cy="5811838"/>
          </a:xfrm>
        </p:spPr>
        <p:txBody>
          <a:bodyPr vert="eaVert"/>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22EA1040-3B7F-4096-1C3D-AFA020A09F19}"/>
              </a:ext>
            </a:extLst>
          </p:cNvPr>
          <p:cNvSpPr>
            <a:spLocks noGrp="1"/>
          </p:cNvSpPr>
          <p:nvPr>
            <p:ph type="body" orient="vert" idx="1"/>
          </p:nvPr>
        </p:nvSpPr>
        <p:spPr>
          <a:xfrm>
            <a:off x="838200" y="365125"/>
            <a:ext cx="7734300" cy="5811838"/>
          </a:xfr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E62F04E2-318C-FBAD-86E9-E09AF65BFB30}"/>
              </a:ext>
            </a:extLst>
          </p:cNvPr>
          <p:cNvSpPr>
            <a:spLocks noGrp="1"/>
          </p:cNvSpPr>
          <p:nvPr>
            <p:ph type="dt" sz="half" idx="10"/>
          </p:nvPr>
        </p:nvSpPr>
        <p:spPr/>
        <p:txBody>
          <a:bodyPr/>
          <a:lstStyle/>
          <a:p>
            <a:fld id="{B6C37BEF-8A8A-4F9C-BBAF-85CC340CC64A}" type="datetimeFigureOut">
              <a:rPr kumimoji="1" lang="ja-JP" altLang="en-US" smtClean="0"/>
              <a:t>2022/11/8</a:t>
            </a:fld>
            <a:endParaRPr kumimoji="1" lang="ja-JP" altLang="en-US"/>
          </a:p>
        </p:txBody>
      </p:sp>
      <p:sp>
        <p:nvSpPr>
          <p:cNvPr id="5" name="Footer Placeholder 4">
            <a:extLst>
              <a:ext uri="{FF2B5EF4-FFF2-40B4-BE49-F238E27FC236}">
                <a16:creationId xmlns:a16="http://schemas.microsoft.com/office/drawing/2014/main" id="{283AB720-AE07-F416-C52B-25AA3DADD0FE}"/>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EE71DB03-B0D9-8A32-6232-4BEB4AE15E13}"/>
              </a:ext>
            </a:extLst>
          </p:cNvPr>
          <p:cNvSpPr>
            <a:spLocks noGrp="1"/>
          </p:cNvSpPr>
          <p:nvPr>
            <p:ph type="sldNum" sz="quarter" idx="12"/>
          </p:nvPr>
        </p:nvSpPr>
        <p:spPr/>
        <p:txBody>
          <a:body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272217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F06B-DE90-BBE9-DAF1-0ADDD8F68F50}"/>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E3701E02-E9BD-BE3E-7695-EC30CE2DD88A}"/>
              </a:ext>
            </a:extLst>
          </p:cNvPr>
          <p:cNvSpPr>
            <a:spLocks noGrp="1"/>
          </p:cNvSpPr>
          <p:nvPr>
            <p:ph idx="1"/>
          </p:nvPr>
        </p:nvSpPr>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18ECCCB8-DBB2-2B7A-706F-CA2BD2F81AD5}"/>
              </a:ext>
            </a:extLst>
          </p:cNvPr>
          <p:cNvSpPr>
            <a:spLocks noGrp="1"/>
          </p:cNvSpPr>
          <p:nvPr>
            <p:ph type="dt" sz="half" idx="10"/>
          </p:nvPr>
        </p:nvSpPr>
        <p:spPr/>
        <p:txBody>
          <a:bodyPr/>
          <a:lstStyle/>
          <a:p>
            <a:fld id="{B6C37BEF-8A8A-4F9C-BBAF-85CC340CC64A}" type="datetimeFigureOut">
              <a:rPr kumimoji="1" lang="ja-JP" altLang="en-US" smtClean="0"/>
              <a:t>2022/11/8</a:t>
            </a:fld>
            <a:endParaRPr kumimoji="1" lang="ja-JP" altLang="en-US"/>
          </a:p>
        </p:txBody>
      </p:sp>
      <p:sp>
        <p:nvSpPr>
          <p:cNvPr id="5" name="Footer Placeholder 4">
            <a:extLst>
              <a:ext uri="{FF2B5EF4-FFF2-40B4-BE49-F238E27FC236}">
                <a16:creationId xmlns:a16="http://schemas.microsoft.com/office/drawing/2014/main" id="{BB6FCA15-C2A9-D003-0A5D-536D34096FB3}"/>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88DC1BF7-49C8-9AD0-9DE7-C4DA88506610}"/>
              </a:ext>
            </a:extLst>
          </p:cNvPr>
          <p:cNvSpPr>
            <a:spLocks noGrp="1"/>
          </p:cNvSpPr>
          <p:nvPr>
            <p:ph type="sldNum" sz="quarter" idx="12"/>
          </p:nvPr>
        </p:nvSpPr>
        <p:spPr/>
        <p:txBody>
          <a:body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4213326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EA80-8881-FDF5-C73D-5FFC0A9A4FD4}"/>
              </a:ext>
            </a:extLst>
          </p:cNvPr>
          <p:cNvSpPr>
            <a:spLocks noGrp="1"/>
          </p:cNvSpPr>
          <p:nvPr>
            <p:ph type="title"/>
          </p:nvPr>
        </p:nvSpPr>
        <p:spPr>
          <a:xfrm>
            <a:off x="831850" y="1709738"/>
            <a:ext cx="10515600" cy="2852737"/>
          </a:xfrm>
        </p:spPr>
        <p:txBody>
          <a:bodyPr anchor="b"/>
          <a:lstStyle>
            <a:lvl1pPr>
              <a:defRPr sz="6000"/>
            </a:lvl1p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E615C6F2-B92D-9A0D-8C92-62DC53621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
        <p:nvSpPr>
          <p:cNvPr id="4" name="Date Placeholder 3">
            <a:extLst>
              <a:ext uri="{FF2B5EF4-FFF2-40B4-BE49-F238E27FC236}">
                <a16:creationId xmlns:a16="http://schemas.microsoft.com/office/drawing/2014/main" id="{B65A4F62-BFC1-4640-660B-60948FD41966}"/>
              </a:ext>
            </a:extLst>
          </p:cNvPr>
          <p:cNvSpPr>
            <a:spLocks noGrp="1"/>
          </p:cNvSpPr>
          <p:nvPr>
            <p:ph type="dt" sz="half" idx="10"/>
          </p:nvPr>
        </p:nvSpPr>
        <p:spPr/>
        <p:txBody>
          <a:bodyPr/>
          <a:lstStyle/>
          <a:p>
            <a:fld id="{B6C37BEF-8A8A-4F9C-BBAF-85CC340CC64A}" type="datetimeFigureOut">
              <a:rPr kumimoji="1" lang="ja-JP" altLang="en-US" smtClean="0"/>
              <a:t>2022/11/8</a:t>
            </a:fld>
            <a:endParaRPr kumimoji="1" lang="ja-JP" altLang="en-US"/>
          </a:p>
        </p:txBody>
      </p:sp>
      <p:sp>
        <p:nvSpPr>
          <p:cNvPr id="5" name="Footer Placeholder 4">
            <a:extLst>
              <a:ext uri="{FF2B5EF4-FFF2-40B4-BE49-F238E27FC236}">
                <a16:creationId xmlns:a16="http://schemas.microsoft.com/office/drawing/2014/main" id="{D1838E63-4478-5C46-369F-0ADF23EC8CD8}"/>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9FAA914B-D2EB-1C08-44E4-17728D6B31CC}"/>
              </a:ext>
            </a:extLst>
          </p:cNvPr>
          <p:cNvSpPr>
            <a:spLocks noGrp="1"/>
          </p:cNvSpPr>
          <p:nvPr>
            <p:ph type="sldNum" sz="quarter" idx="12"/>
          </p:nvPr>
        </p:nvSpPr>
        <p:spPr/>
        <p:txBody>
          <a:body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4219877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0D0A-8608-B7BB-BC39-069FB2110EA3}"/>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02535339-BDE4-57F7-3A8F-2B8DF3FC4D97}"/>
              </a:ext>
            </a:extLst>
          </p:cNvPr>
          <p:cNvSpPr>
            <a:spLocks noGrp="1"/>
          </p:cNvSpPr>
          <p:nvPr>
            <p:ph sz="half" idx="1"/>
          </p:nvPr>
        </p:nvSpPr>
        <p:spPr>
          <a:xfrm>
            <a:off x="838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a:extLst>
              <a:ext uri="{FF2B5EF4-FFF2-40B4-BE49-F238E27FC236}">
                <a16:creationId xmlns:a16="http://schemas.microsoft.com/office/drawing/2014/main" id="{17908DB4-23A4-4744-EE77-C48A805DD730}"/>
              </a:ext>
            </a:extLst>
          </p:cNvPr>
          <p:cNvSpPr>
            <a:spLocks noGrp="1"/>
          </p:cNvSpPr>
          <p:nvPr>
            <p:ph sz="half" idx="2"/>
          </p:nvPr>
        </p:nvSpPr>
        <p:spPr>
          <a:xfrm>
            <a:off x="6172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Date Placeholder 4">
            <a:extLst>
              <a:ext uri="{FF2B5EF4-FFF2-40B4-BE49-F238E27FC236}">
                <a16:creationId xmlns:a16="http://schemas.microsoft.com/office/drawing/2014/main" id="{F0AFC8E4-2210-87E2-0477-F3C30D861B0C}"/>
              </a:ext>
            </a:extLst>
          </p:cNvPr>
          <p:cNvSpPr>
            <a:spLocks noGrp="1"/>
          </p:cNvSpPr>
          <p:nvPr>
            <p:ph type="dt" sz="half" idx="10"/>
          </p:nvPr>
        </p:nvSpPr>
        <p:spPr/>
        <p:txBody>
          <a:bodyPr/>
          <a:lstStyle/>
          <a:p>
            <a:fld id="{B6C37BEF-8A8A-4F9C-BBAF-85CC340CC64A}" type="datetimeFigureOut">
              <a:rPr kumimoji="1" lang="ja-JP" altLang="en-US" smtClean="0"/>
              <a:t>2022/11/8</a:t>
            </a:fld>
            <a:endParaRPr kumimoji="1" lang="ja-JP" altLang="en-US"/>
          </a:p>
        </p:txBody>
      </p:sp>
      <p:sp>
        <p:nvSpPr>
          <p:cNvPr id="6" name="Footer Placeholder 5">
            <a:extLst>
              <a:ext uri="{FF2B5EF4-FFF2-40B4-BE49-F238E27FC236}">
                <a16:creationId xmlns:a16="http://schemas.microsoft.com/office/drawing/2014/main" id="{8E2B10E0-6B64-DF80-1FDE-72E7293FB0B0}"/>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42FF5354-71B0-6BFA-C69B-C5C11CCCFFAA}"/>
              </a:ext>
            </a:extLst>
          </p:cNvPr>
          <p:cNvSpPr>
            <a:spLocks noGrp="1"/>
          </p:cNvSpPr>
          <p:nvPr>
            <p:ph type="sldNum" sz="quarter" idx="12"/>
          </p:nvPr>
        </p:nvSpPr>
        <p:spPr/>
        <p:txBody>
          <a:body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52474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9898-DD83-9AD0-4EED-42B8455E8DC4}"/>
              </a:ext>
            </a:extLst>
          </p:cNvPr>
          <p:cNvSpPr>
            <a:spLocks noGrp="1"/>
          </p:cNvSpPr>
          <p:nvPr>
            <p:ph type="title"/>
          </p:nvPr>
        </p:nvSpPr>
        <p:spPr>
          <a:xfrm>
            <a:off x="839788" y="365125"/>
            <a:ext cx="10515600" cy="1325563"/>
          </a:xfrm>
        </p:spPr>
        <p:txBody>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0D62728C-5E89-BDA8-5736-32D8880AF2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a:extLst>
              <a:ext uri="{FF2B5EF4-FFF2-40B4-BE49-F238E27FC236}">
                <a16:creationId xmlns:a16="http://schemas.microsoft.com/office/drawing/2014/main" id="{E31E7221-D761-E945-28B3-A72E06FA904D}"/>
              </a:ext>
            </a:extLst>
          </p:cNvPr>
          <p:cNvSpPr>
            <a:spLocks noGrp="1"/>
          </p:cNvSpPr>
          <p:nvPr>
            <p:ph sz="half" idx="2"/>
          </p:nvPr>
        </p:nvSpPr>
        <p:spPr>
          <a:xfrm>
            <a:off x="839788" y="2505075"/>
            <a:ext cx="5157787"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a:extLst>
              <a:ext uri="{FF2B5EF4-FFF2-40B4-BE49-F238E27FC236}">
                <a16:creationId xmlns:a16="http://schemas.microsoft.com/office/drawing/2014/main" id="{F627003F-D899-C850-8CFA-9D7CED930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a:extLst>
              <a:ext uri="{FF2B5EF4-FFF2-40B4-BE49-F238E27FC236}">
                <a16:creationId xmlns:a16="http://schemas.microsoft.com/office/drawing/2014/main" id="{3C6F376C-7B00-16E8-A413-C8525E99312E}"/>
              </a:ext>
            </a:extLst>
          </p:cNvPr>
          <p:cNvSpPr>
            <a:spLocks noGrp="1"/>
          </p:cNvSpPr>
          <p:nvPr>
            <p:ph sz="quarter" idx="4"/>
          </p:nvPr>
        </p:nvSpPr>
        <p:spPr>
          <a:xfrm>
            <a:off x="6172200" y="2505075"/>
            <a:ext cx="5183188"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7" name="Date Placeholder 6">
            <a:extLst>
              <a:ext uri="{FF2B5EF4-FFF2-40B4-BE49-F238E27FC236}">
                <a16:creationId xmlns:a16="http://schemas.microsoft.com/office/drawing/2014/main" id="{4E5CF004-45C3-D12F-B2A8-72A1A5F99C79}"/>
              </a:ext>
            </a:extLst>
          </p:cNvPr>
          <p:cNvSpPr>
            <a:spLocks noGrp="1"/>
          </p:cNvSpPr>
          <p:nvPr>
            <p:ph type="dt" sz="half" idx="10"/>
          </p:nvPr>
        </p:nvSpPr>
        <p:spPr/>
        <p:txBody>
          <a:bodyPr/>
          <a:lstStyle/>
          <a:p>
            <a:fld id="{B6C37BEF-8A8A-4F9C-BBAF-85CC340CC64A}" type="datetimeFigureOut">
              <a:rPr kumimoji="1" lang="ja-JP" altLang="en-US" smtClean="0"/>
              <a:t>2022/11/8</a:t>
            </a:fld>
            <a:endParaRPr kumimoji="1" lang="ja-JP" altLang="en-US"/>
          </a:p>
        </p:txBody>
      </p:sp>
      <p:sp>
        <p:nvSpPr>
          <p:cNvPr id="8" name="Footer Placeholder 7">
            <a:extLst>
              <a:ext uri="{FF2B5EF4-FFF2-40B4-BE49-F238E27FC236}">
                <a16:creationId xmlns:a16="http://schemas.microsoft.com/office/drawing/2014/main" id="{6ED44175-4571-5972-524B-69C819180178}"/>
              </a:ext>
            </a:extLst>
          </p:cNvPr>
          <p:cNvSpPr>
            <a:spLocks noGrp="1"/>
          </p:cNvSpPr>
          <p:nvPr>
            <p:ph type="ftr" sz="quarter" idx="11"/>
          </p:nvPr>
        </p:nvSpPr>
        <p:spPr/>
        <p:txBody>
          <a:bodyPr/>
          <a:lstStyle/>
          <a:p>
            <a:endParaRPr kumimoji="1" lang="ja-JP" altLang="en-US"/>
          </a:p>
        </p:txBody>
      </p:sp>
      <p:sp>
        <p:nvSpPr>
          <p:cNvPr id="9" name="Slide Number Placeholder 8">
            <a:extLst>
              <a:ext uri="{FF2B5EF4-FFF2-40B4-BE49-F238E27FC236}">
                <a16:creationId xmlns:a16="http://schemas.microsoft.com/office/drawing/2014/main" id="{21D46647-586F-6234-8F25-AC303A4B2A62}"/>
              </a:ext>
            </a:extLst>
          </p:cNvPr>
          <p:cNvSpPr>
            <a:spLocks noGrp="1"/>
          </p:cNvSpPr>
          <p:nvPr>
            <p:ph type="sldNum" sz="quarter" idx="12"/>
          </p:nvPr>
        </p:nvSpPr>
        <p:spPr/>
        <p:txBody>
          <a:body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13221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D93F-601B-FD86-B6EC-AE65AB1670FA}"/>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Date Placeholder 2">
            <a:extLst>
              <a:ext uri="{FF2B5EF4-FFF2-40B4-BE49-F238E27FC236}">
                <a16:creationId xmlns:a16="http://schemas.microsoft.com/office/drawing/2014/main" id="{C9D8033B-438A-2165-E946-FB1F520CB83A}"/>
              </a:ext>
            </a:extLst>
          </p:cNvPr>
          <p:cNvSpPr>
            <a:spLocks noGrp="1"/>
          </p:cNvSpPr>
          <p:nvPr>
            <p:ph type="dt" sz="half" idx="10"/>
          </p:nvPr>
        </p:nvSpPr>
        <p:spPr/>
        <p:txBody>
          <a:bodyPr/>
          <a:lstStyle/>
          <a:p>
            <a:fld id="{B6C37BEF-8A8A-4F9C-BBAF-85CC340CC64A}" type="datetimeFigureOut">
              <a:rPr kumimoji="1" lang="ja-JP" altLang="en-US" smtClean="0"/>
              <a:t>2022/11/8</a:t>
            </a:fld>
            <a:endParaRPr kumimoji="1" lang="ja-JP" altLang="en-US"/>
          </a:p>
        </p:txBody>
      </p:sp>
      <p:sp>
        <p:nvSpPr>
          <p:cNvPr id="4" name="Footer Placeholder 3">
            <a:extLst>
              <a:ext uri="{FF2B5EF4-FFF2-40B4-BE49-F238E27FC236}">
                <a16:creationId xmlns:a16="http://schemas.microsoft.com/office/drawing/2014/main" id="{8B246E5D-44F2-368D-3ADC-917C172CC0A8}"/>
              </a:ext>
            </a:extLst>
          </p:cNvPr>
          <p:cNvSpPr>
            <a:spLocks noGrp="1"/>
          </p:cNvSpPr>
          <p:nvPr>
            <p:ph type="ftr" sz="quarter" idx="11"/>
          </p:nvPr>
        </p:nvSpPr>
        <p:spPr/>
        <p:txBody>
          <a:bodyPr/>
          <a:lstStyle/>
          <a:p>
            <a:endParaRPr kumimoji="1" lang="ja-JP" altLang="en-US"/>
          </a:p>
        </p:txBody>
      </p:sp>
      <p:sp>
        <p:nvSpPr>
          <p:cNvPr id="5" name="Slide Number Placeholder 4">
            <a:extLst>
              <a:ext uri="{FF2B5EF4-FFF2-40B4-BE49-F238E27FC236}">
                <a16:creationId xmlns:a16="http://schemas.microsoft.com/office/drawing/2014/main" id="{15AB4FAB-5ADE-D1DD-6D17-B93D33D3BCCE}"/>
              </a:ext>
            </a:extLst>
          </p:cNvPr>
          <p:cNvSpPr>
            <a:spLocks noGrp="1"/>
          </p:cNvSpPr>
          <p:nvPr>
            <p:ph type="sldNum" sz="quarter" idx="12"/>
          </p:nvPr>
        </p:nvSpPr>
        <p:spPr/>
        <p:txBody>
          <a:body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3223733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A47B9-1ADE-DF9D-EFE2-EF12C41D3556}"/>
              </a:ext>
            </a:extLst>
          </p:cNvPr>
          <p:cNvSpPr>
            <a:spLocks noGrp="1"/>
          </p:cNvSpPr>
          <p:nvPr>
            <p:ph type="dt" sz="half" idx="10"/>
          </p:nvPr>
        </p:nvSpPr>
        <p:spPr/>
        <p:txBody>
          <a:bodyPr/>
          <a:lstStyle/>
          <a:p>
            <a:fld id="{B6C37BEF-8A8A-4F9C-BBAF-85CC340CC64A}" type="datetimeFigureOut">
              <a:rPr kumimoji="1" lang="ja-JP" altLang="en-US" smtClean="0"/>
              <a:t>2022/11/8</a:t>
            </a:fld>
            <a:endParaRPr kumimoji="1" lang="ja-JP" altLang="en-US"/>
          </a:p>
        </p:txBody>
      </p:sp>
      <p:sp>
        <p:nvSpPr>
          <p:cNvPr id="3" name="Footer Placeholder 2">
            <a:extLst>
              <a:ext uri="{FF2B5EF4-FFF2-40B4-BE49-F238E27FC236}">
                <a16:creationId xmlns:a16="http://schemas.microsoft.com/office/drawing/2014/main" id="{0D515ACB-8139-C1F4-9C5C-85E2B3582A56}"/>
              </a:ext>
            </a:extLst>
          </p:cNvPr>
          <p:cNvSpPr>
            <a:spLocks noGrp="1"/>
          </p:cNvSpPr>
          <p:nvPr>
            <p:ph type="ftr" sz="quarter" idx="1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10A32341-71BD-6B17-2E81-33B48996D60D}"/>
              </a:ext>
            </a:extLst>
          </p:cNvPr>
          <p:cNvSpPr>
            <a:spLocks noGrp="1"/>
          </p:cNvSpPr>
          <p:nvPr>
            <p:ph type="sldNum" sz="quarter" idx="12"/>
          </p:nvPr>
        </p:nvSpPr>
        <p:spPr/>
        <p:txBody>
          <a:body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89917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8B6B-F674-8D6B-C0F0-4869B591133E}"/>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D5A32A9A-622A-28FA-55CD-06B2F801D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a:extLst>
              <a:ext uri="{FF2B5EF4-FFF2-40B4-BE49-F238E27FC236}">
                <a16:creationId xmlns:a16="http://schemas.microsoft.com/office/drawing/2014/main" id="{8365CD56-8028-070C-B90D-1664B3AC0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E48BE759-DCE3-7017-69A9-8418E0B4BAFE}"/>
              </a:ext>
            </a:extLst>
          </p:cNvPr>
          <p:cNvSpPr>
            <a:spLocks noGrp="1"/>
          </p:cNvSpPr>
          <p:nvPr>
            <p:ph type="dt" sz="half" idx="10"/>
          </p:nvPr>
        </p:nvSpPr>
        <p:spPr/>
        <p:txBody>
          <a:bodyPr/>
          <a:lstStyle/>
          <a:p>
            <a:fld id="{B6C37BEF-8A8A-4F9C-BBAF-85CC340CC64A}" type="datetimeFigureOut">
              <a:rPr kumimoji="1" lang="ja-JP" altLang="en-US" smtClean="0"/>
              <a:t>2022/11/8</a:t>
            </a:fld>
            <a:endParaRPr kumimoji="1" lang="ja-JP" altLang="en-US"/>
          </a:p>
        </p:txBody>
      </p:sp>
      <p:sp>
        <p:nvSpPr>
          <p:cNvPr id="6" name="Footer Placeholder 5">
            <a:extLst>
              <a:ext uri="{FF2B5EF4-FFF2-40B4-BE49-F238E27FC236}">
                <a16:creationId xmlns:a16="http://schemas.microsoft.com/office/drawing/2014/main" id="{424BC4D7-7151-7CE1-C7B3-1393073CE1C5}"/>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A0D4F49B-7510-082A-098B-04E686BCA8F3}"/>
              </a:ext>
            </a:extLst>
          </p:cNvPr>
          <p:cNvSpPr>
            <a:spLocks noGrp="1"/>
          </p:cNvSpPr>
          <p:nvPr>
            <p:ph type="sldNum" sz="quarter" idx="12"/>
          </p:nvPr>
        </p:nvSpPr>
        <p:spPr/>
        <p:txBody>
          <a:body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56028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C55C-ADF3-258D-6255-49335632027C}"/>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Picture Placeholder 2">
            <a:extLst>
              <a:ext uri="{FF2B5EF4-FFF2-40B4-BE49-F238E27FC236}">
                <a16:creationId xmlns:a16="http://schemas.microsoft.com/office/drawing/2014/main" id="{860075BA-24CD-8FDC-969B-B0E1E1CAB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a:extLst>
              <a:ext uri="{FF2B5EF4-FFF2-40B4-BE49-F238E27FC236}">
                <a16:creationId xmlns:a16="http://schemas.microsoft.com/office/drawing/2014/main" id="{571BB0FD-A02D-6B18-E67A-7987CCA92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617A71C4-5E7C-0577-0E3B-460E50120A4A}"/>
              </a:ext>
            </a:extLst>
          </p:cNvPr>
          <p:cNvSpPr>
            <a:spLocks noGrp="1"/>
          </p:cNvSpPr>
          <p:nvPr>
            <p:ph type="dt" sz="half" idx="10"/>
          </p:nvPr>
        </p:nvSpPr>
        <p:spPr/>
        <p:txBody>
          <a:bodyPr/>
          <a:lstStyle/>
          <a:p>
            <a:fld id="{B6C37BEF-8A8A-4F9C-BBAF-85CC340CC64A}" type="datetimeFigureOut">
              <a:rPr kumimoji="1" lang="ja-JP" altLang="en-US" smtClean="0"/>
              <a:t>2022/11/8</a:t>
            </a:fld>
            <a:endParaRPr kumimoji="1" lang="ja-JP" altLang="en-US"/>
          </a:p>
        </p:txBody>
      </p:sp>
      <p:sp>
        <p:nvSpPr>
          <p:cNvPr id="6" name="Footer Placeholder 5">
            <a:extLst>
              <a:ext uri="{FF2B5EF4-FFF2-40B4-BE49-F238E27FC236}">
                <a16:creationId xmlns:a16="http://schemas.microsoft.com/office/drawing/2014/main" id="{C6C73DBA-FB91-29D9-6410-DE5461A5ACC9}"/>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774C755D-BF50-ED75-D8DC-78BBFBB36C52}"/>
              </a:ext>
            </a:extLst>
          </p:cNvPr>
          <p:cNvSpPr>
            <a:spLocks noGrp="1"/>
          </p:cNvSpPr>
          <p:nvPr>
            <p:ph type="sldNum" sz="quarter" idx="12"/>
          </p:nvPr>
        </p:nvSpPr>
        <p:spPr/>
        <p:txBody>
          <a:body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309164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16DD3D-2A90-EB4F-808E-AB7099889E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D195E23C-D8E8-261C-FC1E-D5A714981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78B8030E-751E-97BE-B74E-C57A182B2F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37BEF-8A8A-4F9C-BBAF-85CC340CC64A}" type="datetimeFigureOut">
              <a:rPr kumimoji="1" lang="ja-JP" altLang="en-US" smtClean="0"/>
              <a:t>2022/11/8</a:t>
            </a:fld>
            <a:endParaRPr kumimoji="1" lang="ja-JP" altLang="en-US"/>
          </a:p>
        </p:txBody>
      </p:sp>
      <p:sp>
        <p:nvSpPr>
          <p:cNvPr id="5" name="Footer Placeholder 4">
            <a:extLst>
              <a:ext uri="{FF2B5EF4-FFF2-40B4-BE49-F238E27FC236}">
                <a16:creationId xmlns:a16="http://schemas.microsoft.com/office/drawing/2014/main" id="{EC9841F9-5CDA-DC92-4D8B-E9E0F5800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a:extLst>
              <a:ext uri="{FF2B5EF4-FFF2-40B4-BE49-F238E27FC236}">
                <a16:creationId xmlns:a16="http://schemas.microsoft.com/office/drawing/2014/main" id="{0CDC26CB-C3F2-17BB-733D-9631CEA3C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A5B48-AE9B-4B4A-955B-20664198F891}" type="slidenum">
              <a:rPr kumimoji="1" lang="ja-JP" altLang="en-US" smtClean="0"/>
              <a:t>‹#›</a:t>
            </a:fld>
            <a:endParaRPr kumimoji="1" lang="ja-JP" altLang="en-US"/>
          </a:p>
        </p:txBody>
      </p:sp>
    </p:spTree>
    <p:extLst>
      <p:ext uri="{BB962C8B-B14F-4D97-AF65-F5344CB8AC3E}">
        <p14:creationId xmlns:p14="http://schemas.microsoft.com/office/powerpoint/2010/main" val="2914392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ypescriptbook.jp/reference/type-reuse/utility-types"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098F-5787-EE36-762C-2AAD3D5B00D2}"/>
              </a:ext>
            </a:extLst>
          </p:cNvPr>
          <p:cNvSpPr>
            <a:spLocks noGrp="1"/>
          </p:cNvSpPr>
          <p:nvPr>
            <p:ph type="ctrTitle"/>
          </p:nvPr>
        </p:nvSpPr>
        <p:spPr/>
        <p:txBody>
          <a:bodyPr/>
          <a:lstStyle/>
          <a:p>
            <a:endParaRPr kumimoji="1" lang="ja-JP" altLang="en-US"/>
          </a:p>
        </p:txBody>
      </p:sp>
      <p:sp>
        <p:nvSpPr>
          <p:cNvPr id="3" name="Subtitle 2">
            <a:extLst>
              <a:ext uri="{FF2B5EF4-FFF2-40B4-BE49-F238E27FC236}">
                <a16:creationId xmlns:a16="http://schemas.microsoft.com/office/drawing/2014/main" id="{545C3432-58D8-887D-A89C-1180018D3F46}"/>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8838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FE66-C7A4-D8B0-1B0A-AC6BF9824094}"/>
              </a:ext>
            </a:extLst>
          </p:cNvPr>
          <p:cNvSpPr>
            <a:spLocks noGrp="1"/>
          </p:cNvSpPr>
          <p:nvPr>
            <p:ph type="title"/>
          </p:nvPr>
        </p:nvSpPr>
        <p:spPr/>
        <p:txBody>
          <a:bodyPr/>
          <a:lstStyle/>
          <a:p>
            <a:r>
              <a:rPr kumimoji="1" lang="en-US" altLang="ja-JP" dirty="0"/>
              <a:t>Item 8: Know How to Tell Whether a Symbol in the Type Space or Value Space</a:t>
            </a:r>
            <a:endParaRPr kumimoji="1" lang="ja-JP" altLang="en-US" dirty="0"/>
          </a:p>
        </p:txBody>
      </p:sp>
      <p:sp>
        <p:nvSpPr>
          <p:cNvPr id="3" name="Content Placeholder 2">
            <a:extLst>
              <a:ext uri="{FF2B5EF4-FFF2-40B4-BE49-F238E27FC236}">
                <a16:creationId xmlns:a16="http://schemas.microsoft.com/office/drawing/2014/main" id="{A59C4F77-B8A1-B690-B4A8-0B5A85BCBE15}"/>
              </a:ext>
            </a:extLst>
          </p:cNvPr>
          <p:cNvSpPr>
            <a:spLocks noGrp="1"/>
          </p:cNvSpPr>
          <p:nvPr>
            <p:ph idx="1"/>
          </p:nvPr>
        </p:nvSpPr>
        <p:spPr/>
        <p:txBody>
          <a:bodyPr>
            <a:normAutofit fontScale="85000" lnSpcReduction="20000"/>
          </a:bodyPr>
          <a:lstStyle/>
          <a:p>
            <a:r>
              <a:rPr kumimoji="1" lang="ja-JP" altLang="en-US" dirty="0"/>
              <a:t>他にも</a:t>
            </a:r>
            <a:r>
              <a:rPr kumimoji="1" lang="en-US" altLang="ja-JP" dirty="0"/>
              <a:t>type</a:t>
            </a:r>
            <a:r>
              <a:rPr kumimoji="1" lang="ja-JP" altLang="en-US" dirty="0"/>
              <a:t>と</a:t>
            </a:r>
            <a:r>
              <a:rPr kumimoji="1" lang="en-US" altLang="ja-JP" dirty="0"/>
              <a:t>value</a:t>
            </a:r>
            <a:r>
              <a:rPr kumimoji="1" lang="ja-JP" altLang="en-US" dirty="0"/>
              <a:t>の違い</a:t>
            </a:r>
            <a:endParaRPr lang="en-US" altLang="ja-JP" dirty="0"/>
          </a:p>
          <a:p>
            <a:pPr lvl="1"/>
            <a:r>
              <a:rPr lang="en-US" altLang="ja-JP" dirty="0"/>
              <a:t>this</a:t>
            </a:r>
          </a:p>
          <a:p>
            <a:pPr lvl="2"/>
            <a:r>
              <a:rPr lang="en-US" altLang="ja-JP" dirty="0" err="1"/>
              <a:t>Javascript</a:t>
            </a:r>
            <a:r>
              <a:rPr lang="ja-JP" altLang="en-US" dirty="0"/>
              <a:t>だと</a:t>
            </a:r>
            <a:r>
              <a:rPr lang="en-US" altLang="ja-JP" dirty="0"/>
              <a:t>this</a:t>
            </a:r>
            <a:r>
              <a:rPr lang="ja-JP" altLang="en-US" dirty="0"/>
              <a:t>キーワード（わからん人は調べよう）</a:t>
            </a:r>
            <a:endParaRPr lang="en-US" altLang="ja-JP" dirty="0"/>
          </a:p>
          <a:p>
            <a:pPr lvl="2"/>
            <a:r>
              <a:rPr kumimoji="1" lang="en-US" altLang="ja-JP" dirty="0"/>
              <a:t>Typescript</a:t>
            </a:r>
            <a:r>
              <a:rPr kumimoji="1" lang="ja-JP" altLang="en-US" dirty="0"/>
              <a:t>だと</a:t>
            </a:r>
            <a:r>
              <a:rPr kumimoji="1" lang="en-US" altLang="ja-JP" dirty="0"/>
              <a:t>class</a:t>
            </a:r>
            <a:r>
              <a:rPr kumimoji="1" lang="ja-JP" altLang="en-US" dirty="0"/>
              <a:t>の文脈になる</a:t>
            </a:r>
            <a:endParaRPr kumimoji="1" lang="en-US" altLang="ja-JP" dirty="0"/>
          </a:p>
          <a:p>
            <a:pPr lvl="1"/>
            <a:r>
              <a:rPr lang="en-US" altLang="ja-JP" dirty="0"/>
              <a:t>&amp;</a:t>
            </a:r>
            <a:r>
              <a:rPr lang="ja-JP" altLang="en-US" dirty="0"/>
              <a:t>と</a:t>
            </a:r>
            <a:r>
              <a:rPr lang="en-US" altLang="ja-JP" dirty="0"/>
              <a:t>|</a:t>
            </a:r>
          </a:p>
          <a:p>
            <a:pPr lvl="2"/>
            <a:r>
              <a:rPr kumimoji="1" lang="en-US" altLang="ja-JP" dirty="0" err="1"/>
              <a:t>Javascript</a:t>
            </a:r>
            <a:r>
              <a:rPr kumimoji="1" lang="ja-JP" altLang="en-US" dirty="0"/>
              <a:t>だと</a:t>
            </a:r>
            <a:r>
              <a:rPr kumimoji="1" lang="en-US" altLang="ja-JP" dirty="0"/>
              <a:t>if</a:t>
            </a:r>
            <a:r>
              <a:rPr lang="ja-JP" altLang="en-US" dirty="0"/>
              <a:t>文の</a:t>
            </a:r>
            <a:r>
              <a:rPr lang="en-US" altLang="ja-JP" dirty="0"/>
              <a:t>AND</a:t>
            </a:r>
            <a:r>
              <a:rPr lang="ja-JP" altLang="en-US" dirty="0"/>
              <a:t>、</a:t>
            </a:r>
            <a:r>
              <a:rPr lang="en-US" altLang="ja-JP" dirty="0"/>
              <a:t>OR</a:t>
            </a:r>
            <a:r>
              <a:rPr lang="ja-JP" altLang="en-US" dirty="0"/>
              <a:t>条件</a:t>
            </a:r>
            <a:endParaRPr lang="en-US" altLang="ja-JP" dirty="0"/>
          </a:p>
          <a:p>
            <a:pPr lvl="2"/>
            <a:r>
              <a:rPr kumimoji="1" lang="en-US" altLang="ja-JP" dirty="0"/>
              <a:t>Typescript</a:t>
            </a:r>
            <a:r>
              <a:rPr kumimoji="1" lang="ja-JP" altLang="en-US" dirty="0"/>
              <a:t>だとユニオン型、インターセクション型</a:t>
            </a:r>
            <a:endParaRPr kumimoji="1" lang="en-US" altLang="ja-JP" dirty="0"/>
          </a:p>
          <a:p>
            <a:pPr lvl="1"/>
            <a:r>
              <a:rPr lang="en-US" altLang="ja-JP" dirty="0"/>
              <a:t>const</a:t>
            </a:r>
          </a:p>
          <a:p>
            <a:pPr lvl="2"/>
            <a:r>
              <a:rPr kumimoji="1" lang="en-US" altLang="ja-JP" dirty="0" err="1"/>
              <a:t>Javascript</a:t>
            </a:r>
            <a:r>
              <a:rPr kumimoji="1" lang="ja-JP" altLang="en-US" dirty="0"/>
              <a:t>だと定数宣言</a:t>
            </a:r>
            <a:endParaRPr kumimoji="1" lang="en-US" altLang="ja-JP" dirty="0"/>
          </a:p>
          <a:p>
            <a:pPr lvl="2"/>
            <a:r>
              <a:rPr lang="en-US" altLang="ja-JP" dirty="0"/>
              <a:t>Typescript</a:t>
            </a:r>
            <a:r>
              <a:rPr lang="ja-JP" altLang="en-US" dirty="0"/>
              <a:t>だと型宣言にもなる（</a:t>
            </a:r>
            <a:r>
              <a:rPr lang="en-US" altLang="ja-JP" dirty="0"/>
              <a:t>const a = “a” // “a”</a:t>
            </a:r>
            <a:r>
              <a:rPr lang="ja-JP" altLang="en-US" dirty="0"/>
              <a:t>という型になる）</a:t>
            </a:r>
            <a:endParaRPr lang="en-US" altLang="ja-JP" dirty="0"/>
          </a:p>
          <a:p>
            <a:pPr lvl="1"/>
            <a:r>
              <a:rPr lang="en-US" altLang="ja-JP" dirty="0"/>
              <a:t>e</a:t>
            </a:r>
            <a:r>
              <a:rPr kumimoji="1" lang="en-US" altLang="ja-JP" dirty="0"/>
              <a:t>xtends</a:t>
            </a:r>
          </a:p>
          <a:p>
            <a:pPr lvl="2"/>
            <a:r>
              <a:rPr kumimoji="1" lang="ja-JP" altLang="en-US" dirty="0"/>
              <a:t>まあこれは、、、クラスの継承も、インタフェースの継承も、ジェネリクスの型引数の継承もできるよ</a:t>
            </a:r>
            <a:endParaRPr kumimoji="1" lang="en-US" altLang="ja-JP" dirty="0"/>
          </a:p>
          <a:p>
            <a:pPr lvl="1"/>
            <a:r>
              <a:rPr lang="en-US" altLang="ja-JP" dirty="0"/>
              <a:t>in</a:t>
            </a:r>
          </a:p>
          <a:p>
            <a:pPr lvl="2"/>
            <a:r>
              <a:rPr kumimoji="1" lang="en-US" altLang="ja-JP" dirty="0" err="1"/>
              <a:t>Javascript</a:t>
            </a:r>
            <a:r>
              <a:rPr kumimoji="1" lang="ja-JP" altLang="en-US" dirty="0"/>
              <a:t>だと拡張</a:t>
            </a:r>
            <a:r>
              <a:rPr lang="en-US" altLang="ja-JP" dirty="0"/>
              <a:t>for</a:t>
            </a:r>
            <a:r>
              <a:rPr lang="ja-JP" altLang="en-US" dirty="0"/>
              <a:t>文のループ演算子（</a:t>
            </a:r>
            <a:r>
              <a:rPr lang="en-US" altLang="ja-JP" dirty="0"/>
              <a:t>for (key in object))</a:t>
            </a:r>
          </a:p>
          <a:p>
            <a:pPr lvl="2"/>
            <a:r>
              <a:rPr kumimoji="1" lang="en-US" altLang="ja-JP" dirty="0"/>
              <a:t>Typescript</a:t>
            </a:r>
            <a:r>
              <a:rPr kumimoji="1" lang="ja-JP" altLang="en-US" dirty="0"/>
              <a:t>だと</a:t>
            </a:r>
            <a:r>
              <a:rPr kumimoji="1" lang="en-US" altLang="ja-JP" dirty="0"/>
              <a:t>Map</a:t>
            </a:r>
            <a:r>
              <a:rPr lang="ja-JP" altLang="en-US" dirty="0"/>
              <a:t>内の型チェックに使える（</a:t>
            </a:r>
            <a:r>
              <a:rPr lang="en-US" altLang="ja-JP" dirty="0"/>
              <a:t>if “</a:t>
            </a:r>
            <a:r>
              <a:rPr lang="en-US" altLang="ja-JP" dirty="0" err="1"/>
              <a:t>abc</a:t>
            </a:r>
            <a:r>
              <a:rPr lang="en-US" altLang="ja-JP" dirty="0"/>
              <a:t>” in object))</a:t>
            </a:r>
            <a:endParaRPr kumimoji="1" lang="en-US" altLang="ja-JP" dirty="0"/>
          </a:p>
        </p:txBody>
      </p:sp>
    </p:spTree>
    <p:extLst>
      <p:ext uri="{BB962C8B-B14F-4D97-AF65-F5344CB8AC3E}">
        <p14:creationId xmlns:p14="http://schemas.microsoft.com/office/powerpoint/2010/main" val="406098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D2A3-1A9B-0EE0-2D2A-C92D4AE3B3EE}"/>
              </a:ext>
            </a:extLst>
          </p:cNvPr>
          <p:cNvSpPr>
            <a:spLocks noGrp="1"/>
          </p:cNvSpPr>
          <p:nvPr>
            <p:ph type="title"/>
          </p:nvPr>
        </p:nvSpPr>
        <p:spPr/>
        <p:txBody>
          <a:bodyPr/>
          <a:lstStyle/>
          <a:p>
            <a:r>
              <a:rPr kumimoji="1" lang="en-US" altLang="ja-JP" dirty="0"/>
              <a:t>Item 9: Prefer Type Declarations to Type Assertions</a:t>
            </a:r>
            <a:endParaRPr kumimoji="1" lang="ja-JP" altLang="en-US" dirty="0"/>
          </a:p>
        </p:txBody>
      </p:sp>
      <p:sp>
        <p:nvSpPr>
          <p:cNvPr id="3" name="Content Placeholder 2">
            <a:extLst>
              <a:ext uri="{FF2B5EF4-FFF2-40B4-BE49-F238E27FC236}">
                <a16:creationId xmlns:a16="http://schemas.microsoft.com/office/drawing/2014/main" id="{5B641108-00A0-E2EB-1324-6FA5C0E1476E}"/>
              </a:ext>
            </a:extLst>
          </p:cNvPr>
          <p:cNvSpPr>
            <a:spLocks noGrp="1"/>
          </p:cNvSpPr>
          <p:nvPr>
            <p:ph idx="1"/>
          </p:nvPr>
        </p:nvSpPr>
        <p:spPr/>
        <p:txBody>
          <a:bodyPr/>
          <a:lstStyle/>
          <a:p>
            <a:r>
              <a:rPr kumimoji="1" lang="ja-JP" altLang="en-US" dirty="0"/>
              <a:t>型アサーションより、型宣言を使おう。という当たり前の話</a:t>
            </a:r>
          </a:p>
        </p:txBody>
      </p:sp>
      <p:pic>
        <p:nvPicPr>
          <p:cNvPr id="7" name="Picture 6">
            <a:extLst>
              <a:ext uri="{FF2B5EF4-FFF2-40B4-BE49-F238E27FC236}">
                <a16:creationId xmlns:a16="http://schemas.microsoft.com/office/drawing/2014/main" id="{166B8232-BE81-E465-EA9C-EF7F7BAB4C80}"/>
              </a:ext>
            </a:extLst>
          </p:cNvPr>
          <p:cNvPicPr>
            <a:picLocks noChangeAspect="1"/>
          </p:cNvPicPr>
          <p:nvPr/>
        </p:nvPicPr>
        <p:blipFill>
          <a:blip r:embed="rId2"/>
          <a:stretch>
            <a:fillRect/>
          </a:stretch>
        </p:blipFill>
        <p:spPr>
          <a:xfrm>
            <a:off x="1043624" y="2471221"/>
            <a:ext cx="9030960" cy="3705742"/>
          </a:xfrm>
          <a:prstGeom prst="rect">
            <a:avLst/>
          </a:prstGeom>
        </p:spPr>
      </p:pic>
    </p:spTree>
    <p:extLst>
      <p:ext uri="{BB962C8B-B14F-4D97-AF65-F5344CB8AC3E}">
        <p14:creationId xmlns:p14="http://schemas.microsoft.com/office/powerpoint/2010/main" val="314746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D2A3-1A9B-0EE0-2D2A-C92D4AE3B3EE}"/>
              </a:ext>
            </a:extLst>
          </p:cNvPr>
          <p:cNvSpPr>
            <a:spLocks noGrp="1"/>
          </p:cNvSpPr>
          <p:nvPr>
            <p:ph type="title"/>
          </p:nvPr>
        </p:nvSpPr>
        <p:spPr/>
        <p:txBody>
          <a:bodyPr/>
          <a:lstStyle/>
          <a:p>
            <a:r>
              <a:rPr kumimoji="1" lang="en-US" altLang="ja-JP" dirty="0"/>
              <a:t>Item 9: Prefer Type Declarations to Type Assertions</a:t>
            </a:r>
            <a:endParaRPr kumimoji="1" lang="ja-JP" altLang="en-US" dirty="0"/>
          </a:p>
        </p:txBody>
      </p:sp>
      <p:sp>
        <p:nvSpPr>
          <p:cNvPr id="3" name="Content Placeholder 2">
            <a:extLst>
              <a:ext uri="{FF2B5EF4-FFF2-40B4-BE49-F238E27FC236}">
                <a16:creationId xmlns:a16="http://schemas.microsoft.com/office/drawing/2014/main" id="{5B641108-00A0-E2EB-1324-6FA5C0E1476E}"/>
              </a:ext>
            </a:extLst>
          </p:cNvPr>
          <p:cNvSpPr>
            <a:spLocks noGrp="1"/>
          </p:cNvSpPr>
          <p:nvPr>
            <p:ph idx="1"/>
          </p:nvPr>
        </p:nvSpPr>
        <p:spPr/>
        <p:txBody>
          <a:bodyPr/>
          <a:lstStyle/>
          <a:p>
            <a:r>
              <a:rPr kumimoji="1" lang="ja-JP" altLang="en-US" dirty="0"/>
              <a:t>じゃあ型アサーションいつ使うねん？</a:t>
            </a:r>
          </a:p>
        </p:txBody>
      </p:sp>
      <p:pic>
        <p:nvPicPr>
          <p:cNvPr id="8" name="Picture 7">
            <a:extLst>
              <a:ext uri="{FF2B5EF4-FFF2-40B4-BE49-F238E27FC236}">
                <a16:creationId xmlns:a16="http://schemas.microsoft.com/office/drawing/2014/main" id="{38C10B84-E5DD-E77D-E992-9F2F357EFE7F}"/>
              </a:ext>
            </a:extLst>
          </p:cNvPr>
          <p:cNvPicPr>
            <a:picLocks noChangeAspect="1"/>
          </p:cNvPicPr>
          <p:nvPr/>
        </p:nvPicPr>
        <p:blipFill>
          <a:blip r:embed="rId2"/>
          <a:stretch>
            <a:fillRect/>
          </a:stretch>
        </p:blipFill>
        <p:spPr>
          <a:xfrm>
            <a:off x="838200" y="2319910"/>
            <a:ext cx="9107171" cy="4315427"/>
          </a:xfrm>
          <a:prstGeom prst="rect">
            <a:avLst/>
          </a:prstGeom>
        </p:spPr>
      </p:pic>
    </p:spTree>
    <p:extLst>
      <p:ext uri="{BB962C8B-B14F-4D97-AF65-F5344CB8AC3E}">
        <p14:creationId xmlns:p14="http://schemas.microsoft.com/office/powerpoint/2010/main" val="10358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C292-3AAD-36F1-6C22-29CFE0EBB632}"/>
              </a:ext>
            </a:extLst>
          </p:cNvPr>
          <p:cNvSpPr>
            <a:spLocks noGrp="1"/>
          </p:cNvSpPr>
          <p:nvPr>
            <p:ph type="title"/>
          </p:nvPr>
        </p:nvSpPr>
        <p:spPr/>
        <p:txBody>
          <a:bodyPr>
            <a:normAutofit fontScale="90000"/>
          </a:bodyPr>
          <a:lstStyle/>
          <a:p>
            <a:r>
              <a:rPr kumimoji="1" lang="en-US" altLang="ja-JP" dirty="0"/>
              <a:t>Item 10: Avoid Object Wrapper Types(String, Number, Boolean, Symbol, </a:t>
            </a:r>
            <a:r>
              <a:rPr kumimoji="1" lang="en-US" altLang="ja-JP" dirty="0" err="1"/>
              <a:t>BigInt</a:t>
            </a:r>
            <a:r>
              <a:rPr kumimoji="1" lang="en-US" altLang="ja-JP" dirty="0"/>
              <a:t>)</a:t>
            </a:r>
            <a:endParaRPr kumimoji="1" lang="ja-JP" altLang="en-US" dirty="0"/>
          </a:p>
        </p:txBody>
      </p:sp>
      <p:sp>
        <p:nvSpPr>
          <p:cNvPr id="3" name="Content Placeholder 2">
            <a:extLst>
              <a:ext uri="{FF2B5EF4-FFF2-40B4-BE49-F238E27FC236}">
                <a16:creationId xmlns:a16="http://schemas.microsoft.com/office/drawing/2014/main" id="{A1BC6B6F-6447-4077-BF31-4B80EFC277FC}"/>
              </a:ext>
            </a:extLst>
          </p:cNvPr>
          <p:cNvSpPr>
            <a:spLocks noGrp="1"/>
          </p:cNvSpPr>
          <p:nvPr>
            <p:ph idx="1"/>
          </p:nvPr>
        </p:nvSpPr>
        <p:spPr/>
        <p:txBody>
          <a:bodyPr/>
          <a:lstStyle/>
          <a:p>
            <a:r>
              <a:rPr kumimoji="1" lang="ja-JP" altLang="en-US" dirty="0"/>
              <a:t>ラッパーオブジェクトを直で使うなよ。という話</a:t>
            </a:r>
            <a:r>
              <a:rPr lang="ja-JP" altLang="en-US" dirty="0"/>
              <a:t>（当たり前だと思ってたけど、あまり理由を知らんかった）</a:t>
            </a:r>
            <a:endParaRPr kumimoji="1" lang="en-US" altLang="ja-JP" dirty="0"/>
          </a:p>
        </p:txBody>
      </p:sp>
      <p:pic>
        <p:nvPicPr>
          <p:cNvPr id="5" name="Picture 4">
            <a:extLst>
              <a:ext uri="{FF2B5EF4-FFF2-40B4-BE49-F238E27FC236}">
                <a16:creationId xmlns:a16="http://schemas.microsoft.com/office/drawing/2014/main" id="{B79BA96B-1B1D-E91D-7756-EFF4EA168E3F}"/>
              </a:ext>
            </a:extLst>
          </p:cNvPr>
          <p:cNvPicPr>
            <a:picLocks noChangeAspect="1"/>
          </p:cNvPicPr>
          <p:nvPr/>
        </p:nvPicPr>
        <p:blipFill>
          <a:blip r:embed="rId2"/>
          <a:stretch>
            <a:fillRect/>
          </a:stretch>
        </p:blipFill>
        <p:spPr>
          <a:xfrm>
            <a:off x="1057013" y="2650852"/>
            <a:ext cx="8345452" cy="4090908"/>
          </a:xfrm>
          <a:prstGeom prst="rect">
            <a:avLst/>
          </a:prstGeom>
        </p:spPr>
      </p:pic>
    </p:spTree>
    <p:extLst>
      <p:ext uri="{BB962C8B-B14F-4D97-AF65-F5344CB8AC3E}">
        <p14:creationId xmlns:p14="http://schemas.microsoft.com/office/powerpoint/2010/main" val="2951639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77BC-A6CA-4D2F-8DDD-09E9E033FE81}"/>
              </a:ext>
            </a:extLst>
          </p:cNvPr>
          <p:cNvSpPr>
            <a:spLocks noGrp="1"/>
          </p:cNvSpPr>
          <p:nvPr>
            <p:ph type="title"/>
          </p:nvPr>
        </p:nvSpPr>
        <p:spPr/>
        <p:txBody>
          <a:bodyPr/>
          <a:lstStyle/>
          <a:p>
            <a:r>
              <a:rPr kumimoji="1" lang="en-US" altLang="ja-JP" dirty="0"/>
              <a:t>Item 11: Recognize the Limits of Excess Property Checking</a:t>
            </a:r>
            <a:endParaRPr kumimoji="1" lang="ja-JP" altLang="en-US" dirty="0"/>
          </a:p>
        </p:txBody>
      </p:sp>
      <p:sp>
        <p:nvSpPr>
          <p:cNvPr id="3" name="Content Placeholder 2">
            <a:extLst>
              <a:ext uri="{FF2B5EF4-FFF2-40B4-BE49-F238E27FC236}">
                <a16:creationId xmlns:a16="http://schemas.microsoft.com/office/drawing/2014/main" id="{C28F7D43-EB3F-510C-EA45-20C303B80A4C}"/>
              </a:ext>
            </a:extLst>
          </p:cNvPr>
          <p:cNvSpPr>
            <a:spLocks noGrp="1"/>
          </p:cNvSpPr>
          <p:nvPr>
            <p:ph idx="1"/>
          </p:nvPr>
        </p:nvSpPr>
        <p:spPr/>
        <p:txBody>
          <a:bodyPr/>
          <a:lstStyle/>
          <a:p>
            <a:r>
              <a:rPr kumimoji="1" lang="en-US" altLang="ja-JP" dirty="0"/>
              <a:t>Excess Property Checking</a:t>
            </a:r>
            <a:r>
              <a:rPr kumimoji="1" lang="ja-JP" altLang="en-US" dirty="0"/>
              <a:t>という仕様を認識せよ！</a:t>
            </a:r>
          </a:p>
        </p:txBody>
      </p:sp>
      <p:pic>
        <p:nvPicPr>
          <p:cNvPr id="5" name="Picture 4">
            <a:extLst>
              <a:ext uri="{FF2B5EF4-FFF2-40B4-BE49-F238E27FC236}">
                <a16:creationId xmlns:a16="http://schemas.microsoft.com/office/drawing/2014/main" id="{E7B28D1D-9072-798B-F13D-060BD6F8E4A9}"/>
              </a:ext>
            </a:extLst>
          </p:cNvPr>
          <p:cNvPicPr>
            <a:picLocks noChangeAspect="1"/>
          </p:cNvPicPr>
          <p:nvPr/>
        </p:nvPicPr>
        <p:blipFill>
          <a:blip r:embed="rId2"/>
          <a:stretch>
            <a:fillRect/>
          </a:stretch>
        </p:blipFill>
        <p:spPr>
          <a:xfrm>
            <a:off x="1258872" y="2697127"/>
            <a:ext cx="8230176" cy="3614773"/>
          </a:xfrm>
          <a:prstGeom prst="rect">
            <a:avLst/>
          </a:prstGeom>
        </p:spPr>
      </p:pic>
    </p:spTree>
    <p:extLst>
      <p:ext uri="{BB962C8B-B14F-4D97-AF65-F5344CB8AC3E}">
        <p14:creationId xmlns:p14="http://schemas.microsoft.com/office/powerpoint/2010/main" val="334072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77BC-A6CA-4D2F-8DDD-09E9E033FE81}"/>
              </a:ext>
            </a:extLst>
          </p:cNvPr>
          <p:cNvSpPr>
            <a:spLocks noGrp="1"/>
          </p:cNvSpPr>
          <p:nvPr>
            <p:ph type="title"/>
          </p:nvPr>
        </p:nvSpPr>
        <p:spPr/>
        <p:txBody>
          <a:bodyPr/>
          <a:lstStyle/>
          <a:p>
            <a:r>
              <a:rPr kumimoji="1" lang="en-US" altLang="ja-JP" dirty="0"/>
              <a:t>Item 11: Recognize the Limits of Excess Property Checking</a:t>
            </a:r>
            <a:endParaRPr kumimoji="1" lang="ja-JP" altLang="en-US" dirty="0"/>
          </a:p>
        </p:txBody>
      </p:sp>
      <p:sp>
        <p:nvSpPr>
          <p:cNvPr id="3" name="Content Placeholder 2">
            <a:extLst>
              <a:ext uri="{FF2B5EF4-FFF2-40B4-BE49-F238E27FC236}">
                <a16:creationId xmlns:a16="http://schemas.microsoft.com/office/drawing/2014/main" id="{C28F7D43-EB3F-510C-EA45-20C303B80A4C}"/>
              </a:ext>
            </a:extLst>
          </p:cNvPr>
          <p:cNvSpPr>
            <a:spLocks noGrp="1"/>
          </p:cNvSpPr>
          <p:nvPr>
            <p:ph idx="1"/>
          </p:nvPr>
        </p:nvSpPr>
        <p:spPr/>
        <p:txBody>
          <a:bodyPr/>
          <a:lstStyle/>
          <a:p>
            <a:pPr marL="0" indent="0">
              <a:buNone/>
            </a:pPr>
            <a:endParaRPr kumimoji="1" lang="ja-JP" altLang="en-US" dirty="0"/>
          </a:p>
        </p:txBody>
      </p:sp>
      <p:pic>
        <p:nvPicPr>
          <p:cNvPr id="6" name="Picture 5">
            <a:extLst>
              <a:ext uri="{FF2B5EF4-FFF2-40B4-BE49-F238E27FC236}">
                <a16:creationId xmlns:a16="http://schemas.microsoft.com/office/drawing/2014/main" id="{3561CFDC-8B34-B266-A622-388D28232FD3}"/>
              </a:ext>
            </a:extLst>
          </p:cNvPr>
          <p:cNvPicPr>
            <a:picLocks noChangeAspect="1"/>
          </p:cNvPicPr>
          <p:nvPr/>
        </p:nvPicPr>
        <p:blipFill>
          <a:blip r:embed="rId2"/>
          <a:stretch>
            <a:fillRect/>
          </a:stretch>
        </p:blipFill>
        <p:spPr>
          <a:xfrm>
            <a:off x="577339" y="1900738"/>
            <a:ext cx="10869542" cy="4201111"/>
          </a:xfrm>
          <a:prstGeom prst="rect">
            <a:avLst/>
          </a:prstGeom>
        </p:spPr>
      </p:pic>
    </p:spTree>
    <p:extLst>
      <p:ext uri="{BB962C8B-B14F-4D97-AF65-F5344CB8AC3E}">
        <p14:creationId xmlns:p14="http://schemas.microsoft.com/office/powerpoint/2010/main" val="1090392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71E9-86C0-EF23-C42B-CE3CEB836DAA}"/>
              </a:ext>
            </a:extLst>
          </p:cNvPr>
          <p:cNvSpPr>
            <a:spLocks noGrp="1"/>
          </p:cNvSpPr>
          <p:nvPr>
            <p:ph type="title"/>
          </p:nvPr>
        </p:nvSpPr>
        <p:spPr/>
        <p:txBody>
          <a:bodyPr/>
          <a:lstStyle/>
          <a:p>
            <a:r>
              <a:rPr kumimoji="1" lang="en-US" altLang="ja-JP" dirty="0"/>
              <a:t>Item 6: Use Your Editor to Interrogate and Explore the Type System</a:t>
            </a:r>
            <a:endParaRPr kumimoji="1" lang="ja-JP" altLang="en-US" dirty="0"/>
          </a:p>
        </p:txBody>
      </p:sp>
      <p:sp>
        <p:nvSpPr>
          <p:cNvPr id="3" name="Content Placeholder 2">
            <a:extLst>
              <a:ext uri="{FF2B5EF4-FFF2-40B4-BE49-F238E27FC236}">
                <a16:creationId xmlns:a16="http://schemas.microsoft.com/office/drawing/2014/main" id="{7E8FF6D0-AAAD-C14F-BAB5-A3E658DCE719}"/>
              </a:ext>
            </a:extLst>
          </p:cNvPr>
          <p:cNvSpPr>
            <a:spLocks noGrp="1"/>
          </p:cNvSpPr>
          <p:nvPr>
            <p:ph idx="1"/>
          </p:nvPr>
        </p:nvSpPr>
        <p:spPr/>
        <p:txBody>
          <a:bodyPr/>
          <a:lstStyle/>
          <a:p>
            <a:r>
              <a:rPr lang="en-US" altLang="ja-JP" dirty="0" err="1"/>
              <a:t>t</a:t>
            </a:r>
            <a:r>
              <a:rPr kumimoji="1" lang="en-US" altLang="ja-JP" dirty="0" err="1"/>
              <a:t>sc</a:t>
            </a:r>
            <a:r>
              <a:rPr kumimoji="1" lang="ja-JP" altLang="en-US" dirty="0"/>
              <a:t>と</a:t>
            </a:r>
            <a:r>
              <a:rPr kumimoji="1" lang="en-US" altLang="ja-JP" dirty="0" err="1"/>
              <a:t>tsserver</a:t>
            </a:r>
            <a:r>
              <a:rPr kumimoji="1" lang="ja-JP" altLang="en-US" dirty="0"/>
              <a:t>超クールだぜって話</a:t>
            </a:r>
            <a:endParaRPr kumimoji="1" lang="en-US" altLang="ja-JP" dirty="0"/>
          </a:p>
          <a:p>
            <a:pPr lvl="1"/>
            <a:r>
              <a:rPr lang="ja-JP" altLang="en-US" dirty="0"/>
              <a:t>型推論および、</a:t>
            </a:r>
            <a:r>
              <a:rPr lang="en-US" altLang="ja-JP" dirty="0"/>
              <a:t>null</a:t>
            </a:r>
            <a:r>
              <a:rPr lang="ja-JP" altLang="en-US" dirty="0"/>
              <a:t>セーフなコーディングできるよね</a:t>
            </a:r>
            <a:endParaRPr lang="en-US" altLang="ja-JP" dirty="0"/>
          </a:p>
          <a:p>
            <a:pPr lvl="1"/>
            <a:r>
              <a:rPr kumimoji="1" lang="ja-JP" altLang="en-US" dirty="0"/>
              <a:t>定義に</a:t>
            </a:r>
            <a:r>
              <a:rPr kumimoji="1" lang="en-US" altLang="ja-JP" dirty="0"/>
              <a:t>jump</a:t>
            </a:r>
            <a:r>
              <a:rPr kumimoji="1" lang="ja-JP" altLang="en-US" dirty="0"/>
              <a:t>するから、インターフェースとかすぐわかるよね</a:t>
            </a:r>
          </a:p>
        </p:txBody>
      </p:sp>
      <p:pic>
        <p:nvPicPr>
          <p:cNvPr id="7" name="Picture 6">
            <a:extLst>
              <a:ext uri="{FF2B5EF4-FFF2-40B4-BE49-F238E27FC236}">
                <a16:creationId xmlns:a16="http://schemas.microsoft.com/office/drawing/2014/main" id="{0E4AE750-67ED-17EA-0AF5-C0D58A97ADBB}"/>
              </a:ext>
            </a:extLst>
          </p:cNvPr>
          <p:cNvPicPr>
            <a:picLocks noChangeAspect="1"/>
          </p:cNvPicPr>
          <p:nvPr/>
        </p:nvPicPr>
        <p:blipFill>
          <a:blip r:embed="rId2"/>
          <a:stretch>
            <a:fillRect/>
          </a:stretch>
        </p:blipFill>
        <p:spPr>
          <a:xfrm>
            <a:off x="186364" y="3794931"/>
            <a:ext cx="4591691" cy="704948"/>
          </a:xfrm>
          <a:prstGeom prst="rect">
            <a:avLst/>
          </a:prstGeom>
        </p:spPr>
      </p:pic>
      <p:sp>
        <p:nvSpPr>
          <p:cNvPr id="8" name="TextBox 7">
            <a:extLst>
              <a:ext uri="{FF2B5EF4-FFF2-40B4-BE49-F238E27FC236}">
                <a16:creationId xmlns:a16="http://schemas.microsoft.com/office/drawing/2014/main" id="{94D0E6C9-A962-47C9-25AA-D28310F8D610}"/>
              </a:ext>
            </a:extLst>
          </p:cNvPr>
          <p:cNvSpPr txBox="1"/>
          <p:nvPr/>
        </p:nvSpPr>
        <p:spPr>
          <a:xfrm>
            <a:off x="77366" y="3118188"/>
            <a:ext cx="7277954" cy="646331"/>
          </a:xfrm>
          <a:prstGeom prst="rect">
            <a:avLst/>
          </a:prstGeom>
          <a:noFill/>
        </p:spPr>
        <p:txBody>
          <a:bodyPr wrap="none" rtlCol="0">
            <a:spAutoFit/>
          </a:bodyPr>
          <a:lstStyle/>
          <a:p>
            <a:r>
              <a:rPr kumimoji="1" lang="en-US" altLang="ja-JP" dirty="0" err="1"/>
              <a:t>thisIsNumber</a:t>
            </a:r>
            <a:r>
              <a:rPr kumimoji="1" lang="ja-JP" altLang="en-US" dirty="0"/>
              <a:t>という変数が</a:t>
            </a:r>
            <a:r>
              <a:rPr kumimoji="1" lang="en-US" altLang="ja-JP" dirty="0"/>
              <a:t>number</a:t>
            </a:r>
            <a:r>
              <a:rPr kumimoji="1" lang="ja-JP" altLang="en-US" dirty="0"/>
              <a:t>型であることを推論できている。</a:t>
            </a:r>
            <a:endParaRPr kumimoji="1" lang="en-US" altLang="ja-JP" dirty="0"/>
          </a:p>
          <a:p>
            <a:r>
              <a:rPr lang="en-US" altLang="ja-JP" dirty="0"/>
              <a:t>Java</a:t>
            </a:r>
            <a:r>
              <a:rPr lang="ja-JP" altLang="en-US" dirty="0"/>
              <a:t>のように</a:t>
            </a:r>
            <a:r>
              <a:rPr lang="en-US" altLang="ja-JP" dirty="0"/>
              <a:t>Integer </a:t>
            </a:r>
            <a:r>
              <a:rPr lang="en-US" altLang="ja-JP" dirty="0" err="1"/>
              <a:t>thisIsNumber</a:t>
            </a:r>
            <a:r>
              <a:rPr lang="en-US" altLang="ja-JP" dirty="0"/>
              <a:t>;</a:t>
            </a:r>
            <a:r>
              <a:rPr lang="ja-JP" altLang="en-US" dirty="0"/>
              <a:t>って型宣言しなくて</a:t>
            </a:r>
            <a:r>
              <a:rPr lang="en-US" altLang="ja-JP" dirty="0"/>
              <a:t>OK</a:t>
            </a:r>
            <a:endParaRPr kumimoji="1" lang="ja-JP" altLang="en-US" dirty="0"/>
          </a:p>
        </p:txBody>
      </p:sp>
      <p:pic>
        <p:nvPicPr>
          <p:cNvPr id="10" name="Picture 9">
            <a:extLst>
              <a:ext uri="{FF2B5EF4-FFF2-40B4-BE49-F238E27FC236}">
                <a16:creationId xmlns:a16="http://schemas.microsoft.com/office/drawing/2014/main" id="{B2537B22-177F-82B0-57B9-FDAAB9E17137}"/>
              </a:ext>
            </a:extLst>
          </p:cNvPr>
          <p:cNvPicPr>
            <a:picLocks noChangeAspect="1"/>
          </p:cNvPicPr>
          <p:nvPr/>
        </p:nvPicPr>
        <p:blipFill>
          <a:blip r:embed="rId3"/>
          <a:stretch>
            <a:fillRect/>
          </a:stretch>
        </p:blipFill>
        <p:spPr>
          <a:xfrm>
            <a:off x="159391" y="5307606"/>
            <a:ext cx="5811061" cy="1524213"/>
          </a:xfrm>
          <a:prstGeom prst="rect">
            <a:avLst/>
          </a:prstGeom>
        </p:spPr>
      </p:pic>
      <p:sp>
        <p:nvSpPr>
          <p:cNvPr id="11" name="TextBox 10">
            <a:extLst>
              <a:ext uri="{FF2B5EF4-FFF2-40B4-BE49-F238E27FC236}">
                <a16:creationId xmlns:a16="http://schemas.microsoft.com/office/drawing/2014/main" id="{8DAE356A-84A0-0B03-49B7-1FCB3B3C01E4}"/>
              </a:ext>
            </a:extLst>
          </p:cNvPr>
          <p:cNvSpPr txBox="1"/>
          <p:nvPr/>
        </p:nvSpPr>
        <p:spPr>
          <a:xfrm>
            <a:off x="104339" y="4580577"/>
            <a:ext cx="9432768" cy="646331"/>
          </a:xfrm>
          <a:prstGeom prst="rect">
            <a:avLst/>
          </a:prstGeom>
          <a:noFill/>
        </p:spPr>
        <p:txBody>
          <a:bodyPr wrap="square" rtlCol="0">
            <a:spAutoFit/>
          </a:bodyPr>
          <a:lstStyle/>
          <a:p>
            <a:r>
              <a:rPr kumimoji="1" lang="ja-JP" altLang="en-US" dirty="0"/>
              <a:t>引数をオプショナル宣言しているため、</a:t>
            </a:r>
            <a:r>
              <a:rPr kumimoji="1" lang="en-US" altLang="ja-JP" dirty="0"/>
              <a:t>null</a:t>
            </a:r>
            <a:r>
              <a:rPr kumimoji="1" lang="ja-JP" altLang="en-US" dirty="0"/>
              <a:t>セーフなコードをコンパイラが求めてくる。</a:t>
            </a:r>
            <a:endParaRPr kumimoji="1" lang="en-US" altLang="ja-JP" dirty="0"/>
          </a:p>
          <a:p>
            <a:r>
              <a:rPr kumimoji="1" lang="en-US" altLang="ja-JP" dirty="0"/>
              <a:t>Java</a:t>
            </a:r>
            <a:r>
              <a:rPr kumimoji="1" lang="ja-JP" altLang="en-US" dirty="0"/>
              <a:t>だとエラー出ないよね。（まあ、</a:t>
            </a:r>
            <a:r>
              <a:rPr kumimoji="1" lang="en-US" altLang="ja-JP" dirty="0"/>
              <a:t>Java</a:t>
            </a:r>
            <a:r>
              <a:rPr kumimoji="1" lang="ja-JP" altLang="en-US" dirty="0"/>
              <a:t>のオプショナルも</a:t>
            </a:r>
            <a:r>
              <a:rPr kumimoji="1" lang="en-US" altLang="ja-JP" dirty="0"/>
              <a:t>null</a:t>
            </a:r>
            <a:r>
              <a:rPr lang="ja-JP" altLang="en-US" dirty="0"/>
              <a:t>セーフではある）</a:t>
            </a:r>
            <a:endParaRPr kumimoji="1" lang="ja-JP" altLang="en-US" dirty="0"/>
          </a:p>
        </p:txBody>
      </p:sp>
      <p:pic>
        <p:nvPicPr>
          <p:cNvPr id="13" name="Picture 12">
            <a:extLst>
              <a:ext uri="{FF2B5EF4-FFF2-40B4-BE49-F238E27FC236}">
                <a16:creationId xmlns:a16="http://schemas.microsoft.com/office/drawing/2014/main" id="{6AA87FF2-78BA-2086-BAFD-134900C7ADE1}"/>
              </a:ext>
            </a:extLst>
          </p:cNvPr>
          <p:cNvPicPr>
            <a:picLocks noChangeAspect="1"/>
          </p:cNvPicPr>
          <p:nvPr/>
        </p:nvPicPr>
        <p:blipFill>
          <a:blip r:embed="rId4"/>
          <a:stretch>
            <a:fillRect/>
          </a:stretch>
        </p:blipFill>
        <p:spPr>
          <a:xfrm>
            <a:off x="8751661" y="5376123"/>
            <a:ext cx="3029373" cy="1333686"/>
          </a:xfrm>
          <a:prstGeom prst="rect">
            <a:avLst/>
          </a:prstGeom>
        </p:spPr>
      </p:pic>
      <p:sp>
        <p:nvSpPr>
          <p:cNvPr id="14" name="Arrow: Right 13">
            <a:extLst>
              <a:ext uri="{FF2B5EF4-FFF2-40B4-BE49-F238E27FC236}">
                <a16:creationId xmlns:a16="http://schemas.microsoft.com/office/drawing/2014/main" id="{8D67635B-116A-8E35-CBF8-6D5D46BF2F25}"/>
              </a:ext>
            </a:extLst>
          </p:cNvPr>
          <p:cNvSpPr/>
          <p:nvPr/>
        </p:nvSpPr>
        <p:spPr>
          <a:xfrm>
            <a:off x="6221550" y="5858913"/>
            <a:ext cx="2033687" cy="360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after</a:t>
            </a:r>
            <a:endParaRPr kumimoji="1" lang="ja-JP" altLang="en-US" dirty="0"/>
          </a:p>
        </p:txBody>
      </p:sp>
    </p:spTree>
    <p:extLst>
      <p:ext uri="{BB962C8B-B14F-4D97-AF65-F5344CB8AC3E}">
        <p14:creationId xmlns:p14="http://schemas.microsoft.com/office/powerpoint/2010/main" val="115090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71E9-86C0-EF23-C42B-CE3CEB836DAA}"/>
              </a:ext>
            </a:extLst>
          </p:cNvPr>
          <p:cNvSpPr>
            <a:spLocks noGrp="1"/>
          </p:cNvSpPr>
          <p:nvPr>
            <p:ph type="title"/>
          </p:nvPr>
        </p:nvSpPr>
        <p:spPr/>
        <p:txBody>
          <a:bodyPr/>
          <a:lstStyle/>
          <a:p>
            <a:r>
              <a:rPr kumimoji="1" lang="en-US" altLang="ja-JP" dirty="0"/>
              <a:t>Item 6: Use Your Editor to Interrogate and Explore the Type System</a:t>
            </a:r>
            <a:endParaRPr kumimoji="1" lang="ja-JP" altLang="en-US" dirty="0"/>
          </a:p>
        </p:txBody>
      </p:sp>
      <p:pic>
        <p:nvPicPr>
          <p:cNvPr id="5" name="Picture 4">
            <a:extLst>
              <a:ext uri="{FF2B5EF4-FFF2-40B4-BE49-F238E27FC236}">
                <a16:creationId xmlns:a16="http://schemas.microsoft.com/office/drawing/2014/main" id="{6403910F-F7A0-38A9-0345-1F1A3F543586}"/>
              </a:ext>
            </a:extLst>
          </p:cNvPr>
          <p:cNvPicPr>
            <a:picLocks noChangeAspect="1"/>
          </p:cNvPicPr>
          <p:nvPr/>
        </p:nvPicPr>
        <p:blipFill>
          <a:blip r:embed="rId2"/>
          <a:stretch>
            <a:fillRect/>
          </a:stretch>
        </p:blipFill>
        <p:spPr>
          <a:xfrm>
            <a:off x="157004" y="3360634"/>
            <a:ext cx="5296639" cy="1019317"/>
          </a:xfrm>
          <a:prstGeom prst="rect">
            <a:avLst/>
          </a:prstGeom>
        </p:spPr>
      </p:pic>
      <p:pic>
        <p:nvPicPr>
          <p:cNvPr id="9" name="Picture 8">
            <a:extLst>
              <a:ext uri="{FF2B5EF4-FFF2-40B4-BE49-F238E27FC236}">
                <a16:creationId xmlns:a16="http://schemas.microsoft.com/office/drawing/2014/main" id="{A2C68B99-7FF4-BD5A-B985-171982007577}"/>
              </a:ext>
            </a:extLst>
          </p:cNvPr>
          <p:cNvPicPr>
            <a:picLocks noChangeAspect="1"/>
          </p:cNvPicPr>
          <p:nvPr/>
        </p:nvPicPr>
        <p:blipFill>
          <a:blip r:embed="rId3"/>
          <a:stretch>
            <a:fillRect/>
          </a:stretch>
        </p:blipFill>
        <p:spPr>
          <a:xfrm>
            <a:off x="4772446" y="3175313"/>
            <a:ext cx="7287642" cy="3600953"/>
          </a:xfrm>
          <a:prstGeom prst="rect">
            <a:avLst/>
          </a:prstGeom>
        </p:spPr>
      </p:pic>
      <p:sp>
        <p:nvSpPr>
          <p:cNvPr id="12" name="TextBox 11">
            <a:extLst>
              <a:ext uri="{FF2B5EF4-FFF2-40B4-BE49-F238E27FC236}">
                <a16:creationId xmlns:a16="http://schemas.microsoft.com/office/drawing/2014/main" id="{754E2D80-4B4F-5C27-C2DC-B12DDE4CD97B}"/>
              </a:ext>
            </a:extLst>
          </p:cNvPr>
          <p:cNvSpPr txBox="1"/>
          <p:nvPr/>
        </p:nvSpPr>
        <p:spPr>
          <a:xfrm>
            <a:off x="273919" y="2138348"/>
            <a:ext cx="8183651" cy="646331"/>
          </a:xfrm>
          <a:prstGeom prst="rect">
            <a:avLst/>
          </a:prstGeom>
          <a:noFill/>
        </p:spPr>
        <p:txBody>
          <a:bodyPr wrap="none" rtlCol="0">
            <a:spAutoFit/>
          </a:bodyPr>
          <a:lstStyle/>
          <a:p>
            <a:r>
              <a:rPr kumimoji="1" lang="ja-JP" altLang="en-US" dirty="0"/>
              <a:t>こういう風に型定義にアクセスできるよねって話。</a:t>
            </a:r>
            <a:endParaRPr kumimoji="1" lang="en-US" altLang="ja-JP" dirty="0"/>
          </a:p>
          <a:p>
            <a:r>
              <a:rPr lang="ja-JP" altLang="en-US" dirty="0"/>
              <a:t>最近の言語、</a:t>
            </a:r>
            <a:r>
              <a:rPr lang="en-US" altLang="ja-JP" dirty="0"/>
              <a:t>IDE</a:t>
            </a:r>
            <a:r>
              <a:rPr lang="ja-JP" altLang="en-US" dirty="0"/>
              <a:t>だとどれでも出来るので取り立ててすごくはないでしょう。</a:t>
            </a:r>
            <a:endParaRPr kumimoji="1" lang="ja-JP" altLang="en-US" dirty="0"/>
          </a:p>
        </p:txBody>
      </p:sp>
    </p:spTree>
    <p:extLst>
      <p:ext uri="{BB962C8B-B14F-4D97-AF65-F5344CB8AC3E}">
        <p14:creationId xmlns:p14="http://schemas.microsoft.com/office/powerpoint/2010/main" val="200095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36BA1111-097D-EA9B-0A76-A52E3BDDAC40}"/>
              </a:ext>
            </a:extLst>
          </p:cNvPr>
          <p:cNvCxnSpPr/>
          <p:nvPr/>
        </p:nvCxnSpPr>
        <p:spPr>
          <a:xfrm>
            <a:off x="3422708" y="5838738"/>
            <a:ext cx="60484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9DC02B-2E08-5388-F91B-D7C1C1198CAA}"/>
              </a:ext>
            </a:extLst>
          </p:cNvPr>
          <p:cNvCxnSpPr/>
          <p:nvPr/>
        </p:nvCxnSpPr>
        <p:spPr>
          <a:xfrm>
            <a:off x="3422708" y="6409189"/>
            <a:ext cx="60484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38855D-F8BE-59FB-6605-15633C736616}"/>
              </a:ext>
            </a:extLst>
          </p:cNvPr>
          <p:cNvCxnSpPr/>
          <p:nvPr/>
        </p:nvCxnSpPr>
        <p:spPr>
          <a:xfrm>
            <a:off x="3422708" y="5377343"/>
            <a:ext cx="60484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1C0B85A-5FDB-6CE7-0C56-84BA31E693C2}"/>
              </a:ext>
            </a:extLst>
          </p:cNvPr>
          <p:cNvSpPr>
            <a:spLocks noGrp="1"/>
          </p:cNvSpPr>
          <p:nvPr>
            <p:ph type="title"/>
          </p:nvPr>
        </p:nvSpPr>
        <p:spPr/>
        <p:txBody>
          <a:bodyPr/>
          <a:lstStyle/>
          <a:p>
            <a:r>
              <a:rPr kumimoji="1" lang="ja-JP" altLang="en-US" dirty="0"/>
              <a:t>というか</a:t>
            </a:r>
            <a:r>
              <a:rPr lang="en-US" altLang="ja-JP" dirty="0" err="1"/>
              <a:t>tsserver</a:t>
            </a:r>
            <a:r>
              <a:rPr lang="ja-JP" altLang="en-US" dirty="0"/>
              <a:t>ってなに？</a:t>
            </a:r>
            <a:endParaRPr kumimoji="1" lang="ja-JP" altLang="en-US" dirty="0"/>
          </a:p>
        </p:txBody>
      </p:sp>
      <p:sp>
        <p:nvSpPr>
          <p:cNvPr id="3" name="Content Placeholder 2">
            <a:extLst>
              <a:ext uri="{FF2B5EF4-FFF2-40B4-BE49-F238E27FC236}">
                <a16:creationId xmlns:a16="http://schemas.microsoft.com/office/drawing/2014/main" id="{F3A378FD-D58F-A51C-00D3-205B88277462}"/>
              </a:ext>
            </a:extLst>
          </p:cNvPr>
          <p:cNvSpPr>
            <a:spLocks noGrp="1"/>
          </p:cNvSpPr>
          <p:nvPr>
            <p:ph idx="1"/>
          </p:nvPr>
        </p:nvSpPr>
        <p:spPr/>
        <p:txBody>
          <a:bodyPr/>
          <a:lstStyle/>
          <a:p>
            <a:r>
              <a:rPr kumimoji="1" lang="en-US" altLang="ja-JP" dirty="0" err="1"/>
              <a:t>Tsc</a:t>
            </a:r>
            <a:endParaRPr kumimoji="1" lang="en-US" altLang="ja-JP" dirty="0"/>
          </a:p>
          <a:p>
            <a:pPr lvl="1"/>
            <a:r>
              <a:rPr lang="en-US" altLang="ja-JP" dirty="0"/>
              <a:t>TypeScript</a:t>
            </a:r>
            <a:r>
              <a:rPr lang="ja-JP" altLang="en-US" dirty="0"/>
              <a:t>のコンパイラ。まあ</a:t>
            </a:r>
            <a:r>
              <a:rPr lang="en-US" altLang="ja-JP" dirty="0"/>
              <a:t>TypeScript</a:t>
            </a:r>
            <a:r>
              <a:rPr lang="ja-JP" altLang="en-US" dirty="0"/>
              <a:t>を</a:t>
            </a:r>
            <a:r>
              <a:rPr lang="en-US" altLang="ja-JP" dirty="0" err="1"/>
              <a:t>Javascript</a:t>
            </a:r>
            <a:r>
              <a:rPr lang="ja-JP" altLang="en-US" dirty="0"/>
              <a:t>にトランスパイルする人（まあ昔は</a:t>
            </a:r>
            <a:r>
              <a:rPr lang="en-US" altLang="ja-JP" dirty="0"/>
              <a:t>babel</a:t>
            </a:r>
            <a:r>
              <a:rPr lang="ja-JP" altLang="en-US" dirty="0"/>
              <a:t>とか</a:t>
            </a:r>
            <a:r>
              <a:rPr lang="en-US" altLang="ja-JP" dirty="0" err="1"/>
              <a:t>ts</a:t>
            </a:r>
            <a:r>
              <a:rPr lang="en-US" altLang="ja-JP" dirty="0"/>
              <a:t>-loader</a:t>
            </a:r>
            <a:r>
              <a:rPr lang="ja-JP" altLang="en-US" dirty="0"/>
              <a:t>もあった。。。）</a:t>
            </a:r>
            <a:endParaRPr lang="en-US" altLang="ja-JP" dirty="0"/>
          </a:p>
          <a:p>
            <a:r>
              <a:rPr kumimoji="1" lang="en-US" altLang="ja-JP" dirty="0" err="1"/>
              <a:t>Tsserver</a:t>
            </a:r>
            <a:endParaRPr kumimoji="1" lang="en-US" altLang="ja-JP" dirty="0"/>
          </a:p>
          <a:p>
            <a:pPr lvl="1"/>
            <a:r>
              <a:rPr lang="ja-JP" altLang="en-US" dirty="0"/>
              <a:t>エディタがコンパイラにアクセスするためのプロキシ。らしい</a:t>
            </a:r>
            <a:endParaRPr lang="en-US" altLang="ja-JP" dirty="0"/>
          </a:p>
          <a:p>
            <a:pPr lvl="1"/>
            <a:r>
              <a:rPr kumimoji="1" lang="ja-JP" altLang="en-US" dirty="0"/>
              <a:t>そもそも</a:t>
            </a:r>
            <a:r>
              <a:rPr kumimoji="1" lang="en-US" altLang="ja-JP" dirty="0" err="1"/>
              <a:t>VsCode</a:t>
            </a:r>
            <a:r>
              <a:rPr kumimoji="1" lang="ja-JP" altLang="en-US" dirty="0"/>
              <a:t>でコンパイルエラーや補完機能を提供するためにはコンパイラにアクセスできないといけない。その際の中継機能。だと思う</a:t>
            </a:r>
          </a:p>
        </p:txBody>
      </p:sp>
      <p:sp>
        <p:nvSpPr>
          <p:cNvPr id="4" name="Rectangle 3">
            <a:extLst>
              <a:ext uri="{FF2B5EF4-FFF2-40B4-BE49-F238E27FC236}">
                <a16:creationId xmlns:a16="http://schemas.microsoft.com/office/drawing/2014/main" id="{9549565F-2116-1D74-E84A-A8127670435F}"/>
              </a:ext>
            </a:extLst>
          </p:cNvPr>
          <p:cNvSpPr/>
          <p:nvPr/>
        </p:nvSpPr>
        <p:spPr>
          <a:xfrm>
            <a:off x="1544273" y="5129052"/>
            <a:ext cx="1853967" cy="44962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Vim</a:t>
            </a:r>
            <a:endParaRPr kumimoji="1" lang="ja-JP" altLang="en-US" dirty="0">
              <a:solidFill>
                <a:schemeClr val="tx1"/>
              </a:solidFill>
            </a:endParaRPr>
          </a:p>
        </p:txBody>
      </p:sp>
      <p:sp>
        <p:nvSpPr>
          <p:cNvPr id="5" name="Rectangle 4">
            <a:extLst>
              <a:ext uri="{FF2B5EF4-FFF2-40B4-BE49-F238E27FC236}">
                <a16:creationId xmlns:a16="http://schemas.microsoft.com/office/drawing/2014/main" id="{320F3A59-7357-722E-30B2-D11DA87F2EBE}"/>
              </a:ext>
            </a:extLst>
          </p:cNvPr>
          <p:cNvSpPr/>
          <p:nvPr/>
        </p:nvSpPr>
        <p:spPr>
          <a:xfrm>
            <a:off x="1544273" y="5653007"/>
            <a:ext cx="1853967" cy="44962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VsCode</a:t>
            </a:r>
            <a:endParaRPr kumimoji="1" lang="ja-JP" altLang="en-US" dirty="0">
              <a:solidFill>
                <a:schemeClr val="tx1"/>
              </a:solidFill>
            </a:endParaRPr>
          </a:p>
        </p:txBody>
      </p:sp>
      <p:sp>
        <p:nvSpPr>
          <p:cNvPr id="6" name="Rectangle 5">
            <a:extLst>
              <a:ext uri="{FF2B5EF4-FFF2-40B4-BE49-F238E27FC236}">
                <a16:creationId xmlns:a16="http://schemas.microsoft.com/office/drawing/2014/main" id="{A4CCA0EC-53A9-76B3-FA13-2056C5C20974}"/>
              </a:ext>
            </a:extLst>
          </p:cNvPr>
          <p:cNvSpPr/>
          <p:nvPr/>
        </p:nvSpPr>
        <p:spPr>
          <a:xfrm>
            <a:off x="1544273" y="6197119"/>
            <a:ext cx="1853967" cy="44962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Sublime Text</a:t>
            </a:r>
            <a:endParaRPr kumimoji="1" lang="ja-JP" altLang="en-US" dirty="0">
              <a:solidFill>
                <a:schemeClr val="tx1"/>
              </a:solidFill>
            </a:endParaRPr>
          </a:p>
        </p:txBody>
      </p:sp>
      <p:sp>
        <p:nvSpPr>
          <p:cNvPr id="7" name="Rectangle 6">
            <a:extLst>
              <a:ext uri="{FF2B5EF4-FFF2-40B4-BE49-F238E27FC236}">
                <a16:creationId xmlns:a16="http://schemas.microsoft.com/office/drawing/2014/main" id="{4E52EA7A-A239-F5C9-E932-A3D3B87D5DB5}"/>
              </a:ext>
            </a:extLst>
          </p:cNvPr>
          <p:cNvSpPr/>
          <p:nvPr/>
        </p:nvSpPr>
        <p:spPr>
          <a:xfrm>
            <a:off x="4163036" y="5130741"/>
            <a:ext cx="1853967" cy="44962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プラグイン</a:t>
            </a:r>
          </a:p>
        </p:txBody>
      </p:sp>
      <p:sp>
        <p:nvSpPr>
          <p:cNvPr id="8" name="Rectangle 7">
            <a:extLst>
              <a:ext uri="{FF2B5EF4-FFF2-40B4-BE49-F238E27FC236}">
                <a16:creationId xmlns:a16="http://schemas.microsoft.com/office/drawing/2014/main" id="{928D1388-BC2D-6005-8446-9803FFDC7DB1}"/>
              </a:ext>
            </a:extLst>
          </p:cNvPr>
          <p:cNvSpPr/>
          <p:nvPr/>
        </p:nvSpPr>
        <p:spPr>
          <a:xfrm>
            <a:off x="4163036" y="5653006"/>
            <a:ext cx="1853967" cy="44962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プラグイン</a:t>
            </a:r>
          </a:p>
        </p:txBody>
      </p:sp>
      <p:sp>
        <p:nvSpPr>
          <p:cNvPr id="9" name="Rectangle 8">
            <a:extLst>
              <a:ext uri="{FF2B5EF4-FFF2-40B4-BE49-F238E27FC236}">
                <a16:creationId xmlns:a16="http://schemas.microsoft.com/office/drawing/2014/main" id="{BAFCF5C6-93C8-5AAF-AEB4-88D59EBCD681}"/>
              </a:ext>
            </a:extLst>
          </p:cNvPr>
          <p:cNvSpPr/>
          <p:nvPr/>
        </p:nvSpPr>
        <p:spPr>
          <a:xfrm>
            <a:off x="4163036" y="6182743"/>
            <a:ext cx="1853967" cy="44962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プラグイン</a:t>
            </a:r>
          </a:p>
        </p:txBody>
      </p:sp>
      <p:sp>
        <p:nvSpPr>
          <p:cNvPr id="10" name="Rectangle 9">
            <a:extLst>
              <a:ext uri="{FF2B5EF4-FFF2-40B4-BE49-F238E27FC236}">
                <a16:creationId xmlns:a16="http://schemas.microsoft.com/office/drawing/2014/main" id="{5BFFF7D7-E970-0BD7-711A-0285FC06FB8E}"/>
              </a:ext>
            </a:extLst>
          </p:cNvPr>
          <p:cNvSpPr/>
          <p:nvPr/>
        </p:nvSpPr>
        <p:spPr>
          <a:xfrm>
            <a:off x="6781799" y="5129053"/>
            <a:ext cx="1853967" cy="15033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FF0000"/>
                </a:solidFill>
              </a:rPr>
              <a:t>tsserver</a:t>
            </a:r>
            <a:endParaRPr kumimoji="1" lang="ja-JP" altLang="en-US" dirty="0">
              <a:solidFill>
                <a:srgbClr val="FF0000"/>
              </a:solidFill>
            </a:endParaRPr>
          </a:p>
        </p:txBody>
      </p:sp>
      <p:sp>
        <p:nvSpPr>
          <p:cNvPr id="11" name="Rectangle 10">
            <a:extLst>
              <a:ext uri="{FF2B5EF4-FFF2-40B4-BE49-F238E27FC236}">
                <a16:creationId xmlns:a16="http://schemas.microsoft.com/office/drawing/2014/main" id="{9642806B-6FC6-F316-1954-71823841FDC3}"/>
              </a:ext>
            </a:extLst>
          </p:cNvPr>
          <p:cNvSpPr/>
          <p:nvPr/>
        </p:nvSpPr>
        <p:spPr>
          <a:xfrm>
            <a:off x="9499833" y="5129053"/>
            <a:ext cx="1853967" cy="15033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tsc</a:t>
            </a:r>
            <a:endParaRPr kumimoji="1" lang="ja-JP" altLang="en-US" dirty="0">
              <a:solidFill>
                <a:schemeClr val="tx1"/>
              </a:solidFill>
            </a:endParaRPr>
          </a:p>
        </p:txBody>
      </p:sp>
    </p:spTree>
    <p:extLst>
      <p:ext uri="{BB962C8B-B14F-4D97-AF65-F5344CB8AC3E}">
        <p14:creationId xmlns:p14="http://schemas.microsoft.com/office/powerpoint/2010/main" val="7782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AB30-B568-79F3-2973-83EB68908518}"/>
              </a:ext>
            </a:extLst>
          </p:cNvPr>
          <p:cNvSpPr>
            <a:spLocks noGrp="1"/>
          </p:cNvSpPr>
          <p:nvPr>
            <p:ph type="title"/>
          </p:nvPr>
        </p:nvSpPr>
        <p:spPr/>
        <p:txBody>
          <a:bodyPr/>
          <a:lstStyle/>
          <a:p>
            <a:r>
              <a:rPr kumimoji="1" lang="en-US" altLang="ja-JP" dirty="0"/>
              <a:t>Item 7: Think of Types as Sets of Values</a:t>
            </a:r>
            <a:endParaRPr kumimoji="1" lang="ja-JP" altLang="en-US" dirty="0"/>
          </a:p>
        </p:txBody>
      </p:sp>
      <p:sp>
        <p:nvSpPr>
          <p:cNvPr id="3" name="Content Placeholder 2">
            <a:extLst>
              <a:ext uri="{FF2B5EF4-FFF2-40B4-BE49-F238E27FC236}">
                <a16:creationId xmlns:a16="http://schemas.microsoft.com/office/drawing/2014/main" id="{85C02B79-7BA7-0530-8A48-95FC6FEBD417}"/>
              </a:ext>
            </a:extLst>
          </p:cNvPr>
          <p:cNvSpPr>
            <a:spLocks noGrp="1"/>
          </p:cNvSpPr>
          <p:nvPr>
            <p:ph idx="1"/>
          </p:nvPr>
        </p:nvSpPr>
        <p:spPr/>
        <p:txBody>
          <a:bodyPr/>
          <a:lstStyle/>
          <a:p>
            <a:r>
              <a:rPr kumimoji="1" lang="ja-JP" altLang="en-US" dirty="0"/>
              <a:t>いろんな型を紹介するよ。の章（この章いるかな。。。）</a:t>
            </a:r>
            <a:endParaRPr kumimoji="1" lang="en-US" altLang="ja-JP" dirty="0"/>
          </a:p>
        </p:txBody>
      </p:sp>
      <p:pic>
        <p:nvPicPr>
          <p:cNvPr id="11" name="Picture 10">
            <a:extLst>
              <a:ext uri="{FF2B5EF4-FFF2-40B4-BE49-F238E27FC236}">
                <a16:creationId xmlns:a16="http://schemas.microsoft.com/office/drawing/2014/main" id="{05224C8F-50FF-ABFC-BB0F-FEEA8F11A627}"/>
              </a:ext>
            </a:extLst>
          </p:cNvPr>
          <p:cNvPicPr>
            <a:picLocks noChangeAspect="1"/>
          </p:cNvPicPr>
          <p:nvPr/>
        </p:nvPicPr>
        <p:blipFill>
          <a:blip r:embed="rId2"/>
          <a:stretch>
            <a:fillRect/>
          </a:stretch>
        </p:blipFill>
        <p:spPr>
          <a:xfrm>
            <a:off x="1234219" y="2354603"/>
            <a:ext cx="8297433" cy="4296375"/>
          </a:xfrm>
          <a:prstGeom prst="rect">
            <a:avLst/>
          </a:prstGeom>
        </p:spPr>
      </p:pic>
    </p:spTree>
    <p:extLst>
      <p:ext uri="{BB962C8B-B14F-4D97-AF65-F5344CB8AC3E}">
        <p14:creationId xmlns:p14="http://schemas.microsoft.com/office/powerpoint/2010/main" val="304859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AB30-B568-79F3-2973-83EB68908518}"/>
              </a:ext>
            </a:extLst>
          </p:cNvPr>
          <p:cNvSpPr>
            <a:spLocks noGrp="1"/>
          </p:cNvSpPr>
          <p:nvPr>
            <p:ph type="title"/>
          </p:nvPr>
        </p:nvSpPr>
        <p:spPr/>
        <p:txBody>
          <a:bodyPr/>
          <a:lstStyle/>
          <a:p>
            <a:r>
              <a:rPr kumimoji="1" lang="en-US" altLang="ja-JP" dirty="0"/>
              <a:t>Item 7: Think of Types as Sets of Values</a:t>
            </a:r>
            <a:endParaRPr kumimoji="1" lang="ja-JP" altLang="en-US" dirty="0"/>
          </a:p>
        </p:txBody>
      </p:sp>
      <p:sp>
        <p:nvSpPr>
          <p:cNvPr id="3" name="Content Placeholder 2">
            <a:extLst>
              <a:ext uri="{FF2B5EF4-FFF2-40B4-BE49-F238E27FC236}">
                <a16:creationId xmlns:a16="http://schemas.microsoft.com/office/drawing/2014/main" id="{85C02B79-7BA7-0530-8A48-95FC6FEBD417}"/>
              </a:ext>
            </a:extLst>
          </p:cNvPr>
          <p:cNvSpPr>
            <a:spLocks noGrp="1"/>
          </p:cNvSpPr>
          <p:nvPr>
            <p:ph idx="1"/>
          </p:nvPr>
        </p:nvSpPr>
        <p:spPr/>
        <p:txBody>
          <a:bodyPr/>
          <a:lstStyle/>
          <a:p>
            <a:r>
              <a:rPr kumimoji="1" lang="ja-JP" altLang="en-US" dirty="0"/>
              <a:t>ジェネリクスで</a:t>
            </a:r>
            <a:r>
              <a:rPr kumimoji="1" lang="en-US" altLang="ja-JP" dirty="0"/>
              <a:t>extends</a:t>
            </a:r>
            <a:r>
              <a:rPr kumimoji="1" lang="ja-JP" altLang="en-US" dirty="0"/>
              <a:t>が使えるので、良き</a:t>
            </a:r>
            <a:endParaRPr kumimoji="1" lang="en-US" altLang="ja-JP" dirty="0"/>
          </a:p>
        </p:txBody>
      </p:sp>
      <p:pic>
        <p:nvPicPr>
          <p:cNvPr id="5" name="Picture 4">
            <a:extLst>
              <a:ext uri="{FF2B5EF4-FFF2-40B4-BE49-F238E27FC236}">
                <a16:creationId xmlns:a16="http://schemas.microsoft.com/office/drawing/2014/main" id="{5F37AC68-8800-E0C7-A8B4-AB124CE4687F}"/>
              </a:ext>
            </a:extLst>
          </p:cNvPr>
          <p:cNvPicPr>
            <a:picLocks noChangeAspect="1"/>
          </p:cNvPicPr>
          <p:nvPr/>
        </p:nvPicPr>
        <p:blipFill>
          <a:blip r:embed="rId2"/>
          <a:stretch>
            <a:fillRect/>
          </a:stretch>
        </p:blipFill>
        <p:spPr>
          <a:xfrm>
            <a:off x="838200" y="2415944"/>
            <a:ext cx="5163271" cy="2819794"/>
          </a:xfrm>
          <a:prstGeom prst="rect">
            <a:avLst/>
          </a:prstGeom>
        </p:spPr>
      </p:pic>
      <p:pic>
        <p:nvPicPr>
          <p:cNvPr id="7" name="Picture 6">
            <a:extLst>
              <a:ext uri="{FF2B5EF4-FFF2-40B4-BE49-F238E27FC236}">
                <a16:creationId xmlns:a16="http://schemas.microsoft.com/office/drawing/2014/main" id="{1746FC30-B6EF-C076-5F1F-F32070527DCD}"/>
              </a:ext>
            </a:extLst>
          </p:cNvPr>
          <p:cNvPicPr>
            <a:picLocks noChangeAspect="1"/>
          </p:cNvPicPr>
          <p:nvPr/>
        </p:nvPicPr>
        <p:blipFill>
          <a:blip r:embed="rId3"/>
          <a:stretch>
            <a:fillRect/>
          </a:stretch>
        </p:blipFill>
        <p:spPr>
          <a:xfrm>
            <a:off x="779477" y="5675890"/>
            <a:ext cx="7487695" cy="971686"/>
          </a:xfrm>
          <a:prstGeom prst="rect">
            <a:avLst/>
          </a:prstGeom>
        </p:spPr>
      </p:pic>
    </p:spTree>
    <p:extLst>
      <p:ext uri="{BB962C8B-B14F-4D97-AF65-F5344CB8AC3E}">
        <p14:creationId xmlns:p14="http://schemas.microsoft.com/office/powerpoint/2010/main" val="378843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AB30-B568-79F3-2973-83EB68908518}"/>
              </a:ext>
            </a:extLst>
          </p:cNvPr>
          <p:cNvSpPr>
            <a:spLocks noGrp="1"/>
          </p:cNvSpPr>
          <p:nvPr>
            <p:ph type="title"/>
          </p:nvPr>
        </p:nvSpPr>
        <p:spPr/>
        <p:txBody>
          <a:bodyPr/>
          <a:lstStyle/>
          <a:p>
            <a:r>
              <a:rPr kumimoji="1" lang="en-US" altLang="ja-JP" dirty="0"/>
              <a:t>Item 7: Think of Types as Sets of Values</a:t>
            </a:r>
            <a:endParaRPr kumimoji="1" lang="ja-JP" altLang="en-US" dirty="0"/>
          </a:p>
        </p:txBody>
      </p:sp>
      <p:sp>
        <p:nvSpPr>
          <p:cNvPr id="3" name="Content Placeholder 2">
            <a:extLst>
              <a:ext uri="{FF2B5EF4-FFF2-40B4-BE49-F238E27FC236}">
                <a16:creationId xmlns:a16="http://schemas.microsoft.com/office/drawing/2014/main" id="{85C02B79-7BA7-0530-8A48-95FC6FEBD417}"/>
              </a:ext>
            </a:extLst>
          </p:cNvPr>
          <p:cNvSpPr>
            <a:spLocks noGrp="1"/>
          </p:cNvSpPr>
          <p:nvPr>
            <p:ph idx="1"/>
          </p:nvPr>
        </p:nvSpPr>
        <p:spPr/>
        <p:txBody>
          <a:bodyPr/>
          <a:lstStyle/>
          <a:p>
            <a:r>
              <a:rPr kumimoji="1" lang="en-US" altLang="ja-JP" dirty="0"/>
              <a:t>tuple</a:t>
            </a:r>
            <a:r>
              <a:rPr kumimoji="1" lang="ja-JP" altLang="en-US" dirty="0"/>
              <a:t>と</a:t>
            </a:r>
            <a:r>
              <a:rPr kumimoji="1" lang="en-US" altLang="ja-JP" dirty="0"/>
              <a:t>list</a:t>
            </a:r>
            <a:r>
              <a:rPr kumimoji="1" lang="ja-JP" altLang="en-US" dirty="0"/>
              <a:t>の違い</a:t>
            </a:r>
            <a:endParaRPr kumimoji="1" lang="en-US" altLang="ja-JP" dirty="0"/>
          </a:p>
          <a:p>
            <a:endParaRPr lang="en-US" altLang="ja-JP" dirty="0"/>
          </a:p>
          <a:p>
            <a:endParaRPr kumimoji="1" lang="en-US" altLang="ja-JP" dirty="0"/>
          </a:p>
          <a:p>
            <a:endParaRPr lang="en-US" altLang="ja-JP" dirty="0"/>
          </a:p>
          <a:p>
            <a:r>
              <a:rPr kumimoji="1" lang="ja-JP" altLang="en-US" dirty="0"/>
              <a:t>一応、</a:t>
            </a:r>
            <a:r>
              <a:rPr lang="en-US" altLang="ja-JP" dirty="0"/>
              <a:t>Exclude</a:t>
            </a:r>
            <a:r>
              <a:rPr lang="ja-JP" altLang="en-US" dirty="0"/>
              <a:t>による型の減算ができるらしい（ユーティリティ型）</a:t>
            </a:r>
            <a:endParaRPr lang="en-US" altLang="ja-JP" dirty="0"/>
          </a:p>
          <a:p>
            <a:pPr lvl="1"/>
            <a:r>
              <a:rPr kumimoji="1" lang="en-US" altLang="ja-JP" dirty="0">
                <a:hlinkClick r:id="rId2"/>
              </a:rPr>
              <a:t>https://typescriptbook.jp/reference/type-reuse/utility-types</a:t>
            </a:r>
            <a:endParaRPr kumimoji="1" lang="en-US" altLang="ja-JP" dirty="0"/>
          </a:p>
          <a:p>
            <a:pPr lvl="1"/>
            <a:r>
              <a:rPr lang="ja-JP" altLang="en-US" dirty="0"/>
              <a:t>まあでもこれは使っちゃダメでしょう。</a:t>
            </a:r>
            <a:endParaRPr kumimoji="1" lang="en-US" altLang="ja-JP" dirty="0"/>
          </a:p>
        </p:txBody>
      </p:sp>
      <p:pic>
        <p:nvPicPr>
          <p:cNvPr id="9" name="Picture 8">
            <a:extLst>
              <a:ext uri="{FF2B5EF4-FFF2-40B4-BE49-F238E27FC236}">
                <a16:creationId xmlns:a16="http://schemas.microsoft.com/office/drawing/2014/main" id="{3A8E5E9D-70A2-AD83-75DD-5F21153824DB}"/>
              </a:ext>
            </a:extLst>
          </p:cNvPr>
          <p:cNvPicPr>
            <a:picLocks noChangeAspect="1"/>
          </p:cNvPicPr>
          <p:nvPr/>
        </p:nvPicPr>
        <p:blipFill>
          <a:blip r:embed="rId3"/>
          <a:stretch>
            <a:fillRect/>
          </a:stretch>
        </p:blipFill>
        <p:spPr>
          <a:xfrm>
            <a:off x="4286075" y="1825625"/>
            <a:ext cx="4391638" cy="1800476"/>
          </a:xfrm>
          <a:prstGeom prst="rect">
            <a:avLst/>
          </a:prstGeom>
        </p:spPr>
      </p:pic>
      <p:pic>
        <p:nvPicPr>
          <p:cNvPr id="11" name="Picture 10">
            <a:extLst>
              <a:ext uri="{FF2B5EF4-FFF2-40B4-BE49-F238E27FC236}">
                <a16:creationId xmlns:a16="http://schemas.microsoft.com/office/drawing/2014/main" id="{4370519A-025C-E054-E035-80F81E0FC467}"/>
              </a:ext>
            </a:extLst>
          </p:cNvPr>
          <p:cNvPicPr>
            <a:picLocks noChangeAspect="1"/>
          </p:cNvPicPr>
          <p:nvPr/>
        </p:nvPicPr>
        <p:blipFill>
          <a:blip r:embed="rId4"/>
          <a:stretch>
            <a:fillRect/>
          </a:stretch>
        </p:blipFill>
        <p:spPr>
          <a:xfrm>
            <a:off x="1082772" y="5635505"/>
            <a:ext cx="5915851" cy="857370"/>
          </a:xfrm>
          <a:prstGeom prst="rect">
            <a:avLst/>
          </a:prstGeom>
        </p:spPr>
      </p:pic>
    </p:spTree>
    <p:extLst>
      <p:ext uri="{BB962C8B-B14F-4D97-AF65-F5344CB8AC3E}">
        <p14:creationId xmlns:p14="http://schemas.microsoft.com/office/powerpoint/2010/main" val="395781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F020-B6C6-14EF-DB29-8D4726D61110}"/>
              </a:ext>
            </a:extLst>
          </p:cNvPr>
          <p:cNvSpPr>
            <a:spLocks noGrp="1"/>
          </p:cNvSpPr>
          <p:nvPr>
            <p:ph type="title"/>
          </p:nvPr>
        </p:nvSpPr>
        <p:spPr/>
        <p:txBody>
          <a:bodyPr/>
          <a:lstStyle/>
          <a:p>
            <a:r>
              <a:rPr kumimoji="1" lang="en-US" altLang="ja-JP" dirty="0"/>
              <a:t>Item 8: Know How to Tell Whether a Symbol in the Type Space or Value Space</a:t>
            </a:r>
            <a:endParaRPr kumimoji="1" lang="ja-JP" altLang="en-US" dirty="0"/>
          </a:p>
        </p:txBody>
      </p:sp>
      <p:sp>
        <p:nvSpPr>
          <p:cNvPr id="3" name="Content Placeholder 2">
            <a:extLst>
              <a:ext uri="{FF2B5EF4-FFF2-40B4-BE49-F238E27FC236}">
                <a16:creationId xmlns:a16="http://schemas.microsoft.com/office/drawing/2014/main" id="{FFEC3D8C-D67A-DEA7-425E-BEF5B79D4558}"/>
              </a:ext>
            </a:extLst>
          </p:cNvPr>
          <p:cNvSpPr>
            <a:spLocks noGrp="1"/>
          </p:cNvSpPr>
          <p:nvPr>
            <p:ph idx="1"/>
          </p:nvPr>
        </p:nvSpPr>
        <p:spPr/>
        <p:txBody>
          <a:bodyPr/>
          <a:lstStyle/>
          <a:p>
            <a:r>
              <a:rPr lang="en-US" altLang="ja-JP" dirty="0"/>
              <a:t>Type</a:t>
            </a:r>
            <a:r>
              <a:rPr lang="ja-JP" altLang="en-US" dirty="0"/>
              <a:t> </a:t>
            </a:r>
            <a:r>
              <a:rPr lang="en-US" altLang="ja-JP" dirty="0"/>
              <a:t>space</a:t>
            </a:r>
            <a:r>
              <a:rPr lang="ja-JP" altLang="en-US" dirty="0"/>
              <a:t>と</a:t>
            </a:r>
            <a:r>
              <a:rPr lang="en-US" altLang="ja-JP" dirty="0"/>
              <a:t>Value space</a:t>
            </a:r>
            <a:r>
              <a:rPr lang="ja-JP" altLang="en-US" dirty="0"/>
              <a:t>の違い。</a:t>
            </a:r>
            <a:endParaRPr lang="en-US" altLang="ja-JP" dirty="0"/>
          </a:p>
          <a:p>
            <a:r>
              <a:rPr lang="en-US" altLang="ja-JP" dirty="0"/>
              <a:t>TypeScript</a:t>
            </a:r>
            <a:r>
              <a:rPr lang="ja-JP" altLang="en-US" dirty="0"/>
              <a:t>と</a:t>
            </a:r>
            <a:r>
              <a:rPr lang="en-US" altLang="ja-JP" dirty="0"/>
              <a:t>JavaScript</a:t>
            </a:r>
            <a:r>
              <a:rPr lang="ja-JP" altLang="en-US" dirty="0"/>
              <a:t>の違いをきちんと理解しよう。という話</a:t>
            </a:r>
            <a:endParaRPr lang="en-US" altLang="ja-JP" dirty="0"/>
          </a:p>
          <a:p>
            <a:endParaRPr lang="en-US" altLang="ja-JP" dirty="0"/>
          </a:p>
          <a:p>
            <a:pPr marL="0" indent="0">
              <a:buNone/>
            </a:pPr>
            <a:r>
              <a:rPr lang="en-US" altLang="ja-JP" b="1" dirty="0">
                <a:solidFill>
                  <a:srgbClr val="FF0000"/>
                </a:solidFill>
              </a:rPr>
              <a:t>※</a:t>
            </a:r>
            <a:r>
              <a:rPr lang="ja-JP" altLang="en-US" b="1" dirty="0">
                <a:solidFill>
                  <a:srgbClr val="FF0000"/>
                </a:solidFill>
              </a:rPr>
              <a:t>文脈により、</a:t>
            </a:r>
            <a:r>
              <a:rPr lang="en-US" altLang="ja-JP" b="1" dirty="0">
                <a:solidFill>
                  <a:srgbClr val="FF0000"/>
                </a:solidFill>
              </a:rPr>
              <a:t>TypeScript</a:t>
            </a:r>
            <a:r>
              <a:rPr lang="ja-JP" altLang="en-US" b="1" dirty="0">
                <a:solidFill>
                  <a:srgbClr val="FF0000"/>
                </a:solidFill>
              </a:rPr>
              <a:t>的に解釈される場合と、</a:t>
            </a:r>
            <a:r>
              <a:rPr lang="en-US" altLang="ja-JP" b="1" dirty="0">
                <a:solidFill>
                  <a:srgbClr val="FF0000"/>
                </a:solidFill>
              </a:rPr>
              <a:t>JavaScript</a:t>
            </a:r>
            <a:r>
              <a:rPr lang="ja-JP" altLang="en-US" b="1" dirty="0">
                <a:solidFill>
                  <a:srgbClr val="FF0000"/>
                </a:solidFill>
              </a:rPr>
              <a:t>的に解釈される場合があるのでほんとに気をつけようね。という趣旨</a:t>
            </a:r>
            <a:endParaRPr lang="en-US" altLang="ja-JP" b="1" dirty="0">
              <a:solidFill>
                <a:srgbClr val="FF0000"/>
              </a:solidFill>
            </a:endParaRPr>
          </a:p>
        </p:txBody>
      </p:sp>
    </p:spTree>
    <p:extLst>
      <p:ext uri="{BB962C8B-B14F-4D97-AF65-F5344CB8AC3E}">
        <p14:creationId xmlns:p14="http://schemas.microsoft.com/office/powerpoint/2010/main" val="314231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CD8C32-860E-432E-0F35-9FB37E905DA3}"/>
              </a:ext>
            </a:extLst>
          </p:cNvPr>
          <p:cNvPicPr>
            <a:picLocks noChangeAspect="1"/>
          </p:cNvPicPr>
          <p:nvPr/>
        </p:nvPicPr>
        <p:blipFill>
          <a:blip r:embed="rId2"/>
          <a:stretch>
            <a:fillRect/>
          </a:stretch>
        </p:blipFill>
        <p:spPr>
          <a:xfrm>
            <a:off x="1971413" y="247011"/>
            <a:ext cx="7597372" cy="6363977"/>
          </a:xfrm>
          <a:prstGeom prst="rect">
            <a:avLst/>
          </a:prstGeom>
        </p:spPr>
      </p:pic>
    </p:spTree>
    <p:extLst>
      <p:ext uri="{BB962C8B-B14F-4D97-AF65-F5344CB8AC3E}">
        <p14:creationId xmlns:p14="http://schemas.microsoft.com/office/powerpoint/2010/main" val="308756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4213</TotalTime>
  <Words>1039</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游ゴシック</vt:lpstr>
      <vt:lpstr>游ゴシック Light</vt:lpstr>
      <vt:lpstr>Arial</vt:lpstr>
      <vt:lpstr>Office Theme</vt:lpstr>
      <vt:lpstr>PowerPoint Presentation</vt:lpstr>
      <vt:lpstr>Item 6: Use Your Editor to Interrogate and Explore the Type System</vt:lpstr>
      <vt:lpstr>Item 6: Use Your Editor to Interrogate and Explore the Type System</vt:lpstr>
      <vt:lpstr>というかtsserverってなに？</vt:lpstr>
      <vt:lpstr>Item 7: Think of Types as Sets of Values</vt:lpstr>
      <vt:lpstr>Item 7: Think of Types as Sets of Values</vt:lpstr>
      <vt:lpstr>Item 7: Think of Types as Sets of Values</vt:lpstr>
      <vt:lpstr>Item 8: Know How to Tell Whether a Symbol in the Type Space or Value Space</vt:lpstr>
      <vt:lpstr>PowerPoint Presentation</vt:lpstr>
      <vt:lpstr>Item 8: Know How to Tell Whether a Symbol in the Type Space or Value Space</vt:lpstr>
      <vt:lpstr>Item 9: Prefer Type Declarations to Type Assertions</vt:lpstr>
      <vt:lpstr>Item 9: Prefer Type Declarations to Type Assertions</vt:lpstr>
      <vt:lpstr>Item 10: Avoid Object Wrapper Types(String, Number, Boolean, Symbol, BigInt)</vt:lpstr>
      <vt:lpstr>Item 11: Recognize the Limits of Excess Property Checking</vt:lpstr>
      <vt:lpstr>Item 11: Recognize the Limits of Excess Property Checking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Toyoda Tomoya</dc:creator>
  <cp:lastModifiedBy>Toyoda Tomoya</cp:lastModifiedBy>
  <cp:revision>2</cp:revision>
  <dcterms:created xsi:type="dcterms:W3CDTF">2022-11-06T04:17:09Z</dcterms:created>
  <dcterms:modified xsi:type="dcterms:W3CDTF">2022-11-09T13:09:31Z</dcterms:modified>
</cp:coreProperties>
</file>