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"/>
  </p:notesMasterIdLst>
  <p:sldIdLst>
    <p:sldId id="257" r:id="rId2"/>
    <p:sldId id="256" r:id="rId3"/>
    <p:sldId id="258" r:id="rId4"/>
    <p:sldId id="259" r:id="rId5"/>
    <p:sldId id="266" r:id="rId6"/>
    <p:sldId id="260" r:id="rId7"/>
    <p:sldId id="267" r:id="rId8"/>
    <p:sldId id="264" r:id="rId9"/>
    <p:sldId id="270" r:id="rId10"/>
    <p:sldId id="271" r:id="rId11"/>
    <p:sldId id="272" r:id="rId12"/>
    <p:sldId id="265" r:id="rId13"/>
    <p:sldId id="273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shi\Documents\GitHub\yabukiC2017\EVM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0918635170605E-2"/>
          <c:y val="0.1161574074074074"/>
          <c:w val="0.90286351706036749"/>
          <c:h val="0.61498432487605714"/>
        </c:manualLayout>
      </c:layout>
      <c:lineChart>
        <c:grouping val="standard"/>
        <c:varyColors val="0"/>
        <c:ser>
          <c:idx val="0"/>
          <c:order val="0"/>
          <c:tx>
            <c:strRef>
              <c:f>Sheet2!$F$2</c:f>
              <c:strCache>
                <c:ptCount val="1"/>
                <c:pt idx="0">
                  <c:v>pv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val>
            <c:numRef>
              <c:f>Sheet2!$F$3:$F$17</c:f>
              <c:numCache>
                <c:formatCode>General</c:formatCode>
                <c:ptCount val="15"/>
                <c:pt idx="0">
                  <c:v>6</c:v>
                </c:pt>
                <c:pt idx="1">
                  <c:v>12</c:v>
                </c:pt>
                <c:pt idx="2">
                  <c:v>30</c:v>
                </c:pt>
                <c:pt idx="3">
                  <c:v>48</c:v>
                </c:pt>
                <c:pt idx="4">
                  <c:v>60</c:v>
                </c:pt>
                <c:pt idx="5">
                  <c:v>72</c:v>
                </c:pt>
                <c:pt idx="6">
                  <c:v>78</c:v>
                </c:pt>
                <c:pt idx="7">
                  <c:v>84</c:v>
                </c:pt>
                <c:pt idx="8">
                  <c:v>90</c:v>
                </c:pt>
                <c:pt idx="9">
                  <c:v>96</c:v>
                </c:pt>
                <c:pt idx="10">
                  <c:v>102</c:v>
                </c:pt>
                <c:pt idx="11">
                  <c:v>126</c:v>
                </c:pt>
                <c:pt idx="12">
                  <c:v>138</c:v>
                </c:pt>
                <c:pt idx="13">
                  <c:v>150</c:v>
                </c:pt>
                <c:pt idx="14">
                  <c:v>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9A-4035-AFD4-667370331237}"/>
            </c:ext>
          </c:extLst>
        </c:ser>
        <c:ser>
          <c:idx val="1"/>
          <c:order val="1"/>
          <c:tx>
            <c:strRef>
              <c:f>Sheet2!$G$2</c:f>
              <c:strCache>
                <c:ptCount val="1"/>
                <c:pt idx="0">
                  <c:v>ev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Sheet2!$G$3:$G$17</c:f>
              <c:numCache>
                <c:formatCode>General</c:formatCode>
                <c:ptCount val="15"/>
                <c:pt idx="0">
                  <c:v>6</c:v>
                </c:pt>
                <c:pt idx="1">
                  <c:v>12</c:v>
                </c:pt>
                <c:pt idx="2">
                  <c:v>30</c:v>
                </c:pt>
                <c:pt idx="3">
                  <c:v>48</c:v>
                </c:pt>
                <c:pt idx="4">
                  <c:v>60</c:v>
                </c:pt>
                <c:pt idx="5">
                  <c:v>66</c:v>
                </c:pt>
                <c:pt idx="6">
                  <c:v>78</c:v>
                </c:pt>
                <c:pt idx="7">
                  <c:v>84</c:v>
                </c:pt>
                <c:pt idx="8">
                  <c:v>90</c:v>
                </c:pt>
                <c:pt idx="9">
                  <c:v>96</c:v>
                </c:pt>
                <c:pt idx="10">
                  <c:v>102</c:v>
                </c:pt>
                <c:pt idx="11">
                  <c:v>114</c:v>
                </c:pt>
                <c:pt idx="12">
                  <c:v>126</c:v>
                </c:pt>
                <c:pt idx="13">
                  <c:v>150</c:v>
                </c:pt>
                <c:pt idx="14">
                  <c:v>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9A-4035-AFD4-667370331237}"/>
            </c:ext>
          </c:extLst>
        </c:ser>
        <c:ser>
          <c:idx val="2"/>
          <c:order val="2"/>
          <c:tx>
            <c:strRef>
              <c:f>Sheet2!$H$2</c:f>
              <c:strCache>
                <c:ptCount val="1"/>
                <c:pt idx="0">
                  <c:v>ac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Sheet2!$H$3:$H$17</c:f>
              <c:numCache>
                <c:formatCode>General</c:formatCode>
                <c:ptCount val="15"/>
                <c:pt idx="0">
                  <c:v>6</c:v>
                </c:pt>
                <c:pt idx="1">
                  <c:v>6</c:v>
                </c:pt>
                <c:pt idx="2">
                  <c:v>33</c:v>
                </c:pt>
                <c:pt idx="3">
                  <c:v>69</c:v>
                </c:pt>
                <c:pt idx="4">
                  <c:v>87</c:v>
                </c:pt>
                <c:pt idx="5">
                  <c:v>105</c:v>
                </c:pt>
                <c:pt idx="6">
                  <c:v>111</c:v>
                </c:pt>
                <c:pt idx="7">
                  <c:v>114</c:v>
                </c:pt>
                <c:pt idx="8">
                  <c:v>120</c:v>
                </c:pt>
                <c:pt idx="9">
                  <c:v>123</c:v>
                </c:pt>
                <c:pt idx="10">
                  <c:v>126</c:v>
                </c:pt>
                <c:pt idx="11">
                  <c:v>129</c:v>
                </c:pt>
                <c:pt idx="12">
                  <c:v>132</c:v>
                </c:pt>
                <c:pt idx="13">
                  <c:v>162</c:v>
                </c:pt>
                <c:pt idx="14">
                  <c:v>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9A-4035-AFD4-6673703312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0006576"/>
        <c:axId val="1090007120"/>
      </c:lineChart>
      <c:catAx>
        <c:axId val="1090006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007120"/>
        <c:crosses val="autoZero"/>
        <c:auto val="1"/>
        <c:lblAlgn val="ctr"/>
        <c:lblOffset val="100"/>
        <c:noMultiLvlLbl val="0"/>
      </c:catAx>
      <c:valAx>
        <c:axId val="109000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006576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15810101537166"/>
          <c:y val="0.89409657393047204"/>
          <c:w val="0.3832851539565913"/>
          <c:h val="0.105903426069528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0.00655</cdr:x>
      <cdr:y>0.31634</cdr:y>
    </cdr:from>
    <cdr:to>
      <cdr:x>0.06751</cdr:x>
      <cdr:y>0.5621</cdr:y>
    </cdr:to>
    <cdr:sp macro="" textlink="">
      <cdr:nvSpPr>
        <cdr:cNvPr id="2" name="テキスト ボックス 1"/>
        <cdr:cNvSpPr txBox="1"/>
      </cdr:nvSpPr>
      <cdr:spPr>
        <a:xfrm xmlns:a="http://schemas.openxmlformats.org/drawingml/2006/main">
          <a:off x="69620" y="1392696"/>
          <a:ext cx="647699" cy="108200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eaVert" wrap="square" rtlCol="0"/>
        <a:lstStyle xmlns:a="http://schemas.openxmlformats.org/drawingml/2006/main"/>
        <a:p xmlns:a="http://schemas.openxmlformats.org/drawingml/2006/main">
          <a:r>
            <a:rPr lang="ja-JP" altLang="en-US" sz="3200" dirty="0" smtClean="0"/>
            <a:t>時間</a:t>
          </a:r>
          <a:endParaRPr lang="ja-JP" altLang="en-US" sz="3200" dirty="0"/>
        </a:p>
      </cdr:txBody>
    </cdr:sp>
  </cdr:relSizeAnchor>
  <cdr:relSizeAnchor xmlns:cdr="http://schemas.openxmlformats.org/drawingml/2006/chartDrawing">
    <cdr:from>
      <cdr:x>0.45183</cdr:x>
      <cdr:y>0.80225</cdr:y>
    </cdr:from>
    <cdr:to>
      <cdr:x>0.59079</cdr:x>
      <cdr:y>0.92557</cdr:y>
    </cdr:to>
    <cdr:sp macro="" textlink="">
      <cdr:nvSpPr>
        <cdr:cNvPr id="3" name="テキスト ボックス 2"/>
        <cdr:cNvSpPr txBox="1"/>
      </cdr:nvSpPr>
      <cdr:spPr>
        <a:xfrm xmlns:a="http://schemas.openxmlformats.org/drawingml/2006/main">
          <a:off x="4800687" y="3531976"/>
          <a:ext cx="1476375" cy="542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ja-JP" altLang="en-US" sz="3200" dirty="0" smtClean="0"/>
            <a:t>機能</a:t>
          </a:r>
          <a:endParaRPr lang="ja-JP" altLang="en-US" sz="3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59BCF-CFB0-45CE-BB88-3F44EF6436D5}" type="datetimeFigureOut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3682-F45A-4051-B9A2-4295DA1B06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79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CD4F-C93F-4C33-B0B8-CAFC165C7ABD}" type="datetime1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3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629A-061D-4847-A2ED-C93D0FDCE2F4}" type="datetime1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63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0EF9-7972-440B-8DE9-F0642E99A50A}" type="datetime1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3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33FF-577D-463B-883C-57110B7C9DF2}" type="datetime1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92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7883-09AA-4727-B9D3-D419241D50FD}" type="datetime1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69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0847-9069-4A6A-96A2-1182C5B190D1}" type="datetime1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57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F93-44CE-47D4-A046-7E2DBFE7259F}" type="datetime1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28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3AAD-EEC1-4A37-A695-991365459392}" type="datetime1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51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7ECF-143D-4D2C-8EC6-4BD2AFD8E101}" type="datetime1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95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1370E7-361D-4C9A-8CFA-BED0990571E4}" type="datetime1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2B7466-799C-41BE-9FF9-D3F19AD45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08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0365-28C1-4876-8292-47E512021F08}" type="datetime1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3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771726-E6DF-427F-84B3-F55F0886CB23}" type="datetime1">
              <a:rPr kumimoji="1" lang="ja-JP" altLang="en-US" smtClean="0"/>
              <a:t>2017/7/18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2B7466-799C-41BE-9FF9-D3F19AD45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3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1846" y="2112036"/>
            <a:ext cx="12079987" cy="2331029"/>
          </a:xfrm>
        </p:spPr>
        <p:txBody>
          <a:bodyPr anchor="ctr">
            <a:normAutofit/>
          </a:bodyPr>
          <a:lstStyle/>
          <a:p>
            <a:r>
              <a:rPr kumimoji="1" lang="ja-JP" altLang="en-US" sz="4800" dirty="0" smtClean="0"/>
              <a:t>避難所情報サービス開発プロジェクト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215447" y="4806349"/>
            <a:ext cx="3997036" cy="1143000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PM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１５４２０９８　星ひかる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　　　１５４２０４４　近藤智之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　　　１５４２０７１　</a:t>
            </a:r>
            <a:r>
              <a:rPr lang="ja-JP" altLang="en-US" dirty="0" smtClean="0">
                <a:solidFill>
                  <a:schemeClr val="tx1"/>
                </a:solidFill>
              </a:rPr>
              <a:t>武田</a:t>
            </a:r>
            <a:r>
              <a:rPr lang="ja-JP" altLang="en-US" dirty="0">
                <a:solidFill>
                  <a:schemeClr val="tx1"/>
                </a:solidFill>
              </a:rPr>
              <a:t>拓朗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3671" y="841100"/>
            <a:ext cx="832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矢吹研究室</a:t>
            </a:r>
            <a:r>
              <a:rPr kumimoji="1" lang="en-US" altLang="ja-JP" sz="2800" dirty="0" smtClean="0"/>
              <a:t>C</a:t>
            </a:r>
            <a:r>
              <a:rPr kumimoji="1" lang="ja-JP" altLang="en-US" sz="2800" dirty="0" smtClean="0"/>
              <a:t>班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40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コスト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5" name="グラフ 4"/>
          <p:cNvGraphicFramePr/>
          <p:nvPr>
            <p:extLst>
              <p:ext uri="{D42A27DB-BD31-4B8C-83A1-F6EECF244321}">
                <p14:modId xmlns:p14="http://schemas.microsoft.com/office/powerpoint/2010/main" val="1430549230"/>
              </p:ext>
            </p:extLst>
          </p:nvPr>
        </p:nvGraphicFramePr>
        <p:xfrm>
          <a:off x="587605" y="1897274"/>
          <a:ext cx="10624878" cy="4402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566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90415" cy="4023360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対策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ja-JP" altLang="en-US" sz="3600" dirty="0"/>
              <a:t>ボトムアップ見積りや三点</a:t>
            </a:r>
            <a:r>
              <a:rPr lang="ja-JP" altLang="en-US" sz="3600" dirty="0" smtClean="0"/>
              <a:t>見積りなど</a:t>
            </a:r>
            <a:r>
              <a:rPr kumimoji="1" lang="ja-JP" altLang="en-US" sz="3600" dirty="0" smtClean="0"/>
              <a:t>見積り方法を組み合わせる</a:t>
            </a:r>
            <a:endParaRPr kumimoji="1" lang="en-US" altLang="ja-JP" sz="3600" dirty="0" smtClean="0"/>
          </a:p>
          <a:p>
            <a:endParaRPr lang="en-US" altLang="ja-JP" sz="4000" dirty="0"/>
          </a:p>
          <a:p>
            <a:pPr marL="0" indent="0">
              <a:buNone/>
            </a:pPr>
            <a:r>
              <a:rPr lang="ja-JP" altLang="ja-JP" sz="3600" dirty="0"/>
              <a:t>初回にペーパープロトタイプでユーザとのコミュニケーションを</a:t>
            </a:r>
            <a:r>
              <a:rPr lang="ja-JP" altLang="ja-JP" sz="3600" dirty="0" smtClean="0"/>
              <a:t>図</a:t>
            </a:r>
            <a:r>
              <a:rPr lang="ja-JP" altLang="en-US" sz="3600" dirty="0" smtClean="0"/>
              <a:t>る</a:t>
            </a:r>
            <a:endParaRPr kumimoji="1" lang="en-US" altLang="ja-JP" sz="36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4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納期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54083" y="2086892"/>
            <a:ext cx="1080793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 smtClean="0"/>
              <a:t>結果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ja-JP" altLang="en-US" sz="4000" dirty="0" smtClean="0"/>
              <a:t>　</a:t>
            </a:r>
            <a:r>
              <a:rPr lang="ja-JP" altLang="en-US" sz="3600" dirty="0" smtClean="0"/>
              <a:t>途中遅延したが</a:t>
            </a:r>
            <a:r>
              <a:rPr lang="en-US" altLang="ja-JP" sz="3600" dirty="0" smtClean="0"/>
              <a:t>7</a:t>
            </a:r>
            <a:r>
              <a:rPr lang="ja-JP" altLang="en-US" sz="3600" dirty="0" smtClean="0"/>
              <a:t>月２０日の納期に間に合った</a:t>
            </a:r>
            <a:endParaRPr lang="en-US" altLang="ja-JP" sz="3600" dirty="0" smtClean="0"/>
          </a:p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4000" dirty="0" smtClean="0"/>
              <a:t>遅延の原因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4000" dirty="0" smtClean="0"/>
              <a:t>　</a:t>
            </a:r>
            <a:r>
              <a:rPr lang="ja-JP" altLang="en-US" sz="3600" dirty="0" smtClean="0"/>
              <a:t>技術不足、見積りが不十分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4000" dirty="0" smtClean="0"/>
          </a:p>
          <a:p>
            <a:endParaRPr lang="en-US" altLang="ja-JP" sz="4000" dirty="0"/>
          </a:p>
          <a:p>
            <a:endParaRPr lang="en-US" altLang="ja-JP" sz="4000" dirty="0" smtClean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lang="en-US" altLang="ja-JP" sz="4000" dirty="0"/>
          </a:p>
          <a:p>
            <a:endParaRPr lang="en-US" altLang="ja-JP" sz="4000" dirty="0" smtClean="0"/>
          </a:p>
          <a:p>
            <a:endParaRPr kumimoji="1" lang="en-US" altLang="ja-JP" sz="4000" dirty="0"/>
          </a:p>
          <a:p>
            <a:endParaRPr kumimoji="1" lang="ja-JP" altLang="en-US" sz="4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45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納期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97032" y="2352810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 smtClean="0"/>
              <a:t>納期に間</a:t>
            </a:r>
            <a:r>
              <a:rPr lang="ja-JP" altLang="en-US" sz="4000" dirty="0"/>
              <a:t>に</a:t>
            </a:r>
            <a:r>
              <a:rPr lang="ja-JP" altLang="en-US" sz="4000" dirty="0" smtClean="0"/>
              <a:t>合った理由</a:t>
            </a:r>
            <a:endParaRPr lang="en-US" altLang="ja-JP" sz="4000" dirty="0" smtClean="0"/>
          </a:p>
          <a:p>
            <a:pPr marL="0" indent="0">
              <a:buNone/>
            </a:pPr>
            <a:r>
              <a:rPr kumimoji="1" lang="ja-JP" altLang="en-US" sz="4000" dirty="0" smtClean="0"/>
              <a:t>　</a:t>
            </a:r>
            <a:r>
              <a:rPr kumimoji="1" lang="ja-JP" altLang="en-US" sz="3600" dirty="0" smtClean="0"/>
              <a:t>機能の変更と削除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　コストの投入</a:t>
            </a:r>
            <a:endParaRPr lang="en-US" altLang="ja-JP" sz="3600" dirty="0" smtClean="0"/>
          </a:p>
          <a:p>
            <a:r>
              <a:rPr kumimoji="1" lang="ja-JP" altLang="en-US" sz="4000" dirty="0" smtClean="0"/>
              <a:t>　</a:t>
            </a:r>
            <a:endParaRPr kumimoji="1" lang="en-US" altLang="ja-JP" sz="4000" dirty="0" smtClean="0"/>
          </a:p>
          <a:p>
            <a:endParaRPr kumimoji="1" lang="en-US" altLang="ja-JP" sz="4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4000" dirty="0" smtClean="0"/>
              <a:t>・背景と目的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ja-JP" altLang="en-US" sz="4000" dirty="0" smtClean="0"/>
              <a:t>・情報避難システムとは</a:t>
            </a:r>
            <a:endParaRPr lang="en-US" altLang="ja-JP" sz="4000" dirty="0" smtClean="0"/>
          </a:p>
          <a:p>
            <a:pPr marL="0" indent="0">
              <a:buNone/>
            </a:pPr>
            <a:r>
              <a:rPr kumimoji="1" lang="ja-JP" altLang="en-US" sz="4000" dirty="0" smtClean="0"/>
              <a:t>・チーム課題の実績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ja-JP" altLang="en-US" sz="4000" dirty="0" smtClean="0"/>
              <a:t>・品質</a:t>
            </a:r>
            <a:endParaRPr lang="en-US" altLang="ja-JP" sz="4000" dirty="0" smtClean="0"/>
          </a:p>
          <a:p>
            <a:pPr marL="0" indent="0">
              <a:buNone/>
            </a:pPr>
            <a:r>
              <a:rPr kumimoji="1" lang="ja-JP" altLang="en-US" sz="4000" dirty="0" smtClean="0"/>
              <a:t>・コスト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ja-JP" altLang="en-US" sz="4000" dirty="0" smtClean="0"/>
              <a:t>・納期</a:t>
            </a:r>
            <a:endParaRPr kumimoji="1" lang="en-US" altLang="ja-JP" sz="4000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53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背景と目的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097280" y="2083859"/>
            <a:ext cx="10058400" cy="402336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SzPct val="60000"/>
              <a:buNone/>
            </a:pPr>
            <a:r>
              <a:rPr kumimoji="1" lang="ja-JP" altLang="en-US" sz="4000" dirty="0" smtClean="0"/>
              <a:t>・３．１１や首都直下型地震が話題になっている</a:t>
            </a:r>
            <a:endParaRPr kumimoji="1" lang="en-US" altLang="ja-JP" sz="4000" dirty="0" smtClean="0"/>
          </a:p>
          <a:p>
            <a:pPr marL="0" indent="0">
              <a:buClr>
                <a:schemeClr val="tx1"/>
              </a:buClr>
              <a:buSzPct val="60000"/>
              <a:buNone/>
            </a:pPr>
            <a:endParaRPr kumimoji="1" lang="en-US" altLang="ja-JP" sz="4000" dirty="0" smtClean="0"/>
          </a:p>
          <a:p>
            <a:pPr marL="0" indent="0">
              <a:buClr>
                <a:schemeClr val="tx1"/>
              </a:buClr>
              <a:buSzPct val="60000"/>
              <a:buNone/>
            </a:pPr>
            <a:r>
              <a:rPr lang="ja-JP" altLang="en-US" sz="4000" dirty="0" smtClean="0"/>
              <a:t>・わかりやすく避難場所を知りたい</a:t>
            </a:r>
            <a:endParaRPr lang="en-US" altLang="ja-JP" sz="4000" dirty="0" smtClean="0"/>
          </a:p>
          <a:p>
            <a:pPr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</a:pPr>
            <a:endParaRPr lang="en-US" altLang="ja-JP" sz="4000" dirty="0" smtClean="0"/>
          </a:p>
          <a:p>
            <a:pPr marL="0" indent="0">
              <a:buClr>
                <a:schemeClr val="tx1"/>
              </a:buClr>
              <a:buSzPct val="60000"/>
              <a:buNone/>
            </a:pPr>
            <a:r>
              <a:rPr kumimoji="1" lang="ja-JP" altLang="en-US" sz="4000" dirty="0" smtClean="0"/>
              <a:t>・迅速に避難してもらいたい</a:t>
            </a:r>
            <a:endParaRPr kumimoji="1" lang="ja-JP" altLang="en-US" sz="4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42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避難情報システムとは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53713" y="2086891"/>
            <a:ext cx="10617603" cy="4438599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ja-JP" altLang="en-US" sz="4000" dirty="0"/>
              <a:t>・</a:t>
            </a:r>
            <a:r>
              <a:rPr lang="ja-JP" altLang="en-US" sz="4000" dirty="0" smtClean="0"/>
              <a:t>習志野市民が災害</a:t>
            </a:r>
            <a:r>
              <a:rPr lang="ja-JP" altLang="en-US" sz="4000" dirty="0"/>
              <a:t>情報を</a:t>
            </a:r>
            <a:r>
              <a:rPr lang="ja-JP" altLang="en-US" sz="4000" dirty="0" smtClean="0"/>
              <a:t>知れる　</a:t>
            </a:r>
            <a:endParaRPr lang="en-US" altLang="ja-JP" sz="4000" dirty="0" smtClean="0"/>
          </a:p>
          <a:p>
            <a:pPr marL="0" indent="0">
              <a:buClr>
                <a:schemeClr val="tx1"/>
              </a:buClr>
              <a:buNone/>
            </a:pPr>
            <a:endParaRPr lang="en-US" altLang="ja-JP" sz="4000" dirty="0" smtClean="0"/>
          </a:p>
          <a:p>
            <a:pPr marL="0" indent="0">
              <a:buClr>
                <a:schemeClr val="tx1"/>
              </a:buClr>
              <a:buNone/>
            </a:pPr>
            <a:r>
              <a:rPr lang="ja-JP" altLang="en-US" sz="4000" dirty="0" smtClean="0"/>
              <a:t>・外</a:t>
            </a:r>
            <a:r>
              <a:rPr lang="ja-JP" altLang="en-US" sz="4000" dirty="0"/>
              <a:t>でも簡単に避難</a:t>
            </a:r>
            <a:r>
              <a:rPr lang="ja-JP" altLang="en-US" sz="4000" dirty="0" smtClean="0"/>
              <a:t>経路が</a:t>
            </a:r>
            <a:r>
              <a:rPr lang="ja-JP" altLang="en-US" sz="4000" dirty="0" smtClean="0"/>
              <a:t>わかる</a:t>
            </a:r>
            <a:endParaRPr lang="en-US" altLang="ja-JP" sz="4000" dirty="0" smtClean="0"/>
          </a:p>
          <a:p>
            <a:pPr marL="0" indent="0">
              <a:buClr>
                <a:schemeClr val="tx1"/>
              </a:buClr>
              <a:buNone/>
            </a:pPr>
            <a:endParaRPr lang="en-US" altLang="ja-JP" sz="4000" dirty="0"/>
          </a:p>
          <a:p>
            <a:pPr marL="0" indent="0">
              <a:buClr>
                <a:schemeClr val="tx1"/>
              </a:buClr>
              <a:buNone/>
            </a:pPr>
            <a:r>
              <a:rPr lang="ja-JP" altLang="en-US" sz="4000" dirty="0" smtClean="0"/>
              <a:t>・現在地</a:t>
            </a:r>
            <a:r>
              <a:rPr lang="ja-JP" altLang="en-US" sz="4000" dirty="0"/>
              <a:t>から一番</a:t>
            </a:r>
            <a:r>
              <a:rPr lang="ja-JP" altLang="en-US" sz="4000" dirty="0" smtClean="0"/>
              <a:t>近い</a:t>
            </a:r>
            <a:r>
              <a:rPr lang="ja-JP" altLang="en-US" sz="4000" dirty="0"/>
              <a:t>避難所がすぐわかる</a:t>
            </a:r>
            <a:endParaRPr lang="en-US" altLang="ja-JP" sz="4000" dirty="0"/>
          </a:p>
          <a:p>
            <a:pPr marL="0" indent="0">
              <a:buClr>
                <a:schemeClr val="tx1"/>
              </a:buClr>
              <a:buNone/>
            </a:pPr>
            <a:r>
              <a:rPr lang="ja-JP" altLang="en-US" sz="4000" dirty="0"/>
              <a:t>　</a:t>
            </a:r>
            <a:r>
              <a:rPr lang="ja-JP" altLang="en-US" sz="4000" dirty="0" smtClean="0"/>
              <a:t>　　　　　　　　　　　　　　　　　　　　　　　　　　　　　　　　　　　　　　　　　　　　　　　</a:t>
            </a:r>
            <a:endParaRPr lang="en-US" altLang="ja-JP" sz="4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7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チーム課題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実施結果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管理系</a:t>
            </a:r>
            <a:endParaRPr kumimoji="1" lang="en-US" altLang="ja-JP" sz="4000" dirty="0" smtClean="0"/>
          </a:p>
          <a:p>
            <a:r>
              <a:rPr lang="ja-JP" altLang="en-US" sz="3600" dirty="0" smtClean="0"/>
              <a:t>　アジャイル開発の導入</a:t>
            </a:r>
            <a:endParaRPr lang="en-US" altLang="ja-JP" sz="3600" dirty="0" smtClean="0"/>
          </a:p>
          <a:p>
            <a:endParaRPr lang="en-US" altLang="ja-JP" sz="4000" dirty="0"/>
          </a:p>
          <a:p>
            <a:r>
              <a:rPr lang="ja-JP" altLang="en-US" sz="4000" dirty="0" smtClean="0"/>
              <a:t>技術系</a:t>
            </a:r>
            <a:endParaRPr lang="en-US" altLang="ja-JP" sz="4000" dirty="0" smtClean="0"/>
          </a:p>
          <a:p>
            <a:r>
              <a:rPr lang="ja-JP" altLang="en-US" sz="3600" dirty="0" smtClean="0"/>
              <a:t>　外部</a:t>
            </a:r>
            <a:r>
              <a:rPr lang="en-US" altLang="ja-JP" sz="3600" dirty="0" smtClean="0"/>
              <a:t>API</a:t>
            </a:r>
            <a:r>
              <a:rPr lang="ja-JP" altLang="en-US" sz="3600" dirty="0" smtClean="0"/>
              <a:t>を利用した実装</a:t>
            </a:r>
            <a:endParaRPr lang="en-US" altLang="ja-JP" sz="3600" dirty="0" smtClean="0"/>
          </a:p>
          <a:p>
            <a:endParaRPr lang="en-US" altLang="ja-JP" sz="3600" dirty="0" smtClean="0"/>
          </a:p>
          <a:p>
            <a:pPr marL="0" indent="0">
              <a:buNone/>
            </a:pPr>
            <a:endParaRPr lang="en-US" altLang="ja-JP" sz="4000" dirty="0" smtClean="0"/>
          </a:p>
          <a:p>
            <a:endParaRPr kumimoji="1" lang="ja-JP" altLang="en-US" sz="40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53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チーム課題の実績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70413" y="2726295"/>
            <a:ext cx="5560695" cy="716491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スプリントごとにレビュー</a:t>
            </a:r>
            <a:endParaRPr kumimoji="1" lang="ja-JP" altLang="en-US" sz="40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下矢印 3"/>
          <p:cNvSpPr/>
          <p:nvPr/>
        </p:nvSpPr>
        <p:spPr>
          <a:xfrm>
            <a:off x="5269747" y="3833258"/>
            <a:ext cx="962025" cy="1143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49063" y="5366730"/>
            <a:ext cx="7154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仕様</a:t>
            </a:r>
            <a:r>
              <a:rPr lang="ja-JP" altLang="en-US" sz="4000" dirty="0" smtClean="0"/>
              <a:t>変更や追加に柔軟に対応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97280" y="1877884"/>
            <a:ext cx="3084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管理系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9289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チーム課題の実績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97280" y="1877884"/>
            <a:ext cx="98422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/>
              <a:t>技術系</a:t>
            </a:r>
            <a:endParaRPr lang="en-US" altLang="ja-JP" sz="4000" dirty="0" smtClean="0"/>
          </a:p>
          <a:p>
            <a:r>
              <a:rPr lang="en-US" altLang="ja-JP" sz="4000" dirty="0" smtClean="0"/>
              <a:t>Google Maps API</a:t>
            </a:r>
            <a:r>
              <a:rPr lang="ja-JP" altLang="en-US" sz="4000" dirty="0" smtClean="0"/>
              <a:t>を</a:t>
            </a:r>
            <a:r>
              <a:rPr lang="ja-JP" altLang="en-US" sz="4000" dirty="0" smtClean="0"/>
              <a:t>利用</a:t>
            </a:r>
            <a:endParaRPr lang="en-US" altLang="ja-JP" sz="4000" dirty="0" smtClean="0"/>
          </a:p>
          <a:p>
            <a:endParaRPr lang="en-US" altLang="ja-JP" sz="4000" dirty="0" smtClean="0"/>
          </a:p>
          <a:p>
            <a:endParaRPr lang="en-US" altLang="ja-JP" sz="4000" dirty="0"/>
          </a:p>
          <a:p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1389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品質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 smtClean="0"/>
              <a:t>ISO/IEC9126</a:t>
            </a:r>
            <a:r>
              <a:rPr lang="ja-JP" altLang="en-US" sz="4000" dirty="0" smtClean="0"/>
              <a:t>にのっとって作ったチェックシート</a:t>
            </a:r>
            <a:r>
              <a:rPr kumimoji="1" lang="en-US" altLang="ja-JP" sz="4000" dirty="0" smtClean="0"/>
              <a:t>8</a:t>
            </a:r>
            <a:r>
              <a:rPr kumimoji="1" lang="ja-JP" altLang="en-US" sz="4000" dirty="0" smtClean="0"/>
              <a:t>割以上成功で合格とする</a:t>
            </a:r>
            <a:endParaRPr kumimoji="1" lang="en-US" altLang="ja-JP" sz="4000" dirty="0" smtClean="0"/>
          </a:p>
          <a:p>
            <a:endParaRPr lang="en-US" altLang="ja-JP" sz="4000" dirty="0"/>
          </a:p>
          <a:p>
            <a:endParaRPr kumimoji="1" lang="en-US" altLang="ja-JP" sz="4000" dirty="0" smtClean="0"/>
          </a:p>
          <a:p>
            <a:endParaRPr kumimoji="1" lang="ja-JP" altLang="en-US" sz="4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8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378531"/>
              </p:ext>
            </p:extLst>
          </p:nvPr>
        </p:nvGraphicFramePr>
        <p:xfrm>
          <a:off x="1702464" y="3594734"/>
          <a:ext cx="7931986" cy="27315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0254">
                  <a:extLst>
                    <a:ext uri="{9D8B030D-6E8A-4147-A177-3AD203B41FA5}">
                      <a16:colId xmlns:a16="http://schemas.microsoft.com/office/drawing/2014/main" val="531472943"/>
                    </a:ext>
                  </a:extLst>
                </a:gridCol>
                <a:gridCol w="1676616">
                  <a:extLst>
                    <a:ext uri="{9D8B030D-6E8A-4147-A177-3AD203B41FA5}">
                      <a16:colId xmlns:a16="http://schemas.microsoft.com/office/drawing/2014/main" val="3241541040"/>
                    </a:ext>
                  </a:extLst>
                </a:gridCol>
                <a:gridCol w="1676616">
                  <a:extLst>
                    <a:ext uri="{9D8B030D-6E8A-4147-A177-3AD203B41FA5}">
                      <a16:colId xmlns:a16="http://schemas.microsoft.com/office/drawing/2014/main" val="1834305769"/>
                    </a:ext>
                  </a:extLst>
                </a:gridCol>
                <a:gridCol w="899032">
                  <a:extLst>
                    <a:ext uri="{9D8B030D-6E8A-4147-A177-3AD203B41FA5}">
                      <a16:colId xmlns:a16="http://schemas.microsoft.com/office/drawing/2014/main" val="4060140442"/>
                    </a:ext>
                  </a:extLst>
                </a:gridCol>
                <a:gridCol w="1224734">
                  <a:extLst>
                    <a:ext uri="{9D8B030D-6E8A-4147-A177-3AD203B41FA5}">
                      <a16:colId xmlns:a16="http://schemas.microsoft.com/office/drawing/2014/main" val="2412296060"/>
                    </a:ext>
                  </a:extLst>
                </a:gridCol>
                <a:gridCol w="1224734">
                  <a:extLst>
                    <a:ext uri="{9D8B030D-6E8A-4147-A177-3AD203B41FA5}">
                      <a16:colId xmlns:a16="http://schemas.microsoft.com/office/drawing/2014/main" val="4273363364"/>
                    </a:ext>
                  </a:extLst>
                </a:gridCol>
              </a:tblGrid>
              <a:tr h="910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品質特性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品質副特性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ヒアリングの要旨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顧客に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とっての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重要度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評価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備考・顧客感想など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844917"/>
                  </a:ext>
                </a:extLst>
              </a:tr>
              <a:tr h="607013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機能性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合目的性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必要な機能はそろっているか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3286119"/>
                  </a:ext>
                </a:extLst>
              </a:tr>
              <a:tr h="60701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正確性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施設までのルート間違い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828078"/>
                  </a:ext>
                </a:extLst>
              </a:tr>
              <a:tr h="60701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>
                          <a:effectLst/>
                        </a:rPr>
                        <a:t>標準適合性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>
                          <a:effectLst/>
                        </a:rPr>
                        <a:t>デバイスでも使用できるか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4730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8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845734"/>
            <a:ext cx="9617825" cy="4505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 smtClean="0"/>
              <a:t>結果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ja-JP" altLang="en-US" sz="4000" dirty="0" smtClean="0"/>
              <a:t>　</a:t>
            </a:r>
            <a:r>
              <a:rPr lang="ja-JP" altLang="en-US" sz="3600" dirty="0" smtClean="0"/>
              <a:t>超過してしまった</a:t>
            </a:r>
            <a:endParaRPr lang="en-US" altLang="ja-JP" sz="3600" dirty="0" smtClean="0"/>
          </a:p>
          <a:p>
            <a:endParaRPr kumimoji="1" lang="en-US" altLang="ja-JP" sz="4000" dirty="0"/>
          </a:p>
          <a:p>
            <a:pPr marL="0" indent="0">
              <a:buNone/>
            </a:pPr>
            <a:r>
              <a:rPr kumimoji="1" lang="ja-JP" altLang="en-US" sz="4000" dirty="0" smtClean="0"/>
              <a:t>原因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ja-JP" altLang="en-US" sz="3600" dirty="0" smtClean="0"/>
              <a:t>品質に集中し過ぎてしまい、現状の把握が曖昧になった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53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8825</TotalTime>
  <Words>210</Words>
  <Application>Microsoft Office PowerPoint</Application>
  <PresentationFormat>ワイド画面</PresentationFormat>
  <Paragraphs>110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2" baseType="lpstr">
      <vt:lpstr>ＭＳ Ｐゴシック</vt:lpstr>
      <vt:lpstr>ＭＳ 明朝</vt:lpstr>
      <vt:lpstr>游ゴシック</vt:lpstr>
      <vt:lpstr>Arial</vt:lpstr>
      <vt:lpstr>Calibri</vt:lpstr>
      <vt:lpstr>Calibri Light</vt:lpstr>
      <vt:lpstr>Century</vt:lpstr>
      <vt:lpstr>Times New Roman</vt:lpstr>
      <vt:lpstr>レトロスペクト</vt:lpstr>
      <vt:lpstr>避難所情報サービス開発プロジェクト</vt:lpstr>
      <vt:lpstr>目次</vt:lpstr>
      <vt:lpstr>背景と目的</vt:lpstr>
      <vt:lpstr>避難情報システムとは</vt:lpstr>
      <vt:lpstr>チーム課題の実施結果</vt:lpstr>
      <vt:lpstr>チーム課題の実績</vt:lpstr>
      <vt:lpstr>チーム課題の実績</vt:lpstr>
      <vt:lpstr>品質</vt:lpstr>
      <vt:lpstr>コスト</vt:lpstr>
      <vt:lpstr>コスト</vt:lpstr>
      <vt:lpstr>コスト</vt:lpstr>
      <vt:lpstr>納期</vt:lpstr>
      <vt:lpstr>納期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避難所情報サービス開発プロジェクト</dc:title>
  <dc:creator>takeda</dc:creator>
  <cp:lastModifiedBy>takeda</cp:lastModifiedBy>
  <cp:revision>46</cp:revision>
  <dcterms:created xsi:type="dcterms:W3CDTF">2017-07-11T08:23:17Z</dcterms:created>
  <dcterms:modified xsi:type="dcterms:W3CDTF">2017-07-18T13:01:02Z</dcterms:modified>
</cp:coreProperties>
</file>