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417" r:id="rId2"/>
    <p:sldId id="480" r:id="rId3"/>
    <p:sldId id="418" r:id="rId4"/>
    <p:sldId id="465" r:id="rId5"/>
    <p:sldId id="476" r:id="rId6"/>
    <p:sldId id="477" r:id="rId7"/>
    <p:sldId id="478" r:id="rId8"/>
    <p:sldId id="479" r:id="rId9"/>
    <p:sldId id="467" r:id="rId10"/>
    <p:sldId id="468" r:id="rId11"/>
    <p:sldId id="469" r:id="rId12"/>
    <p:sldId id="475" r:id="rId13"/>
    <p:sldId id="471" r:id="rId14"/>
    <p:sldId id="472" r:id="rId15"/>
    <p:sldId id="473" r:id="rId16"/>
    <p:sldId id="474" r:id="rId17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800"/>
    <a:srgbClr val="FF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0"/>
    <p:restoredTop sz="95439"/>
  </p:normalViewPr>
  <p:slideViewPr>
    <p:cSldViewPr snapToGrid="0" snapToObjects="1">
      <p:cViewPr varScale="1">
        <p:scale>
          <a:sx n="84" d="100"/>
          <a:sy n="84" d="100"/>
        </p:scale>
        <p:origin x="754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63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12A6-965F-BC43-95C2-57E8E4A59001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46717-932A-AD40-BF39-867A8DDD1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91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E8DE-0545-F744-9043-594CD6F48369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1E8B-74CD-9B45-959B-DC8107CCC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74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9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967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974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98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26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13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13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12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71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79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91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89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6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E8591-D22C-43FB-BD7A-743991FAAFB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7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55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50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91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685800"/>
          </a:xfrm>
        </p:spPr>
        <p:txBody>
          <a:bodyPr>
            <a:normAutofit/>
          </a:bodyPr>
          <a:lstStyle>
            <a:lvl1pPr algn="ctr">
              <a:defRPr sz="2800" b="0" i="0">
                <a:solidFill>
                  <a:schemeClr val="bg1"/>
                </a:solidFill>
                <a:latin typeface="Noto Sans CJK JP Medium" charset="-128"/>
                <a:ea typeface="Noto Sans CJK JP Medium" charset="-128"/>
                <a:cs typeface="Noto Sans CJK JP Medium" charset="-128"/>
              </a:defRPr>
            </a:lvl1pPr>
          </a:lstStyle>
          <a:p>
            <a:r>
              <a:rPr lang="ja-JP" altLang="en-US" dirty="0" smtClean="0"/>
              <a:t>部署名｜タイトル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72" y="1058183"/>
            <a:ext cx="10515600" cy="4351338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Medium" charset="-128"/>
                <a:ea typeface="Noto Sans CJK JP Medium" charset="-128"/>
                <a:cs typeface="Noto Sans CJK JP Medium" charset="-128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Medium" charset="-128"/>
                <a:ea typeface="Noto Sans CJK JP Medium" charset="-128"/>
                <a:cs typeface="Noto Sans CJK JP Medium" charset="-128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Medium" charset="-128"/>
                <a:ea typeface="Noto Sans CJK JP Medium" charset="-128"/>
                <a:cs typeface="Noto Sans CJK JP Medium" charset="-128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Medium" charset="-128"/>
                <a:ea typeface="Noto Sans CJK JP Medium" charset="-128"/>
                <a:cs typeface="Noto Sans CJK JP Medium" charset="-128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Medium" charset="-128"/>
                <a:ea typeface="Noto Sans CJK JP Medium" charset="-128"/>
                <a:cs typeface="Noto Sans CJK JP Medium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3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16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2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8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5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5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4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26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44F1-AB58-F74D-AC83-2DA516A0DC4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EF2D-3BA2-D741-95FE-333CEE54D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8333"/>
          <a:stretch/>
        </p:blipFill>
        <p:spPr>
          <a:xfrm>
            <a:off x="0" y="15766"/>
            <a:ext cx="12192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40404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702527"/>
            <a:ext cx="12192000" cy="6171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スライド番号プレースホルダー 5"/>
          <p:cNvSpPr txBox="1">
            <a:spLocks/>
          </p:cNvSpPr>
          <p:nvPr userDrawn="1"/>
        </p:nvSpPr>
        <p:spPr>
          <a:xfrm>
            <a:off x="9188115" y="1760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i="0" smtClean="0">
                <a:solidFill>
                  <a:schemeClr val="bg1"/>
                </a:solidFill>
                <a:latin typeface="Noto Sans CJK JP Light" charset="-128"/>
                <a:ea typeface="Noto Sans CJK JP Light" charset="-128"/>
                <a:cs typeface="Noto Sans CJK JP Light" charset="-128"/>
              </a:rPr>
              <a:t>P.</a:t>
            </a:r>
            <a:fld id="{BE3A2878-D3AB-C94D-88CC-0B3F9E9A4C5F}" type="slidenum">
              <a:rPr lang="ja-JP" altLang="en-US" sz="2000" b="0" i="0" smtClean="0">
                <a:solidFill>
                  <a:schemeClr val="bg1"/>
                </a:solidFill>
                <a:latin typeface="Noto Sans CJK JP Light" charset="-128"/>
                <a:ea typeface="Noto Sans CJK JP Light" charset="-128"/>
                <a:cs typeface="Noto Sans CJK JP Light" charset="-128"/>
              </a:rPr>
              <a:pPr/>
              <a:t>‹#›</a:t>
            </a:fld>
            <a:endParaRPr lang="ja-JP" altLang="en-US" sz="2000" b="0" i="0" dirty="0">
              <a:solidFill>
                <a:schemeClr val="bg1"/>
              </a:solidFill>
              <a:latin typeface="Noto Sans CJK JP Light" charset="-128"/>
              <a:ea typeface="Noto Sans CJK JP Light" charset="-128"/>
              <a:cs typeface="Noto Sans CJK JP Light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95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ofessor-falken.com/wp-content/uploads/2016/08/malla-triangulos-poligonos-azul-celeste-Fondos-de-Pantalla-HD-professor-falken.com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73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1"/>
          <p:cNvSpPr txBox="1">
            <a:spLocks/>
          </p:cNvSpPr>
          <p:nvPr/>
        </p:nvSpPr>
        <p:spPr>
          <a:xfrm>
            <a:off x="482972" y="2750542"/>
            <a:ext cx="8550669" cy="1356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4000" b="1" dirty="0" smtClean="0">
                <a:solidFill>
                  <a:schemeClr val="bg1"/>
                </a:solidFill>
              </a:rPr>
              <a:t>R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による統計モデリング実践課題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dirty="0" smtClean="0">
                <a:solidFill>
                  <a:schemeClr val="bg1"/>
                </a:solidFill>
              </a:rPr>
              <a:t>2017.11.29</a:t>
            </a:r>
            <a:r>
              <a:rPr lang="ja-JP" altLang="en-US" dirty="0" smtClean="0">
                <a:solidFill>
                  <a:schemeClr val="bg1"/>
                </a:solidFill>
              </a:rPr>
              <a:t>（水曜クラス｜住友・伊藤）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85594" y="1290141"/>
            <a:ext cx="11610750" cy="38762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③分析結果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654269" y="1582749"/>
            <a:ext cx="1080316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■最終選定説明変数</a:t>
            </a:r>
            <a:endParaRPr lang="en-US" altLang="ja-JP" sz="1500" b="1" u="sng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500" b="1" spc="300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j</a:t>
            </a:r>
            <a:r>
              <a:rPr lang="en-US" altLang="ja-JP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ob</a:t>
            </a:r>
            <a:r>
              <a:rPr lang="ja-JP" altLang="en-US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  ： 職業</a:t>
            </a:r>
            <a:endParaRPr lang="en-US" altLang="ja-JP" sz="1500" b="1" dirty="0" smtClean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500" b="1" spc="300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d</a:t>
            </a:r>
            <a:r>
              <a:rPr lang="en-US" altLang="ja-JP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efault</a:t>
            </a:r>
            <a:r>
              <a:rPr lang="ja-JP" altLang="en-US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 ： </a:t>
            </a:r>
            <a:r>
              <a:rPr lang="ja-JP" altLang="en-US" sz="1500" b="1" spc="300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クレジット不履行</a:t>
            </a:r>
          </a:p>
          <a:p>
            <a:pPr>
              <a:lnSpc>
                <a:spcPct val="150000"/>
              </a:lnSpc>
            </a:pPr>
            <a:r>
              <a:rPr lang="en-US" altLang="ja-JP" sz="1500" b="1" spc="300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c</a:t>
            </a:r>
            <a:r>
              <a:rPr lang="en-US" altLang="ja-JP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ontact</a:t>
            </a:r>
            <a:r>
              <a:rPr lang="ja-JP" altLang="en-US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 ： 過去のコンタクト方法</a:t>
            </a:r>
          </a:p>
          <a:p>
            <a:pPr>
              <a:lnSpc>
                <a:spcPct val="150000"/>
              </a:lnSpc>
            </a:pPr>
            <a:r>
              <a:rPr lang="en-US" altLang="ja-JP" sz="1500" b="1" spc="300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m</a:t>
            </a:r>
            <a:r>
              <a:rPr lang="en-US" altLang="ja-JP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onth</a:t>
            </a:r>
            <a:r>
              <a:rPr lang="ja-JP" altLang="en-US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 ： </a:t>
            </a:r>
            <a:r>
              <a:rPr lang="ja-JP" altLang="en-US" sz="1500" b="1" spc="300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過去のコンタクト月</a:t>
            </a:r>
          </a:p>
          <a:p>
            <a:pPr>
              <a:lnSpc>
                <a:spcPct val="150000"/>
              </a:lnSpc>
            </a:pPr>
            <a:r>
              <a:rPr lang="en-US" altLang="ja-JP" sz="1500" b="1" spc="300" dirty="0" err="1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day_of_week</a:t>
            </a:r>
            <a:r>
              <a:rPr lang="ja-JP" altLang="en-US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： 過去のコンタクト曜日</a:t>
            </a:r>
          </a:p>
          <a:p>
            <a:pPr>
              <a:lnSpc>
                <a:spcPct val="150000"/>
              </a:lnSpc>
            </a:pPr>
            <a:r>
              <a:rPr lang="en-US" altLang="ja-JP" sz="1500" b="1" spc="300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c</a:t>
            </a:r>
            <a:r>
              <a:rPr lang="en-US" altLang="ja-JP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ampaign</a:t>
            </a:r>
            <a:r>
              <a:rPr lang="ja-JP" altLang="en-US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 ： </a:t>
            </a:r>
            <a:r>
              <a:rPr lang="ja-JP" altLang="en-US" sz="1500" b="1" spc="300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本キャンペーンのコンタクト数</a:t>
            </a:r>
          </a:p>
          <a:p>
            <a:pPr>
              <a:lnSpc>
                <a:spcPct val="150000"/>
              </a:lnSpc>
            </a:pPr>
            <a:r>
              <a:rPr lang="en-US" altLang="ja-JP" sz="1500" b="1" spc="300" dirty="0" err="1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p</a:t>
            </a:r>
            <a:r>
              <a:rPr lang="en-US" altLang="ja-JP" sz="1500" b="1" spc="300" dirty="0" err="1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outcome</a:t>
            </a:r>
            <a:r>
              <a:rPr lang="ja-JP" altLang="en-US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 ： </a:t>
            </a:r>
            <a:r>
              <a:rPr lang="ja-JP" altLang="en-US" sz="1500" b="1" spc="300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過去のキャンペーンの</a:t>
            </a:r>
            <a:r>
              <a:rPr lang="ja-JP" altLang="en-US" sz="15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結果</a:t>
            </a:r>
            <a:endParaRPr lang="en-US" altLang="ja-JP" sz="1500" b="1" spc="300" dirty="0" smtClean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5809824"/>
            <a:ext cx="12226374" cy="10610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lIns="95782" tIns="47891" rIns="95782" bIns="47891" rtlCol="0" anchor="ctr" anchorCtr="0"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以上の</a:t>
            </a:r>
            <a:r>
              <a:rPr lang="en-US" altLang="ja-JP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7</a:t>
            </a:r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項目が成約成功確率に大きく寄与しているという結果に。</a:t>
            </a:r>
            <a:endParaRPr lang="en-US" altLang="ja-JP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次項よりさらに詳細をみていく。</a:t>
            </a:r>
            <a:endParaRPr lang="en-US" altLang="ja-JP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26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85594" y="869517"/>
            <a:ext cx="11610750" cy="57964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③分析結果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414125" y="930210"/>
            <a:ext cx="1080316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■どんな人が成約しやすいのか？（↓そうでない人に比べて何倍成約しやすいか）</a:t>
            </a:r>
            <a:endParaRPr lang="en-US" altLang="ja-JP" sz="1500" b="1" u="sng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pic>
        <p:nvPicPr>
          <p:cNvPr id="7" name="図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39" y="3156213"/>
            <a:ext cx="3380400" cy="1620000"/>
          </a:xfrm>
          <a:prstGeom prst="rect">
            <a:avLst/>
          </a:prstGeom>
        </p:spPr>
      </p:pic>
      <p:pic>
        <p:nvPicPr>
          <p:cNvPr id="8" name="図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76" y="1416643"/>
            <a:ext cx="3381563" cy="1620000"/>
          </a:xfrm>
          <a:prstGeom prst="rect">
            <a:avLst/>
          </a:prstGeom>
        </p:spPr>
      </p:pic>
      <p:pic>
        <p:nvPicPr>
          <p:cNvPr id="9" name="図 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08039" y="4967250"/>
            <a:ext cx="3380400" cy="16200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380744" y="3156213"/>
            <a:ext cx="4509568" cy="1444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month </a:t>
            </a:r>
            <a:r>
              <a:rPr lang="en-US" altLang="ja-JP" sz="1500" b="1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dec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12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月にアタックした人）：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1.67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</a:p>
          <a:p>
            <a:pPr>
              <a:lnSpc>
                <a:spcPct val="150000"/>
              </a:lnSpc>
            </a:pP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month </a:t>
            </a:r>
            <a:r>
              <a:rPr lang="en-US" altLang="ja-JP" sz="1500" b="1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jun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月にアタックした人）：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1.21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</a:p>
          <a:p>
            <a:pPr>
              <a:lnSpc>
                <a:spcPct val="150000"/>
              </a:lnSpc>
            </a:pP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month mar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5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月にアタックした人）：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3.38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</a:p>
          <a:p>
            <a:pPr>
              <a:lnSpc>
                <a:spcPct val="150000"/>
              </a:lnSpc>
            </a:pP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month </a:t>
            </a:r>
            <a:r>
              <a:rPr lang="en-US" altLang="ja-JP" sz="1500" b="1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oct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10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月にアタックした人）：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2.69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  <a:endParaRPr lang="ja-JP" altLang="en-US" sz="15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80744" y="5238123"/>
            <a:ext cx="5498621" cy="751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500" b="1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poutcome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 nonexistent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（過去アタックしていない人）：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1.65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</a:p>
          <a:p>
            <a:pPr>
              <a:lnSpc>
                <a:spcPct val="150000"/>
              </a:lnSpc>
            </a:pPr>
            <a:r>
              <a:rPr lang="en-US" altLang="ja-JP" sz="1500" b="1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poutcome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 success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（過去成約成功している人）：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7.49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  <a:endParaRPr lang="en-US" altLang="ja-JP" sz="15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80744" y="1724636"/>
            <a:ext cx="2767104" cy="751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job retired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（退職者）：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1.40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</a:p>
          <a:p>
            <a:pPr>
              <a:lnSpc>
                <a:spcPct val="150000"/>
              </a:lnSpc>
            </a:pP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job student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（学生）：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1.64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  <a:endParaRPr lang="ja-JP" altLang="en-US" sz="15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30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85594" y="869517"/>
            <a:ext cx="11610750" cy="57964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80744" y="3156213"/>
            <a:ext cx="4509568" cy="1444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month </a:t>
            </a:r>
            <a:r>
              <a:rPr lang="en-US" altLang="ja-JP" sz="1500" b="1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dec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12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月にアタックした人）：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1.67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</a:p>
          <a:p>
            <a:pPr>
              <a:lnSpc>
                <a:spcPct val="150000"/>
              </a:lnSpc>
            </a:pP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month </a:t>
            </a:r>
            <a:r>
              <a:rPr lang="en-US" altLang="ja-JP" sz="1500" b="1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jun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月にアタックした人）：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1.21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</a:p>
          <a:p>
            <a:pPr>
              <a:lnSpc>
                <a:spcPct val="150000"/>
              </a:lnSpc>
            </a:pP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month mar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5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月にアタックした人）：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3.38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</a:p>
          <a:p>
            <a:pPr>
              <a:lnSpc>
                <a:spcPct val="150000"/>
              </a:lnSpc>
            </a:pP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month </a:t>
            </a:r>
            <a:r>
              <a:rPr lang="en-US" altLang="ja-JP" sz="1500" b="1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oct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10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月にアタックした人）：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2.69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  <a:endParaRPr lang="ja-JP" altLang="en-US" sz="15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80744" y="5238123"/>
            <a:ext cx="5498621" cy="751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500" b="1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poutcome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 nonexistent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（過去アタックしていない人）：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1.65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</a:p>
          <a:p>
            <a:pPr>
              <a:lnSpc>
                <a:spcPct val="150000"/>
              </a:lnSpc>
            </a:pPr>
            <a:r>
              <a:rPr lang="en-US" altLang="ja-JP" sz="1500" b="1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poutcome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 success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（過去成約成功している人）：</a:t>
            </a:r>
            <a:r>
              <a:rPr lang="en-US" altLang="ja-JP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7.49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  <a:endParaRPr lang="en-US" altLang="ja-JP" sz="15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pic>
        <p:nvPicPr>
          <p:cNvPr id="7" name="図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39" y="3156213"/>
            <a:ext cx="3380400" cy="1620000"/>
          </a:xfrm>
          <a:prstGeom prst="rect">
            <a:avLst/>
          </a:prstGeom>
        </p:spPr>
      </p:pic>
      <p:pic>
        <p:nvPicPr>
          <p:cNvPr id="9" name="図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39" y="4967250"/>
            <a:ext cx="3380400" cy="1620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14125" y="930210"/>
            <a:ext cx="1080316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■どんな人が成約しやすいのか？（↓そうでない人に比べて何倍成約しやすいか）</a:t>
            </a:r>
            <a:endParaRPr lang="en-US" altLang="ja-JP" sz="1500" b="1" u="sng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0331" y="685800"/>
            <a:ext cx="12181667" cy="61722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③分析結果</a:t>
            </a:r>
            <a:endParaRPr kumimoji="1"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153720" y="1365825"/>
            <a:ext cx="9473184" cy="16708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06876" y="1416643"/>
            <a:ext cx="3381563" cy="162000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380744" y="1724636"/>
            <a:ext cx="2767104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5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job retired</a:t>
            </a:r>
            <a:r>
              <a:rPr lang="ja-JP" altLang="en-US" sz="15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（退職者）：</a:t>
            </a:r>
            <a:r>
              <a:rPr lang="en-US" altLang="ja-JP" sz="15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1.40</a:t>
            </a:r>
            <a:r>
              <a:rPr lang="ja-JP" altLang="en-US" sz="15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</a:p>
          <a:p>
            <a:pPr>
              <a:lnSpc>
                <a:spcPct val="150000"/>
              </a:lnSpc>
            </a:pPr>
            <a:r>
              <a:rPr lang="en-US" altLang="ja-JP" sz="15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job student</a:t>
            </a:r>
            <a:r>
              <a:rPr lang="ja-JP" altLang="en-US" sz="15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（学生）：</a:t>
            </a:r>
            <a:r>
              <a:rPr lang="en-US" altLang="ja-JP" sz="15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1.64</a:t>
            </a:r>
            <a:r>
              <a:rPr lang="ja-JP" altLang="en-US" sz="15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  <a:endParaRPr lang="ja-JP" altLang="en-US" sz="1500" b="1" dirty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778240" y="1416643"/>
            <a:ext cx="274320" cy="15185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504400" y="1416643"/>
            <a:ext cx="274320" cy="15185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750363" y="3395454"/>
            <a:ext cx="46912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 smtClean="0">
                <a:solidFill>
                  <a:srgbClr val="FFFF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この人はさらにどんなユーザーなのか？</a:t>
            </a:r>
            <a:endParaRPr lang="en-US" altLang="ja-JP" sz="2000" b="1" dirty="0" smtClean="0">
              <a:solidFill>
                <a:srgbClr val="FFFF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47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④ターゲットとすべきペルソナ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654269" y="869517"/>
            <a:ext cx="10803164" cy="75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</a:t>
            </a:r>
            <a:r>
              <a:rPr lang="en-US" altLang="ja-JP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job </a:t>
            </a:r>
            <a:r>
              <a:rPr lang="en-US" altLang="ja-JP" sz="1500" b="1" dirty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retired</a:t>
            </a:r>
            <a:r>
              <a:rPr lang="ja-JP" altLang="en-US" sz="1500" b="1" dirty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（退職者）：</a:t>
            </a:r>
            <a:r>
              <a:rPr lang="en-US" altLang="ja-JP" sz="1500" b="1" dirty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1.40</a:t>
            </a:r>
            <a:r>
              <a:rPr lang="ja-JP" altLang="en-US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  <a:endParaRPr lang="en-US" altLang="ja-JP" sz="1500" b="1" dirty="0" smtClean="0">
              <a:solidFill>
                <a:srgbClr val="FF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「退職者</a:t>
            </a:r>
            <a:r>
              <a:rPr lang="en-US" altLang="ja-JP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×</a:t>
            </a:r>
            <a:r>
              <a:rPr lang="ja-JP" altLang="en-US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年齢</a:t>
            </a:r>
            <a:r>
              <a:rPr lang="en-US" altLang="ja-JP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×yes</a:t>
            </a:r>
            <a:r>
              <a:rPr lang="ja-JP" altLang="en-US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の割合」</a:t>
            </a:r>
            <a:endParaRPr lang="ja-JP" altLang="en-US" sz="1500" b="1" dirty="0">
              <a:solidFill>
                <a:srgbClr val="FF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19" y="1672209"/>
            <a:ext cx="6329363" cy="397182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0" y="5809824"/>
            <a:ext cx="12226374" cy="10610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lIns="95782" tIns="47891" rIns="95782" bIns="47891" rtlCol="0" anchor="ctr" anchorCtr="0"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やはり定年退職者と思われる人が多く、さらに定年退職前後で成約する人が多い模様。</a:t>
            </a:r>
            <a:endParaRPr lang="en-US" altLang="ja-JP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老後の貯蓄、もしくは子供・孫のために定期預金を成約する人が多い可能性あり。</a:t>
            </a:r>
            <a:endParaRPr lang="en-US" altLang="ja-JP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6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④ターゲットとすべきペルソナ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654269" y="869517"/>
            <a:ext cx="108031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</a:t>
            </a:r>
            <a:r>
              <a:rPr lang="en-US" altLang="ja-JP" sz="1500" b="1" dirty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job student</a:t>
            </a:r>
            <a:r>
              <a:rPr lang="ja-JP" altLang="en-US" sz="1500" b="1" dirty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（学生）：</a:t>
            </a:r>
            <a:r>
              <a:rPr lang="en-US" altLang="ja-JP" sz="1500" b="1" dirty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1.64</a:t>
            </a:r>
            <a:r>
              <a:rPr lang="ja-JP" altLang="en-US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倍</a:t>
            </a:r>
            <a:endParaRPr lang="en-US" altLang="ja-JP" sz="1500" b="1" dirty="0" smtClean="0">
              <a:solidFill>
                <a:srgbClr val="FF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「学生</a:t>
            </a:r>
            <a:r>
              <a:rPr lang="en-US" altLang="ja-JP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×</a:t>
            </a:r>
            <a:r>
              <a:rPr lang="ja-JP" altLang="en-US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年齢</a:t>
            </a:r>
            <a:r>
              <a:rPr lang="en-US" altLang="ja-JP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×yes</a:t>
            </a:r>
            <a:r>
              <a:rPr lang="ja-JP" altLang="en-US" sz="1500" b="1" dirty="0" smtClean="0">
                <a:solidFill>
                  <a:srgbClr val="FF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の割合」</a:t>
            </a:r>
            <a:endParaRPr lang="ja-JP" altLang="en-US" sz="1500" b="1" dirty="0">
              <a:solidFill>
                <a:srgbClr val="FF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5809824"/>
            <a:ext cx="12226374" cy="10610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lIns="95782" tIns="47891" rIns="95782" bIns="47891" rtlCol="0" anchor="ctr" anchorCtr="0"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特に</a:t>
            </a:r>
            <a:r>
              <a:rPr lang="en-US" altLang="ja-JP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18</a:t>
            </a:r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～</a:t>
            </a:r>
            <a:r>
              <a:rPr lang="en-US" altLang="ja-JP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19</a:t>
            </a:r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歳、</a:t>
            </a:r>
            <a:r>
              <a:rPr lang="en-US" altLang="ja-JP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25</a:t>
            </a:r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～</a:t>
            </a:r>
            <a:r>
              <a:rPr lang="en-US" altLang="ja-JP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26</a:t>
            </a:r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歳の成約割合が多い。</a:t>
            </a:r>
            <a:endParaRPr lang="en-US" altLang="ja-JP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大学進学と同時にアルバイト等で口座開設し、定期預金も同時に申込む人が多い可能性あり。</a:t>
            </a:r>
            <a:endParaRPr lang="en-US" altLang="ja-JP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また、修士・博士課程で、就職前に申込む人も多い可能性あり。</a:t>
            </a:r>
            <a:endParaRPr lang="en-US" altLang="ja-JP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505" y="1777936"/>
            <a:ext cx="6108990" cy="37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④ターゲットとすべきペルソナ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2236181" y="1747341"/>
            <a:ext cx="7035835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①大学進学直後の学生</a:t>
            </a:r>
            <a:endParaRPr lang="en-US" altLang="ja-JP" sz="2400" b="1" dirty="0" smtClean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∟特にアルバイト等で預金口座を開設する人に、同時申込を訴求。</a:t>
            </a:r>
            <a:endParaRPr lang="en-US" altLang="ja-JP" sz="16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6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②就職前の学生</a:t>
            </a:r>
            <a:endParaRPr lang="en-US" altLang="ja-JP" sz="2400" b="1" dirty="0" smtClean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∟就職前の学生に、将来のための貯蓄を訴求。</a:t>
            </a:r>
            <a:endParaRPr lang="en-US" altLang="ja-JP" sz="16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6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③定年退職間近の会社員</a:t>
            </a:r>
            <a:endParaRPr lang="en-US" altLang="ja-JP" sz="2400" b="1" dirty="0" smtClean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∟老後の貯蓄を訴求。</a:t>
            </a:r>
            <a:endParaRPr lang="en-US" altLang="ja-JP" sz="16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600" b="1" dirty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④子供や孫のいる定年退職付近の会社員</a:t>
            </a:r>
            <a:endParaRPr lang="en-US" altLang="ja-JP" sz="2400" b="1" dirty="0" smtClean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∟子供や孫のための貯蓄を訴求。</a:t>
            </a:r>
            <a:endParaRPr lang="ja-JP" altLang="en-US" sz="16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90845" y="961789"/>
            <a:ext cx="2692435" cy="509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000" b="1" u="sng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▼</a:t>
            </a:r>
            <a:r>
              <a:rPr lang="ja-JP" altLang="en-US" sz="20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ペルソナまとめ</a:t>
            </a:r>
            <a:endParaRPr lang="ja-JP" altLang="en-US" sz="2000" b="1" u="sng" dirty="0">
              <a:solidFill>
                <a:srgbClr val="FF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0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⑤期待される収益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654269" y="979298"/>
            <a:ext cx="10803164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■アタックリスト</a:t>
            </a:r>
            <a:r>
              <a:rPr lang="ja-JP" altLang="en-US" sz="1500" b="1" u="sng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を出力する</a:t>
            </a: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アルゴリズム</a:t>
            </a:r>
            <a:endParaRPr lang="ja-JP" altLang="en-US" sz="1500" b="1" u="sng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score&lt;-predict(bank_data_lm2, </a:t>
            </a: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validation_data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, type = "response")</a:t>
            </a:r>
          </a:p>
          <a:p>
            <a:pPr>
              <a:lnSpc>
                <a:spcPct val="150000"/>
              </a:lnSpc>
            </a:pP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ypred_flag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&lt;-</a:t>
            </a: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ifelse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(score &gt; </a:t>
            </a:r>
            <a:r>
              <a:rPr lang="en-US" altLang="ja-JP" sz="1500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0.215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, 1, 0)</a:t>
            </a:r>
          </a:p>
          <a:p>
            <a:pPr>
              <a:lnSpc>
                <a:spcPct val="150000"/>
              </a:lnSpc>
            </a:pPr>
            <a:endParaRPr lang="en-US" altLang="ja-JP" sz="1500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■粗利計算</a:t>
            </a:r>
            <a:endParaRPr lang="en-US" altLang="ja-JP" sz="1500" b="1" u="sng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500" dirty="0" err="1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conf_mat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&lt;-table(</a:t>
            </a: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validation_data$y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, </a:t>
            </a: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ypred_flag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ja-JP" sz="1500" dirty="0" err="1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conf_mat</a:t>
            </a:r>
            <a:endParaRPr lang="en-US" altLang="ja-JP" sz="1500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5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attack_num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&lt;-</a:t>
            </a: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conf_mat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[3] + </a:t>
            </a: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conf_mat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[4]</a:t>
            </a:r>
          </a:p>
          <a:p>
            <a:pPr>
              <a:lnSpc>
                <a:spcPct val="150000"/>
              </a:lnSpc>
            </a:pP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your_cost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 &lt;- </a:t>
            </a: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attack_num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 * 500</a:t>
            </a:r>
          </a:p>
          <a:p>
            <a:pPr>
              <a:lnSpc>
                <a:spcPct val="150000"/>
              </a:lnSpc>
            </a:pP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expected_revenue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&lt;-</a:t>
            </a: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conf_mat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[4] * 2000</a:t>
            </a:r>
          </a:p>
          <a:p>
            <a:pPr>
              <a:lnSpc>
                <a:spcPct val="150000"/>
              </a:lnSpc>
            </a:pP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expected_revenue</a:t>
            </a:r>
            <a:endParaRPr lang="en-US" altLang="ja-JP" sz="15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expected_revenue</a:t>
            </a:r>
            <a:r>
              <a:rPr lang="en-US" altLang="ja-JP" sz="15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 - </a:t>
            </a:r>
            <a:r>
              <a:rPr lang="en-US" altLang="ja-JP" sz="15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your_cost</a:t>
            </a:r>
            <a:endParaRPr lang="ja-JP" altLang="en-US" sz="15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5809824"/>
            <a:ext cx="12226374" cy="10610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lIns="95782" tIns="47891" rIns="95782" bIns="47891" rtlCol="0" anchor="ctr" anchorCtr="0">
            <a:noAutofit/>
          </a:bodyPr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期待収益：</a:t>
            </a:r>
            <a:r>
              <a:rPr lang="en-US" altLang="ja-JP" sz="3600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1,037,500</a:t>
            </a:r>
            <a:r>
              <a:rPr lang="ja-JP" altLang="en-US" sz="3600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円</a:t>
            </a:r>
            <a:endParaRPr lang="en-US" altLang="ja-JP" sz="3600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20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 txBox="1">
            <a:spLocks/>
          </p:cNvSpPr>
          <p:nvPr/>
        </p:nvSpPr>
        <p:spPr>
          <a:xfrm>
            <a:off x="482972" y="2750542"/>
            <a:ext cx="8550669" cy="1356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4000" b="1" dirty="0" smtClean="0">
                <a:solidFill>
                  <a:schemeClr val="bg1"/>
                </a:solidFill>
              </a:rPr>
              <a:t>R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による統計モデリング実践課題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dirty="0" smtClean="0">
                <a:solidFill>
                  <a:schemeClr val="bg1"/>
                </a:solidFill>
              </a:rPr>
              <a:t>2017.11.29</a:t>
            </a:r>
            <a:r>
              <a:rPr lang="ja-JP" altLang="en-US" dirty="0" smtClean="0">
                <a:solidFill>
                  <a:schemeClr val="bg1"/>
                </a:solidFill>
              </a:rPr>
              <a:t>（水曜クラス｜住友・伊藤）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s://st.depositphotos.com/1686288/3478/v/950/depositphotos_34786905-stock-illustration-background-black-and-white-polyg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0" y="-1"/>
            <a:ext cx="12192000" cy="688238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9093" y="1416215"/>
            <a:ext cx="108031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u="sng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AGENDA</a:t>
            </a:r>
          </a:p>
          <a:p>
            <a:pPr>
              <a:lnSpc>
                <a:spcPct val="150000"/>
              </a:lnSpc>
            </a:pPr>
            <a:endParaRPr lang="en-US" altLang="ja-JP" sz="2400" b="1" spc="300" dirty="0">
              <a:latin typeface="Yu Gothic medium" panose="020B0500000000000000" pitchFamily="50" charset="-128"/>
              <a:ea typeface="Yu Gothic medium" panose="020B0500000000000000" pitchFamily="50" charset="-128"/>
              <a:cs typeface="Noto Sans Mono CJK JP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–01</a:t>
            </a:r>
            <a:r>
              <a:rPr lang="ja-JP" altLang="en-US" sz="2400" b="1" spc="300" dirty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　</a:t>
            </a:r>
            <a:r>
              <a:rPr lang="ja-JP" altLang="en-US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 使用</a:t>
            </a:r>
            <a:r>
              <a:rPr lang="ja-JP" altLang="en-US" sz="2400" b="1" spc="300" dirty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したデータについて</a:t>
            </a:r>
          </a:p>
          <a:p>
            <a:pPr>
              <a:lnSpc>
                <a:spcPct val="150000"/>
              </a:lnSpc>
            </a:pPr>
            <a:r>
              <a:rPr lang="en-US" altLang="ja-JP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–02</a:t>
            </a:r>
            <a:r>
              <a:rPr lang="ja-JP" altLang="en-US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　</a:t>
            </a:r>
            <a:r>
              <a:rPr lang="en-US" altLang="ja-JP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 </a:t>
            </a:r>
            <a:r>
              <a:rPr lang="ja-JP" altLang="en-US" sz="2400" b="1" spc="300" dirty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分析アプローチ</a:t>
            </a:r>
          </a:p>
          <a:p>
            <a:pPr>
              <a:lnSpc>
                <a:spcPct val="150000"/>
              </a:lnSpc>
            </a:pPr>
            <a:r>
              <a:rPr lang="en-US" altLang="ja-JP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–03</a:t>
            </a:r>
            <a:r>
              <a:rPr lang="ja-JP" altLang="en-US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　</a:t>
            </a:r>
            <a:r>
              <a:rPr lang="en-US" altLang="ja-JP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 </a:t>
            </a:r>
            <a:r>
              <a:rPr lang="ja-JP" altLang="en-US" sz="2400" b="1" spc="300" dirty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分析結果</a:t>
            </a:r>
          </a:p>
          <a:p>
            <a:pPr>
              <a:lnSpc>
                <a:spcPct val="150000"/>
              </a:lnSpc>
            </a:pPr>
            <a:r>
              <a:rPr lang="en-US" altLang="ja-JP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–04</a:t>
            </a:r>
            <a:r>
              <a:rPr lang="ja-JP" altLang="en-US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　</a:t>
            </a:r>
            <a:r>
              <a:rPr lang="en-US" altLang="ja-JP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 </a:t>
            </a:r>
            <a:r>
              <a:rPr lang="ja-JP" altLang="en-US" sz="2400" b="1" spc="300" dirty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ターゲットとすべきペルソナ</a:t>
            </a:r>
          </a:p>
          <a:p>
            <a:pPr>
              <a:lnSpc>
                <a:spcPct val="150000"/>
              </a:lnSpc>
            </a:pPr>
            <a:r>
              <a:rPr lang="en-US" altLang="ja-JP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–05</a:t>
            </a:r>
            <a:r>
              <a:rPr lang="ja-JP" altLang="en-US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　</a:t>
            </a:r>
            <a:r>
              <a:rPr lang="en-US" altLang="ja-JP" sz="24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 </a:t>
            </a:r>
            <a:r>
              <a:rPr lang="ja-JP" altLang="en-US" sz="2400" b="1" spc="300" dirty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期待される収益</a:t>
            </a:r>
            <a:endParaRPr lang="ja-JP" altLang="en-US" sz="2400" b="1" spc="300" dirty="0" smtClean="0">
              <a:latin typeface="Yu Gothic medium" panose="020B0500000000000000" pitchFamily="50" charset="-128"/>
              <a:ea typeface="Yu Gothic medium" panose="020B0500000000000000" pitchFamily="50" charset="-128"/>
              <a:cs typeface="Noto Sans Mono CJK JP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85594" y="1865378"/>
            <a:ext cx="11610750" cy="35204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00_</a:t>
            </a:r>
            <a:r>
              <a:rPr kumimoji="1" lang="ja-JP" altLang="en-US" sz="2400" dirty="0" smtClean="0"/>
              <a:t>与件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512064" y="2158821"/>
            <a:ext cx="1110996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銀行デジタル</a:t>
            </a:r>
            <a:r>
              <a:rPr lang="ja-JP" altLang="en-US" sz="20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部門の</a:t>
            </a:r>
            <a:r>
              <a:rPr lang="ja-JP" altLang="en-US" sz="20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データサイエンス</a:t>
            </a:r>
            <a:endParaRPr lang="en-US" altLang="ja-JP" sz="2000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ja-JP" altLang="en-US" sz="20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次回</a:t>
            </a:r>
            <a:r>
              <a:rPr lang="ja-JP" altLang="en-US" sz="20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のキャンペーン</a:t>
            </a:r>
            <a:r>
              <a:rPr lang="ja-JP" altLang="en-US" sz="20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に向けて</a:t>
            </a:r>
            <a:r>
              <a:rPr lang="ja-JP" altLang="en-US" sz="20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データ分析</a:t>
            </a:r>
            <a:endParaRPr lang="en-US" altLang="ja-JP" sz="2000" b="1" spc="300" dirty="0" smtClean="0">
              <a:latin typeface="Yu Gothic medium" panose="020B0500000000000000" pitchFamily="50" charset="-128"/>
              <a:ea typeface="Yu Gothic medium" panose="020B0500000000000000" pitchFamily="50" charset="-128"/>
              <a:cs typeface="Noto Sans Mono CJK JP" charset="-128"/>
            </a:endParaRPr>
          </a:p>
          <a:p>
            <a:endParaRPr lang="en-US" altLang="ja-JP" sz="2000" b="1" spc="300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ja-JP" altLang="en-US" sz="2000" b="1" spc="300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①</a:t>
            </a:r>
            <a:r>
              <a:rPr lang="ja-JP" altLang="en-US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キャンペーン</a:t>
            </a:r>
            <a:r>
              <a:rPr lang="ja-JP" altLang="en-US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の</a:t>
            </a:r>
            <a:r>
              <a:rPr lang="en-US" altLang="ja-JP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ROI</a:t>
            </a:r>
            <a:r>
              <a:rPr lang="ja-JP" altLang="en-US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を最大化するために過去のキャンペーンデータ</a:t>
            </a:r>
            <a:r>
              <a:rPr lang="ja-JP" altLang="en-US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を使い、</a:t>
            </a:r>
            <a:endParaRPr lang="en-US" altLang="ja-JP" sz="2000" b="1" dirty="0" smtClean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ja-JP" altLang="en-US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　</a:t>
            </a:r>
            <a:r>
              <a:rPr lang="ja-JP" altLang="en-US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ターゲット</a:t>
            </a:r>
            <a:r>
              <a:rPr lang="ja-JP" altLang="en-US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のユーザー像を浮かび上がらせてマーケティングチーム</a:t>
            </a:r>
            <a:r>
              <a:rPr lang="ja-JP" altLang="en-US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へインプット</a:t>
            </a:r>
            <a:endParaRPr lang="ja-JP" altLang="en-US" sz="2000" b="1" dirty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2000" b="1" dirty="0" smtClean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ja-JP" altLang="en-US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②</a:t>
            </a:r>
            <a:r>
              <a:rPr lang="en-US" altLang="ja-JP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 </a:t>
            </a:r>
            <a:r>
              <a:rPr lang="ja-JP" altLang="en-US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予測</a:t>
            </a:r>
            <a:r>
              <a:rPr lang="ja-JP" altLang="en-US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モデルを用いて</a:t>
            </a:r>
            <a:r>
              <a:rPr lang="en-US" altLang="ja-JP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ROI</a:t>
            </a:r>
            <a:r>
              <a:rPr lang="ja-JP" altLang="en-US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を最大化させるためのアタックリストを出力</a:t>
            </a:r>
            <a:r>
              <a:rPr lang="ja-JP" altLang="en-US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するアルゴリズム</a:t>
            </a:r>
            <a:r>
              <a:rPr lang="ja-JP" altLang="en-US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の</a:t>
            </a:r>
            <a:r>
              <a:rPr lang="ja-JP" altLang="en-US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作成</a:t>
            </a:r>
            <a:endParaRPr lang="en-US" altLang="ja-JP" sz="2000" b="1" dirty="0" smtClean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ja-JP" altLang="en-US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　</a:t>
            </a:r>
            <a:r>
              <a:rPr lang="en-US" altLang="ja-JP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※1</a:t>
            </a:r>
            <a:r>
              <a:rPr lang="ja-JP" altLang="en-US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人の顧客に架電するコストは</a:t>
            </a:r>
            <a:r>
              <a:rPr lang="en-US" altLang="ja-JP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500</a:t>
            </a:r>
            <a:r>
              <a:rPr lang="ja-JP" altLang="en-US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円・</a:t>
            </a:r>
            <a:r>
              <a:rPr lang="en-US" altLang="ja-JP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1</a:t>
            </a:r>
            <a:r>
              <a:rPr lang="ja-JP" altLang="en-US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件獲得したときの</a:t>
            </a:r>
            <a:r>
              <a:rPr lang="ja-JP" altLang="en-US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平均</a:t>
            </a:r>
            <a:r>
              <a:rPr lang="en-US" altLang="ja-JP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LTV</a:t>
            </a:r>
            <a:r>
              <a:rPr lang="ja-JP" altLang="en-US" sz="20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は一律</a:t>
            </a:r>
            <a:r>
              <a:rPr lang="en-US" altLang="ja-JP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2,000</a:t>
            </a:r>
            <a:r>
              <a:rPr lang="ja-JP" altLang="en-US" sz="20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円</a:t>
            </a:r>
            <a:endParaRPr lang="ja-JP" altLang="en-US" sz="2000" b="1" spc="300" dirty="0" smtClean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  <a:cs typeface="Noto Sans Mono CJK JP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4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5594" y="869517"/>
            <a:ext cx="11610750" cy="57964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①使用したデータについて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654269" y="1065421"/>
            <a:ext cx="10803164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■使用データ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：ポルトガルの金融機関のマーケティング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データ</a:t>
            </a:r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ja-JP" altLang="en-US" sz="1500" b="1" u="sng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■カラム情報</a:t>
            </a:r>
            <a:endParaRPr lang="en-US" altLang="ja-JP" sz="1500" b="1" u="sng" spc="300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age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　　　 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年齢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j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ob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　　　 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職業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arital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　 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婚姻ステータス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e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ducation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学歴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d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efault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　 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クレジット不履行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h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ousing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　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住宅ローンの有無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l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oan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　　　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個人ローンの有無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c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ontact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　 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過去のコンタクト方法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onth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　　 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過去のコンタクト月</a:t>
            </a:r>
          </a:p>
          <a:p>
            <a:r>
              <a:rPr lang="en-US" altLang="ja-JP" sz="1500" b="1" spc="300" dirty="0" err="1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day_of_week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過去のコンタクト曜日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d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uration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　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過去のコンタクト時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の通話時間</a:t>
            </a:r>
            <a:endParaRPr lang="ja-JP" altLang="en-US" sz="1500" b="1" spc="3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c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ampaign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 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本キャンペーンのコンタクト数</a:t>
            </a:r>
          </a:p>
          <a:p>
            <a:r>
              <a:rPr lang="en-US" altLang="ja-JP" sz="1500" b="1" spc="3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p</a:t>
            </a:r>
            <a:r>
              <a:rPr lang="en-US" altLang="ja-JP" sz="1500" b="1" spc="300" dirty="0" err="1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days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　　 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過去のコンタクトからの経過日数</a:t>
            </a:r>
          </a:p>
          <a:p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previous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　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本キャンペーン以前のコンタクト数</a:t>
            </a:r>
          </a:p>
          <a:p>
            <a:r>
              <a:rPr lang="en-US" altLang="ja-JP" sz="1500" b="1" spc="3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p</a:t>
            </a:r>
            <a:r>
              <a:rPr lang="en-US" altLang="ja-JP" sz="1500" b="1" spc="300" dirty="0" err="1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outcome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 ： </a:t>
            </a:r>
            <a:r>
              <a:rPr lang="ja-JP" altLang="en-US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過去のキャンペーンの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結果</a:t>
            </a:r>
          </a:p>
          <a:p>
            <a:r>
              <a:rPr lang="en-US" altLang="ja-JP" sz="1500" b="1" spc="300" dirty="0" err="1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emp.var.rate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： 就職率　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※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四半期指標</a:t>
            </a:r>
          </a:p>
          <a:p>
            <a:r>
              <a:rPr lang="en-US" altLang="ja-JP" sz="1500" b="1" spc="300" dirty="0" err="1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cons.price.idx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： 消費者物価指数　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※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月次指標</a:t>
            </a:r>
          </a:p>
          <a:p>
            <a:r>
              <a:rPr lang="en-US" altLang="ja-JP" sz="1500" b="1" spc="300" dirty="0" err="1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cons.conf.idx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 ： 消費者信頼感指数　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※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月次指標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e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uribor3m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　： 欧州銀行間取引金利　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※3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ヵ月率 日時指標</a:t>
            </a:r>
          </a:p>
          <a:p>
            <a:r>
              <a:rPr lang="en-US" altLang="ja-JP" sz="1500" b="1" spc="300" dirty="0" err="1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nr.employed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　　　　： 社員数　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※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四半期指標</a:t>
            </a:r>
            <a:endParaRPr lang="ja-JP" altLang="en-US" sz="1500" b="1" spc="300" dirty="0" smtClean="0">
              <a:latin typeface="Yu Gothic medium" panose="020B0500000000000000" pitchFamily="50" charset="-128"/>
              <a:ea typeface="Yu Gothic medium" panose="020B0500000000000000" pitchFamily="50" charset="-128"/>
              <a:cs typeface="Noto Sans Mono CJK JP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55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5594" y="869517"/>
            <a:ext cx="11610750" cy="48180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①使用したデータについて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389093" y="949871"/>
            <a:ext cx="10803164" cy="75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■データ内容把握</a:t>
            </a:r>
            <a:endParaRPr lang="en-US" altLang="ja-JP" sz="1500" b="1" u="sng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∟「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age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」分布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07" y="1585406"/>
            <a:ext cx="7492587" cy="389257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0" y="5809824"/>
            <a:ext cx="12226374" cy="10610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lIns="95782" tIns="47891" rIns="95782" bIns="47891" rtlCol="0" anchor="ctr" anchorCtr="0"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30</a:t>
            </a:r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代の分布が多い。</a:t>
            </a:r>
            <a:endParaRPr lang="en-US" altLang="ja-JP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9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5594" y="869517"/>
            <a:ext cx="11610750" cy="48180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①使用したデータについて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389093" y="949871"/>
            <a:ext cx="108031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■データ内容把握</a:t>
            </a:r>
            <a:endParaRPr lang="en-US" altLang="ja-JP" sz="1500" b="1" u="sng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∟「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job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」分布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5809824"/>
            <a:ext cx="12226374" cy="10610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lIns="95782" tIns="47891" rIns="95782" bIns="47891" rtlCol="0" anchor="ctr" anchorCtr="0"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「総務</a:t>
            </a:r>
            <a:r>
              <a:rPr lang="en-US" altLang="ja-JP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/</a:t>
            </a:r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事務」「現業・技能系」の割合が大きい。</a:t>
            </a:r>
            <a:endParaRPr lang="en-US" altLang="ja-JP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56" y="1701423"/>
            <a:ext cx="7189288" cy="369423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5594" y="869517"/>
            <a:ext cx="11610750" cy="48180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①使用したデータについて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389093" y="949871"/>
            <a:ext cx="108031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■データ内容把握</a:t>
            </a:r>
            <a:endParaRPr lang="en-US" altLang="ja-JP" sz="1500" b="1" u="sng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∟「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marital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」分布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5809824"/>
            <a:ext cx="12226374" cy="10610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lIns="95782" tIns="47891" rIns="95782" bIns="47891" rtlCol="0" anchor="ctr" anchorCtr="0"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既婚者＞独身。</a:t>
            </a:r>
            <a:endParaRPr lang="en-US" altLang="ja-JP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54" y="1734701"/>
            <a:ext cx="7333692" cy="381233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5594" y="869517"/>
            <a:ext cx="11610750" cy="48180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①使用したデータについて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389093" y="949871"/>
            <a:ext cx="108031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■データ内容把握</a:t>
            </a:r>
            <a:endParaRPr lang="en-US" altLang="ja-JP" sz="1500" b="1" u="sng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∟「</a:t>
            </a:r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education</a:t>
            </a:r>
            <a:r>
              <a:rPr lang="ja-JP" altLang="en-US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  <a:cs typeface="Noto Sans Mono CJK JP" charset="-128"/>
              </a:rPr>
              <a:t>」分布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5809824"/>
            <a:ext cx="12226374" cy="10610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lIns="95782" tIns="47891" rIns="95782" bIns="47891" rtlCol="0" anchor="ctr" anchorCtr="0"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大卒＞高卒。</a:t>
            </a:r>
            <a:endParaRPr lang="en-US" altLang="ja-JP" dirty="0" smtClean="0">
              <a:solidFill>
                <a:schemeClr val="bg1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6" y="1734701"/>
            <a:ext cx="7432008" cy="381697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285594" y="869517"/>
            <a:ext cx="11610750" cy="57964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②分析アプローチ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562828" y="1039129"/>
            <a:ext cx="11022619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■選定モデル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：ロジスティック回帰</a:t>
            </a:r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∟今回明らかにしたい被説明変数は、</a:t>
            </a:r>
            <a:r>
              <a:rPr lang="ja-JP" altLang="en-US" sz="15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「定期預金を契約するかどうか（</a:t>
            </a:r>
            <a:r>
              <a:rPr lang="en-US" altLang="ja-JP" sz="1500" b="1" dirty="0" err="1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yes,no</a:t>
            </a:r>
            <a:r>
              <a:rPr lang="ja-JP" altLang="en-US" sz="15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）」の</a:t>
            </a:r>
            <a:r>
              <a:rPr lang="en-US" altLang="ja-JP" sz="15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2</a:t>
            </a:r>
            <a:r>
              <a:rPr lang="ja-JP" altLang="en-US" sz="15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値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となるため、</a:t>
            </a:r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ロジスティック回帰モデルを選定。</a:t>
            </a:r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　</a:t>
            </a:r>
            <a:r>
              <a:rPr lang="en-US" altLang="ja-JP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※Step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関数を使用し、</a:t>
            </a:r>
            <a:r>
              <a:rPr lang="en-US" altLang="ja-JP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AIC</a:t>
            </a:r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の低いモデルを採用。</a:t>
            </a:r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500" b="1" u="sng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■分析に用いた説明変数</a:t>
            </a:r>
            <a:endParaRPr lang="en-US" altLang="ja-JP" sz="1500" b="1" u="sng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age</a:t>
            </a:r>
            <a:endParaRPr lang="en-US" altLang="ja-JP" sz="1500" b="1" spc="3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job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marital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education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default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housing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loan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contact</a:t>
            </a: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month</a:t>
            </a:r>
          </a:p>
          <a:p>
            <a:r>
              <a:rPr lang="en-US" altLang="ja-JP" sz="1500" b="1" spc="3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day_of_week</a:t>
            </a:r>
            <a:endParaRPr lang="en-US" altLang="ja-JP" sz="1500" b="1" spc="3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campaign</a:t>
            </a:r>
          </a:p>
          <a:p>
            <a:r>
              <a:rPr lang="en-US" altLang="ja-JP" sz="1500" b="1" spc="3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pdays</a:t>
            </a:r>
            <a:endParaRPr lang="en-US" altLang="ja-JP" sz="1500" b="1" spc="3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previous</a:t>
            </a:r>
          </a:p>
          <a:p>
            <a:r>
              <a:rPr lang="en-US" altLang="ja-JP" sz="1500" b="1" spc="300" dirty="0" err="1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poutcome</a:t>
            </a:r>
            <a:endParaRPr lang="en-US" altLang="ja-JP" sz="1500" b="1" spc="300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23575" y="6080679"/>
            <a:ext cx="36471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タイムリーなデータではないため除外。</a:t>
            </a:r>
            <a:endParaRPr lang="ja-JP" altLang="en-US" sz="1500" b="1" dirty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65421" y="3232037"/>
            <a:ext cx="350929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年齢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職業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婚姻ステータス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学歴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クレジット不履行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住宅ローンの有無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個人ローンの有無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過去のコンタクト方法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過去のコンタクト月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過去のコンタクト曜日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本キャンペーンのコンタクト数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過去のコンタクトからの経過日数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本キャンペーン以前のコンタクト数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過去のキャンペーンの結果</a:t>
            </a:r>
            <a:endParaRPr kumimoji="1" lang="ja-JP" altLang="en-US" sz="15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23575" y="2609541"/>
            <a:ext cx="2005677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u="sng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■除いた説明</a:t>
            </a:r>
            <a:r>
              <a:rPr lang="ja-JP" altLang="en-US" sz="1500" b="1" u="sng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変数</a:t>
            </a:r>
            <a:endParaRPr lang="en-US" altLang="ja-JP" sz="1500" b="1" u="sng" spc="300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spc="3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en-US" altLang="ja-JP" sz="1500" b="1" spc="300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duration</a:t>
            </a:r>
          </a:p>
          <a:p>
            <a:endParaRPr lang="en-US" altLang="ja-JP" sz="1500" b="1" spc="3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spc="300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spc="3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spc="300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spc="3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en-US" altLang="ja-JP" sz="1500" b="1" spc="3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emp.var.rate</a:t>
            </a:r>
            <a:endParaRPr lang="en-US" altLang="ja-JP" sz="1500" b="1" spc="3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en-US" altLang="ja-JP" sz="1500" b="1" spc="3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cons.price.idx</a:t>
            </a:r>
            <a:endParaRPr lang="en-US" altLang="ja-JP" sz="1500" b="1" spc="3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en-US" altLang="ja-JP" sz="1500" b="1" spc="300" dirty="0" err="1">
                <a:latin typeface="Yu Gothic medium" panose="020B0500000000000000" pitchFamily="50" charset="-128"/>
                <a:ea typeface="Yu Gothic medium" panose="020B0500000000000000" pitchFamily="50" charset="-128"/>
              </a:rPr>
              <a:t>cons.conf.idx</a:t>
            </a:r>
            <a:endParaRPr lang="en-US" altLang="ja-JP" sz="1500" b="1" spc="3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en-US" altLang="ja-JP" sz="1500" b="1" spc="3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euribor3m</a:t>
            </a:r>
          </a:p>
          <a:p>
            <a:r>
              <a:rPr lang="en-US" altLang="ja-JP" sz="1500" b="1" spc="300" dirty="0" err="1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nr.employed</a:t>
            </a:r>
            <a:endParaRPr lang="ja-JP" altLang="en-US" sz="1500" b="1" spc="300" dirty="0">
              <a:latin typeface="Yu Gothic medium" panose="020B0500000000000000" pitchFamily="50" charset="-128"/>
              <a:ea typeface="Yu Gothic medium" panose="020B0500000000000000" pitchFamily="50" charset="-128"/>
              <a:cs typeface="Noto Sans Mono CJK JP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60875" y="3060480"/>
            <a:ext cx="312457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過去のコンタクト時の通話時間</a:t>
            </a:r>
          </a:p>
          <a:p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endParaRPr lang="en-US" altLang="ja-JP" sz="1500" b="1" dirty="0" smtClean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r>
              <a:rPr lang="ja-JP" altLang="en-US" sz="1500" b="1" dirty="0" smtClean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</a:t>
            </a:r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就職率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消費者物価指数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消費者信頼感指数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欧州銀行間取引金利</a:t>
            </a:r>
          </a:p>
          <a:p>
            <a:r>
              <a:rPr lang="ja-JP" altLang="en-US" sz="15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： 社員数</a:t>
            </a:r>
            <a:endParaRPr kumimoji="1" lang="ja-JP" altLang="en-US" sz="15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03559" y="3807081"/>
            <a:ext cx="51860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データ</a:t>
            </a:r>
            <a:r>
              <a:rPr lang="ja-JP" altLang="en-US" sz="1500" b="1" dirty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が入手できるタイミングに整合性がないため除外</a:t>
            </a:r>
            <a:r>
              <a:rPr lang="ja-JP" altLang="en-US" sz="1500" b="1" dirty="0" smtClean="0">
                <a:solidFill>
                  <a:srgbClr val="C00000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。</a:t>
            </a:r>
            <a:endParaRPr lang="en-US" altLang="ja-JP" sz="1500" b="1" dirty="0">
              <a:solidFill>
                <a:srgbClr val="C00000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1" name="二等辺三角形 10"/>
          <p:cNvSpPr/>
          <p:nvPr/>
        </p:nvSpPr>
        <p:spPr>
          <a:xfrm rot="10800000">
            <a:off x="8404151" y="3568919"/>
            <a:ext cx="987552" cy="146304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" name="二等辺三角形 11"/>
          <p:cNvSpPr/>
          <p:nvPr/>
        </p:nvSpPr>
        <p:spPr>
          <a:xfrm rot="10800000">
            <a:off x="8404151" y="5864836"/>
            <a:ext cx="987552" cy="146304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2042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7119</TotalTime>
  <Words>914</Words>
  <Application>Microsoft Office PowerPoint</Application>
  <PresentationFormat>ワイド画面</PresentationFormat>
  <Paragraphs>209</Paragraphs>
  <Slides>16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Hiragino Kaku Gothic Pro W3</vt:lpstr>
      <vt:lpstr>Hiragino Kaku Gothic ProN W6</vt:lpstr>
      <vt:lpstr>ＭＳ Ｐゴシック</vt:lpstr>
      <vt:lpstr>Noto Sans CJK JP Light</vt:lpstr>
      <vt:lpstr>Noto Sans CJK JP Medium</vt:lpstr>
      <vt:lpstr>Noto Sans Mono CJK JP</vt:lpstr>
      <vt:lpstr>Yu Gothic medium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00_与件</vt:lpstr>
      <vt:lpstr>①使用したデータについて</vt:lpstr>
      <vt:lpstr>①使用したデータについて</vt:lpstr>
      <vt:lpstr>①使用したデータについて</vt:lpstr>
      <vt:lpstr>①使用したデータについて</vt:lpstr>
      <vt:lpstr>①使用したデータについて</vt:lpstr>
      <vt:lpstr>②分析アプローチ</vt:lpstr>
      <vt:lpstr>③分析結果</vt:lpstr>
      <vt:lpstr>③分析結果</vt:lpstr>
      <vt:lpstr>③分析結果</vt:lpstr>
      <vt:lpstr>④ターゲットとすべきペルソナ</vt:lpstr>
      <vt:lpstr>④ターゲットとすべきペルソナ</vt:lpstr>
      <vt:lpstr>④ターゲットとすべきペルソナ</vt:lpstr>
      <vt:lpstr>⑤期待される収益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szkyt58@gmail.com</dc:creator>
  <cp:lastModifiedBy>h_ito</cp:lastModifiedBy>
  <cp:revision>204</cp:revision>
  <cp:lastPrinted>2017-11-07T04:34:28Z</cp:lastPrinted>
  <dcterms:created xsi:type="dcterms:W3CDTF">2017-10-09T07:04:29Z</dcterms:created>
  <dcterms:modified xsi:type="dcterms:W3CDTF">2017-11-29T10:51:27Z</dcterms:modified>
</cp:coreProperties>
</file>