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5" r:id="rId4"/>
    <p:sldId id="259" r:id="rId5"/>
    <p:sldId id="261" r:id="rId6"/>
    <p:sldId id="257" r:id="rId7"/>
    <p:sldId id="266" r:id="rId8"/>
    <p:sldId id="263" r:id="rId9"/>
    <p:sldId id="260" r:id="rId10"/>
    <p:sldId id="262" r:id="rId11"/>
    <p:sldId id="258" r:id="rId12"/>
    <p:sldId id="267" r:id="rId13"/>
  </p:sldIdLst>
  <p:sldSz cx="10077450" cy="7562850"/>
  <p:notesSz cx="7772400" cy="100584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2" autoAdjust="0"/>
    <p:restoredTop sz="94660"/>
  </p:normalViewPr>
  <p:slideViewPr>
    <p:cSldViewPr>
      <p:cViewPr varScale="1">
        <p:scale>
          <a:sx n="101" d="100"/>
          <a:sy n="101" d="100"/>
        </p:scale>
        <p:origin x="-1458" y="-102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Cordia New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Cordia New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Cordia New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89430EE-39FE-450D-8296-016E38F12A9C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Cordia New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0947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565275" y="965200"/>
            <a:ext cx="4640263" cy="348138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202400" y="4785120"/>
            <a:ext cx="5373000" cy="3863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26237"/>
      </p:ext>
    </p:extLst>
  </p:cSld>
  <p:clrMap bg1="lt1" tx1="dk1" bg2="lt2" tx2="dk2" accent1="accent1" accent2="accent2" accent3="accent3" accent4="accent4" accent5="accent5" accent6="accent6" hlink="hlink" folHlink="folHlink"/>
  <p:notesStyle>
    <a:lvl1pPr rtl="0" hangingPunct="0">
      <a:tabLst/>
      <a:defRPr lang="en-US" sz="2400" b="0" i="0" u="none" strike="noStrike">
        <a:ln>
          <a:noFill/>
        </a:ln>
        <a:solidFill>
          <a:srgbClr val="000000"/>
        </a:solidFill>
        <a:latin typeface="Thorndale" pitchFamily="18"/>
        <a:ea typeface="Arial Unicode MS" pitchFamily="2"/>
        <a:cs typeface="Tahoma" pitchFamily="2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65275" y="965200"/>
            <a:ext cx="4640263" cy="34813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02400" y="4785120"/>
            <a:ext cx="5373000" cy="386423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65275" y="965200"/>
            <a:ext cx="4640263" cy="34813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02400" y="4785120"/>
            <a:ext cx="5373000" cy="377388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65275" y="965200"/>
            <a:ext cx="4640263" cy="34813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02400" y="4785120"/>
            <a:ext cx="5373000" cy="377388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65275" y="965200"/>
            <a:ext cx="4640263" cy="34813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02400" y="4785120"/>
            <a:ext cx="5373000" cy="377388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65275" y="965200"/>
            <a:ext cx="4640263" cy="34813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02400" y="4785120"/>
            <a:ext cx="5373000" cy="377388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65275" y="965200"/>
            <a:ext cx="4640263" cy="34813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02400" y="4785120"/>
            <a:ext cx="5373000" cy="3773880"/>
          </a:xfr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65275" y="965200"/>
            <a:ext cx="4640263" cy="34813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02400" y="4785120"/>
            <a:ext cx="5373000" cy="377388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65275" y="965200"/>
            <a:ext cx="4640263" cy="34813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02400" y="4785120"/>
            <a:ext cx="5373000" cy="377388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4787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09492" y="3361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77450" cy="277304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39" y="7048577"/>
            <a:ext cx="9734817" cy="34137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1618" y="3109172"/>
            <a:ext cx="7054215" cy="1932728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17" y="2668846"/>
            <a:ext cx="973481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7957" y="168063"/>
            <a:ext cx="9734817" cy="722000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2810" y="2332719"/>
            <a:ext cx="671830" cy="67225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6944" y="2436918"/>
            <a:ext cx="463563" cy="463855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6789" y="2425505"/>
            <a:ext cx="503873" cy="48668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5809" y="420159"/>
            <a:ext cx="8565833" cy="1932728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4787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6045" y="0"/>
            <a:ext cx="2351405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77450" cy="171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39" y="7048577"/>
            <a:ext cx="9734817" cy="34137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957" y="171425"/>
            <a:ext cx="9734817" cy="722000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0230" y="3615042"/>
            <a:ext cx="688723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37933" y="3226467"/>
            <a:ext cx="671830" cy="67225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2066" y="3330666"/>
            <a:ext cx="463563" cy="463855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1911" y="3319253"/>
            <a:ext cx="503873" cy="486683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915" y="336127"/>
            <a:ext cx="7222173" cy="641967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5939" y="336128"/>
            <a:ext cx="1595596" cy="645293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6943" y="1131861"/>
            <a:ext cx="503873" cy="486683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556" y="1683995"/>
            <a:ext cx="9372029" cy="50419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4787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09492" y="21008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7957" y="2520950"/>
            <a:ext cx="9734817" cy="33612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17" y="156983"/>
            <a:ext cx="9734817" cy="235960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119" y="3025141"/>
            <a:ext cx="7141692" cy="1845195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39" y="7048577"/>
            <a:ext cx="9734817" cy="34137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7957" y="168063"/>
            <a:ext cx="9734817" cy="722000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7957" y="2689013"/>
            <a:ext cx="973481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2810" y="2332719"/>
            <a:ext cx="671830" cy="67225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6944" y="2436918"/>
            <a:ext cx="463563" cy="463855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6789" y="2425505"/>
            <a:ext cx="503873" cy="48668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49" y="588222"/>
            <a:ext cx="8565833" cy="1680633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56" y="252095"/>
            <a:ext cx="9405620" cy="836955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2385" y="7068744"/>
            <a:ext cx="3355791" cy="403352"/>
          </a:xfrm>
        </p:spPr>
        <p:txBody>
          <a:bodyPr/>
          <a:lstStyle/>
          <a:p>
            <a:fld id="{B6EE300C-6FC5-4FC3-AF1A-075E4F50620D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28895" y="1737595"/>
            <a:ext cx="9832" cy="531490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556" y="1512570"/>
            <a:ext cx="4450874" cy="5162906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0661" y="1512570"/>
            <a:ext cx="4450874" cy="5162906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38725" y="2426415"/>
            <a:ext cx="0" cy="461838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77450" cy="159660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4787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09492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7957" y="1512570"/>
            <a:ext cx="9734817" cy="100838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19" y="7048576"/>
            <a:ext cx="9734817" cy="34284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56" y="1680634"/>
            <a:ext cx="4452624" cy="808307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0445" y="1680633"/>
            <a:ext cx="4454373" cy="80670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915" y="7068744"/>
            <a:ext cx="3947001" cy="40335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7957" y="1411732"/>
            <a:ext cx="973481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7957" y="171425"/>
            <a:ext cx="9734817" cy="722000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556" y="2725386"/>
            <a:ext cx="4454233" cy="4210851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0661" y="2725386"/>
            <a:ext cx="4450874" cy="421502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2810" y="1054295"/>
            <a:ext cx="671830" cy="67225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6944" y="1158494"/>
            <a:ext cx="463563" cy="463855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6789" y="1149554"/>
            <a:ext cx="503873" cy="486683"/>
          </a:xfrm>
        </p:spPr>
        <p:txBody>
          <a:bodyPr/>
          <a:lstStyle>
            <a:lvl1pPr algn="ctr">
              <a:defRPr/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6789" y="1142501"/>
            <a:ext cx="503873" cy="486683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4787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77450" cy="171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09492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39" y="7048577"/>
            <a:ext cx="9734817" cy="34137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957" y="174786"/>
            <a:ext cx="9734817" cy="722000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2810" y="6974628"/>
            <a:ext cx="671830" cy="48668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7957" y="168063"/>
            <a:ext cx="9734817" cy="33612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4787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09492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77450" cy="13108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7958" y="672254"/>
            <a:ext cx="3023235" cy="6470438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008380"/>
            <a:ext cx="2603341" cy="1092412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9894" y="2184824"/>
            <a:ext cx="2603341" cy="4570973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957" y="168063"/>
            <a:ext cx="9734817" cy="722000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7957" y="588222"/>
            <a:ext cx="973481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3129" y="756285"/>
            <a:ext cx="6214428" cy="59662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7639" y="252095"/>
            <a:ext cx="671830" cy="67225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1772" y="356294"/>
            <a:ext cx="463563" cy="463855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1617" y="344881"/>
            <a:ext cx="503873" cy="48668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598" y="7044970"/>
            <a:ext cx="9734817" cy="34137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56" y="7069741"/>
            <a:ext cx="3728657" cy="403352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7957" y="588222"/>
            <a:ext cx="973481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4787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09492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7957" y="168064"/>
            <a:ext cx="9734817" cy="33276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7958" y="672254"/>
            <a:ext cx="3023235" cy="6470438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7957" y="171425"/>
            <a:ext cx="9734817" cy="722000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7639" y="252095"/>
            <a:ext cx="671830" cy="67225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1772" y="356294"/>
            <a:ext cx="463563" cy="463855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1617" y="344881"/>
            <a:ext cx="503873" cy="486683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63" y="5546090"/>
            <a:ext cx="6466364" cy="1344507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6663" y="672254"/>
            <a:ext cx="6466364" cy="4705773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1092412"/>
            <a:ext cx="2687320" cy="5798185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598" y="7044970"/>
            <a:ext cx="9734817" cy="34137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79026" y="7063274"/>
            <a:ext cx="3355791" cy="403352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56" y="7069741"/>
            <a:ext cx="3950360" cy="40335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4787"/>
            <a:ext cx="10077450" cy="168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77450" cy="153657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09492" y="0"/>
            <a:ext cx="167958" cy="756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598" y="7044970"/>
            <a:ext cx="9734817" cy="34137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2385" y="7063274"/>
            <a:ext cx="3355791" cy="403352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915" y="7069741"/>
            <a:ext cx="3947001" cy="403352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957" y="171425"/>
            <a:ext cx="9734817" cy="7220001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7957" y="1407964"/>
            <a:ext cx="973481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2810" y="1054295"/>
            <a:ext cx="671830" cy="67225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6944" y="1158494"/>
            <a:ext cx="463563" cy="463855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6789" y="1147082"/>
            <a:ext cx="503873" cy="486683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556" y="252095"/>
            <a:ext cx="9405620" cy="836955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556" y="1680634"/>
            <a:ext cx="9405620" cy="5072151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mathews/metadata/blob/master/schema/DraftGnssMetadata.xs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sd2xml.com/" TargetMode="External"/><Relationship Id="rId2" Type="http://schemas.openxmlformats.org/officeDocument/2006/relationships/hyperlink" Target="https://raw.githubusercontent.com/mbmathews/metadata/master/schema/DraftGnssMetadata.xs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formatter.com/xml-validator-xsd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>
            <a:normAutofit fontScale="85000" lnSpcReduction="20000"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marL="0" indent="-215978" algn="ctr">
              <a:buNone/>
            </a:pPr>
            <a:r>
              <a:rPr lang="en-US" sz="3600" b="1" dirty="0" smtClean="0">
                <a:latin typeface="Thorndale" pitchFamily="18"/>
              </a:rPr>
              <a:t>ION GNSS SDR </a:t>
            </a:r>
          </a:p>
          <a:p>
            <a:pPr marL="0" indent="-215978" algn="ctr">
              <a:buNone/>
            </a:pPr>
            <a:r>
              <a:rPr lang="en-US" sz="3600" b="1" dirty="0" smtClean="0">
                <a:latin typeface="Thorndale" pitchFamily="18"/>
              </a:rPr>
              <a:t>Metadata Working Group</a:t>
            </a:r>
          </a:p>
          <a:p>
            <a:pPr marL="0" indent="-215978" algn="ctr">
              <a:buNone/>
            </a:pPr>
            <a:endParaRPr lang="en-US" sz="3600" b="1" dirty="0">
              <a:latin typeface="Thorndale" pitchFamily="18"/>
            </a:endParaRPr>
          </a:p>
          <a:p>
            <a:pPr marL="0" indent="-215978" algn="ctr">
              <a:buNone/>
            </a:pPr>
            <a:r>
              <a:rPr lang="en-US" sz="3600" b="1" dirty="0" smtClean="0">
                <a:latin typeface="Thorndale" pitchFamily="18"/>
              </a:rPr>
              <a:t>September 14, 2014</a:t>
            </a:r>
            <a:endParaRPr lang="en-US" sz="3600" b="1" dirty="0">
              <a:latin typeface="Thorndale" pitchFamily="1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-215978"/>
            <a:r>
              <a:rPr lang="en-US" sz="4800" b="1" dirty="0">
                <a:latin typeface="Thorndale" pitchFamily="18"/>
              </a:rPr>
              <a:t>DRAFT - Metadata Object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/>
            <a:r>
              <a:rPr lang="en-US" smtClean="0"/>
              <a:t>Primative Types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24025"/>
            <a:ext cx="6167463" cy="484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/>
            <a:r>
              <a:rPr lang="en-US" smtClean="0"/>
              <a:t>Additional Types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66" y="1724025"/>
            <a:ext cx="74279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XML Template (Single File)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624" y="1724025"/>
            <a:ext cx="4343302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&lt;?</a:t>
            </a:r>
            <a:r>
              <a:rPr lang="en-US" sz="1100" dirty="0" smtClean="0">
                <a:solidFill>
                  <a:srgbClr val="A31515"/>
                </a:solidFill>
              </a:rPr>
              <a:t>xml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version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1.0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encoding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utf-8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?&gt;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&lt;</a:t>
            </a:r>
            <a:r>
              <a:rPr lang="en-US" sz="1100" dirty="0" err="1" smtClean="0">
                <a:solidFill>
                  <a:srgbClr val="A31515"/>
                </a:solidFill>
              </a:rPr>
              <a:t>datafile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&lt;</a:t>
            </a:r>
            <a:r>
              <a:rPr lang="en-US" sz="1100" dirty="0" err="1" smtClean="0">
                <a:solidFill>
                  <a:srgbClr val="A31515"/>
                </a:solidFill>
              </a:rPr>
              <a:t>url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err="1" smtClean="0">
                <a:solidFill>
                  <a:prstClr val="black"/>
                </a:solidFill>
              </a:rPr>
              <a:t>sdrdata.bin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url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&lt;</a:t>
            </a:r>
            <a:r>
              <a:rPr lang="en-US" sz="1100" dirty="0" smtClean="0">
                <a:solidFill>
                  <a:srgbClr val="A31515"/>
                </a:solidFill>
              </a:rPr>
              <a:t>owner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str1234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owner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&lt;</a:t>
            </a:r>
            <a:r>
              <a:rPr lang="en-US" sz="1100" dirty="0" smtClean="0">
                <a:solidFill>
                  <a:srgbClr val="A31515"/>
                </a:solidFill>
              </a:rPr>
              <a:t>copyright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str1234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copyright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&lt;</a:t>
            </a:r>
            <a:r>
              <a:rPr lang="en-US" sz="1100" dirty="0" smtClean="0">
                <a:solidFill>
                  <a:srgbClr val="A31515"/>
                </a:solidFill>
              </a:rPr>
              <a:t>stream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id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str1234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&lt;</a:t>
            </a:r>
            <a:r>
              <a:rPr lang="en-US" sz="1100" dirty="0" smtClean="0">
                <a:solidFill>
                  <a:srgbClr val="A31515"/>
                </a:solidFill>
              </a:rPr>
              <a:t>ordinal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123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ordinal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&lt;</a:t>
            </a:r>
            <a:r>
              <a:rPr lang="en-US" sz="1100" dirty="0" err="1" smtClean="0">
                <a:solidFill>
                  <a:srgbClr val="A31515"/>
                </a:solidFill>
              </a:rPr>
              <a:t>ratefactor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123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err="1" smtClean="0">
                <a:solidFill>
                  <a:srgbClr val="A31515"/>
                </a:solidFill>
              </a:rPr>
              <a:t>ratefactor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&lt;</a:t>
            </a:r>
            <a:r>
              <a:rPr lang="en-US" sz="1100" dirty="0" smtClean="0">
                <a:solidFill>
                  <a:srgbClr val="A31515"/>
                </a:solidFill>
              </a:rPr>
              <a:t>format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err="1" smtClean="0">
                <a:solidFill>
                  <a:prstClr val="black"/>
                </a:solidFill>
              </a:rPr>
              <a:t>InQ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format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&lt;</a:t>
            </a:r>
            <a:r>
              <a:rPr lang="en-US" sz="1100" dirty="0" smtClean="0">
                <a:solidFill>
                  <a:srgbClr val="A31515"/>
                </a:solidFill>
              </a:rPr>
              <a:t>quantization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123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quantization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&lt;</a:t>
            </a:r>
            <a:r>
              <a:rPr lang="en-US" sz="1100" dirty="0" err="1" smtClean="0">
                <a:solidFill>
                  <a:srgbClr val="A31515"/>
                </a:solidFill>
              </a:rPr>
              <a:t>packedbits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123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err="1" smtClean="0">
                <a:solidFill>
                  <a:srgbClr val="A31515"/>
                </a:solidFill>
              </a:rPr>
              <a:t>packedbits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&lt;</a:t>
            </a:r>
            <a:r>
              <a:rPr lang="en-US" sz="1100" dirty="0" smtClean="0">
                <a:solidFill>
                  <a:srgbClr val="A31515"/>
                </a:solidFill>
              </a:rPr>
              <a:t>alignment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Right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alignment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&lt;</a:t>
            </a:r>
            <a:r>
              <a:rPr lang="en-US" sz="1100" dirty="0" smtClean="0">
                <a:solidFill>
                  <a:srgbClr val="A31515"/>
                </a:solidFill>
              </a:rPr>
              <a:t>encoding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str1234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encoding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&lt;</a:t>
            </a:r>
            <a:r>
              <a:rPr lang="en-US" sz="1100" dirty="0" smtClean="0">
                <a:solidFill>
                  <a:srgbClr val="A31515"/>
                </a:solidFill>
              </a:rPr>
              <a:t>channel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id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str1234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&lt;</a:t>
            </a:r>
            <a:r>
              <a:rPr lang="en-US" sz="1100" dirty="0" err="1" smtClean="0">
                <a:solidFill>
                  <a:srgbClr val="A31515"/>
                </a:solidFill>
              </a:rPr>
              <a:t>centerfreq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format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GHz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&lt;</a:t>
            </a:r>
            <a:r>
              <a:rPr lang="en-US" sz="1100" dirty="0" err="1" smtClean="0">
                <a:solidFill>
                  <a:srgbClr val="A31515"/>
                </a:solidFill>
              </a:rPr>
              <a:t>translatedfreq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format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GHz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&lt;</a:t>
            </a:r>
            <a:r>
              <a:rPr lang="en-US" sz="1100" dirty="0" smtClean="0">
                <a:solidFill>
                  <a:srgbClr val="A31515"/>
                </a:solidFill>
              </a:rPr>
              <a:t>inverted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true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inverted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&lt;</a:t>
            </a:r>
            <a:r>
              <a:rPr lang="en-US" sz="1100" dirty="0" err="1" smtClean="0">
                <a:solidFill>
                  <a:srgbClr val="A31515"/>
                </a:solidFill>
              </a:rPr>
              <a:t>delaybias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format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err="1" smtClean="0">
                <a:solidFill>
                  <a:srgbClr val="0000FF"/>
                </a:solidFill>
              </a:rPr>
              <a:t>nsec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&lt;</a:t>
            </a:r>
            <a:r>
              <a:rPr lang="en-US" sz="1100" dirty="0" smtClean="0">
                <a:solidFill>
                  <a:srgbClr val="A31515"/>
                </a:solidFill>
              </a:rPr>
              <a:t>artifact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http://www.xsd2xml.com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artifact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&lt;</a:t>
            </a:r>
            <a:r>
              <a:rPr lang="en-US" sz="1100" dirty="0" smtClean="0">
                <a:solidFill>
                  <a:srgbClr val="A31515"/>
                </a:solidFill>
              </a:rPr>
              <a:t>comment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format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text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&lt;</a:t>
            </a:r>
            <a:r>
              <a:rPr lang="en-US" sz="1100" dirty="0" smtClean="0">
                <a:solidFill>
                  <a:srgbClr val="A31515"/>
                </a:solidFill>
              </a:rPr>
              <a:t>system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id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str1234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type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Receiver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  &lt;</a:t>
            </a:r>
            <a:r>
              <a:rPr lang="en-US" sz="1100" dirty="0" smtClean="0">
                <a:solidFill>
                  <a:srgbClr val="A31515"/>
                </a:solidFill>
              </a:rPr>
              <a:t>model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  <a:r>
              <a:rPr lang="en-US" sz="1100" dirty="0" smtClean="0">
                <a:solidFill>
                  <a:prstClr val="black"/>
                </a:solidFill>
              </a:rPr>
              <a:t>str1234</a:t>
            </a:r>
            <a:r>
              <a:rPr lang="en-US" sz="1100" dirty="0" smtClean="0">
                <a:solidFill>
                  <a:srgbClr val="0000FF"/>
                </a:solidFill>
              </a:rPr>
              <a:t>&lt;/</a:t>
            </a:r>
            <a:r>
              <a:rPr lang="en-US" sz="1100" dirty="0" smtClean="0">
                <a:solidFill>
                  <a:srgbClr val="A31515"/>
                </a:solidFill>
              </a:rPr>
              <a:t>model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  &lt;</a:t>
            </a:r>
            <a:r>
              <a:rPr lang="en-US" sz="1100" dirty="0" smtClean="0">
                <a:solidFill>
                  <a:srgbClr val="A31515"/>
                </a:solidFill>
              </a:rPr>
              <a:t>comment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format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text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  &lt;</a:t>
            </a:r>
            <a:r>
              <a:rPr lang="en-US" sz="1100" dirty="0" err="1" smtClean="0">
                <a:solidFill>
                  <a:srgbClr val="A31515"/>
                </a:solidFill>
              </a:rPr>
              <a:t>rfconfig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id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str1234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    &lt;</a:t>
            </a:r>
            <a:r>
              <a:rPr lang="en-US" sz="1100" dirty="0" smtClean="0">
                <a:solidFill>
                  <a:srgbClr val="A31515"/>
                </a:solidFill>
              </a:rPr>
              <a:t>comment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format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text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  &lt;/</a:t>
            </a:r>
            <a:r>
              <a:rPr lang="en-US" sz="1100" dirty="0" err="1" smtClean="0">
                <a:solidFill>
                  <a:srgbClr val="A31515"/>
                </a:solidFill>
              </a:rPr>
              <a:t>rfconfig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  &lt;</a:t>
            </a:r>
            <a:r>
              <a:rPr lang="en-US" sz="1100" dirty="0" smtClean="0">
                <a:solidFill>
                  <a:srgbClr val="A31515"/>
                </a:solidFill>
              </a:rPr>
              <a:t>oscillator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id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str1234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    &lt;</a:t>
            </a:r>
            <a:r>
              <a:rPr lang="en-US" sz="1100" dirty="0" smtClean="0">
                <a:solidFill>
                  <a:srgbClr val="A31515"/>
                </a:solidFill>
              </a:rPr>
              <a:t>comment</a:t>
            </a:r>
            <a:r>
              <a:rPr lang="en-US" sz="1100" dirty="0" smtClean="0">
                <a:solidFill>
                  <a:srgbClr val="0000FF"/>
                </a:solidFill>
              </a:rPr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format</a:t>
            </a:r>
            <a:r>
              <a:rPr lang="en-US" sz="1100" dirty="0" smtClean="0">
                <a:solidFill>
                  <a:srgbClr val="0000FF"/>
                </a:solidFill>
              </a:rPr>
              <a:t>=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text</a:t>
            </a:r>
            <a:r>
              <a:rPr lang="en-US" sz="1100" dirty="0" smtClean="0">
                <a:solidFill>
                  <a:prstClr val="black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  &lt;/</a:t>
            </a:r>
            <a:r>
              <a:rPr lang="en-US" sz="1100" dirty="0" smtClean="0">
                <a:solidFill>
                  <a:srgbClr val="A31515"/>
                </a:solidFill>
              </a:rPr>
              <a:t>oscillator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  &lt;/</a:t>
            </a:r>
            <a:r>
              <a:rPr lang="en-US" sz="1100" dirty="0" smtClean="0">
                <a:solidFill>
                  <a:srgbClr val="A31515"/>
                </a:solidFill>
              </a:rPr>
              <a:t>system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    &lt;/</a:t>
            </a:r>
            <a:r>
              <a:rPr lang="en-US" sz="1100" dirty="0" smtClean="0">
                <a:solidFill>
                  <a:srgbClr val="A31515"/>
                </a:solidFill>
              </a:rPr>
              <a:t>channel</a:t>
            </a:r>
            <a:r>
              <a:rPr lang="en-US" sz="1100" dirty="0" smtClean="0">
                <a:solidFill>
                  <a:srgbClr val="0000FF"/>
                </a:solidFill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9125" y="1724025"/>
            <a:ext cx="534352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 &lt;</a:t>
            </a:r>
            <a:r>
              <a:rPr lang="en-US" sz="1100" dirty="0" err="1">
                <a:solidFill>
                  <a:srgbClr val="A31515"/>
                </a:solidFill>
              </a:rPr>
              <a:t>delaybias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format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 err="1">
                <a:solidFill>
                  <a:srgbClr val="0000FF"/>
                </a:solidFill>
              </a:rPr>
              <a:t>nsec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&lt;</a:t>
            </a:r>
            <a:r>
              <a:rPr lang="en-US" sz="1100" dirty="0">
                <a:solidFill>
                  <a:srgbClr val="A31515"/>
                </a:solidFill>
              </a:rPr>
              <a:t>comment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format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text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&lt;/</a:t>
            </a:r>
            <a:r>
              <a:rPr lang="en-US" sz="1100" dirty="0">
                <a:solidFill>
                  <a:srgbClr val="A31515"/>
                </a:solidFill>
              </a:rPr>
              <a:t>stream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>
                <a:solidFill>
                  <a:srgbClr val="A31515"/>
                </a:solidFill>
              </a:rPr>
              <a:t>session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id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str1234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&lt;</a:t>
            </a:r>
            <a:r>
              <a:rPr lang="en-US" sz="1100" dirty="0">
                <a:solidFill>
                  <a:srgbClr val="A31515"/>
                </a:solidFill>
              </a:rPr>
              <a:t>scenario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str1234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>
                <a:solidFill>
                  <a:srgbClr val="A31515"/>
                </a:solidFill>
              </a:rPr>
              <a:t>scenario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&lt;</a:t>
            </a:r>
            <a:r>
              <a:rPr lang="en-US" sz="1100" dirty="0">
                <a:solidFill>
                  <a:srgbClr val="A31515"/>
                </a:solidFill>
              </a:rPr>
              <a:t>campaign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str1234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>
                <a:solidFill>
                  <a:srgbClr val="A31515"/>
                </a:solidFill>
              </a:rPr>
              <a:t>campaign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&lt;</a:t>
            </a:r>
            <a:r>
              <a:rPr lang="en-US" sz="1100" dirty="0">
                <a:solidFill>
                  <a:srgbClr val="A31515"/>
                </a:solidFill>
              </a:rPr>
              <a:t>location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lat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3.1415926535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lon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3.1415926535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height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3.1415926535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&lt;</a:t>
            </a:r>
            <a:r>
              <a:rPr lang="en-US" sz="1100" dirty="0">
                <a:solidFill>
                  <a:srgbClr val="A31515"/>
                </a:solidFill>
              </a:rPr>
              <a:t>contact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str1234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>
                <a:solidFill>
                  <a:srgbClr val="A31515"/>
                </a:solidFill>
              </a:rPr>
              <a:t>contact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&lt;</a:t>
            </a:r>
            <a:r>
              <a:rPr lang="en-US" sz="1100" dirty="0" err="1">
                <a:solidFill>
                  <a:srgbClr val="A31515"/>
                </a:solidFill>
              </a:rPr>
              <a:t>poc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str1234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 err="1">
                <a:solidFill>
                  <a:srgbClr val="A31515"/>
                </a:solidFill>
              </a:rPr>
              <a:t>poc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&lt;</a:t>
            </a:r>
            <a:r>
              <a:rPr lang="en-US" sz="1100" dirty="0">
                <a:solidFill>
                  <a:srgbClr val="A31515"/>
                </a:solidFill>
              </a:rPr>
              <a:t>artifact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http://www.xsd2xml.com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>
                <a:solidFill>
                  <a:srgbClr val="A31515"/>
                </a:solidFill>
              </a:rPr>
              <a:t>artifact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  &lt;</a:t>
            </a:r>
            <a:r>
              <a:rPr lang="en-US" sz="1100" dirty="0">
                <a:solidFill>
                  <a:srgbClr val="A31515"/>
                </a:solidFill>
              </a:rPr>
              <a:t>comment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format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text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&lt;/</a:t>
            </a:r>
            <a:r>
              <a:rPr lang="en-US" sz="1100" dirty="0">
                <a:solidFill>
                  <a:srgbClr val="A31515"/>
                </a:solidFill>
              </a:rPr>
              <a:t>session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 err="1">
                <a:solidFill>
                  <a:srgbClr val="A31515"/>
                </a:solidFill>
              </a:rPr>
              <a:t>createDate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2012-12-13T12:12:12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 err="1">
                <a:solidFill>
                  <a:srgbClr val="A31515"/>
                </a:solidFill>
              </a:rPr>
              <a:t>createDate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 err="1">
                <a:solidFill>
                  <a:srgbClr val="A31515"/>
                </a:solidFill>
              </a:rPr>
              <a:t>modDate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2012-12-13T12:12:12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 err="1">
                <a:solidFill>
                  <a:srgbClr val="A31515"/>
                </a:solidFill>
              </a:rPr>
              <a:t>modDate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>
                <a:solidFill>
                  <a:srgbClr val="A31515"/>
                </a:solidFill>
              </a:rPr>
              <a:t>next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http://www.xsd2xml.com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>
                <a:solidFill>
                  <a:srgbClr val="A31515"/>
                </a:solidFill>
              </a:rPr>
              <a:t>next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>
                <a:solidFill>
                  <a:srgbClr val="A31515"/>
                </a:solidFill>
              </a:rPr>
              <a:t>previous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http://www.xsd2xml.com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>
                <a:solidFill>
                  <a:srgbClr val="A31515"/>
                </a:solidFill>
              </a:rPr>
              <a:t>previous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>
                <a:solidFill>
                  <a:srgbClr val="A31515"/>
                </a:solidFill>
              </a:rPr>
              <a:t>offset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123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>
                <a:solidFill>
                  <a:srgbClr val="A31515"/>
                </a:solidFill>
              </a:rPr>
              <a:t>offset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>
                <a:solidFill>
                  <a:srgbClr val="A31515"/>
                </a:solidFill>
              </a:rPr>
              <a:t>rate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format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GHz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 err="1">
                <a:solidFill>
                  <a:srgbClr val="A31515"/>
                </a:solidFill>
              </a:rPr>
              <a:t>subframe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words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123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size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123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endian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Big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alignment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Right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>
                <a:solidFill>
                  <a:srgbClr val="A31515"/>
                </a:solidFill>
              </a:rPr>
              <a:t>frame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sizeHeader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123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sizeFooter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123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count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123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>
                <a:solidFill>
                  <a:srgbClr val="A31515"/>
                </a:solidFill>
              </a:rPr>
              <a:t>artifact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r>
              <a:rPr lang="en-US" sz="1100" dirty="0">
                <a:solidFill>
                  <a:prstClr val="black"/>
                </a:solidFill>
              </a:rPr>
              <a:t>http://www.xsd2xml.com</a:t>
            </a:r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>
                <a:solidFill>
                  <a:srgbClr val="A31515"/>
                </a:solidFill>
              </a:rPr>
              <a:t>artifact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  &lt;</a:t>
            </a:r>
            <a:r>
              <a:rPr lang="en-US" sz="1100" dirty="0">
                <a:solidFill>
                  <a:srgbClr val="A31515"/>
                </a:solidFill>
              </a:rPr>
              <a:t>comment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format</a:t>
            </a:r>
            <a:r>
              <a:rPr lang="en-US" sz="1100" dirty="0">
                <a:solidFill>
                  <a:srgbClr val="0000FF"/>
                </a:solidFill>
              </a:rPr>
              <a:t>=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text</a:t>
            </a:r>
            <a:r>
              <a:rPr lang="en-US" sz="1100" dirty="0">
                <a:solidFill>
                  <a:prstClr val="black"/>
                </a:solidFill>
              </a:rPr>
              <a:t>"</a:t>
            </a:r>
            <a:r>
              <a:rPr lang="en-US" sz="1100" dirty="0">
                <a:solidFill>
                  <a:srgbClr val="0000FF"/>
                </a:solidFill>
              </a:rPr>
              <a:t> /&gt;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&lt;/</a:t>
            </a:r>
            <a:r>
              <a:rPr lang="en-US" sz="1100" dirty="0" err="1">
                <a:solidFill>
                  <a:srgbClr val="A31515"/>
                </a:solidFill>
              </a:rPr>
              <a:t>datafile</a:t>
            </a:r>
            <a:r>
              <a:rPr lang="en-US" sz="1100" dirty="0">
                <a:solidFill>
                  <a:srgbClr val="0000FF"/>
                </a:solidFill>
              </a:rPr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815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Normalized </a:t>
            </a:r>
            <a:r>
              <a:rPr lang="en-US" dirty="0" smtClean="0"/>
              <a:t>object </a:t>
            </a:r>
            <a:r>
              <a:rPr lang="en-US" dirty="0" smtClean="0"/>
              <a:t>model of metadata schema based upon meeting results from Sept 10, 2014 at ION GNSS+</a:t>
            </a:r>
          </a:p>
          <a:p>
            <a:r>
              <a:rPr lang="en-US" dirty="0" smtClean="0"/>
              <a:t>UML Model shows the principal object types and relationships.  </a:t>
            </a:r>
          </a:p>
          <a:p>
            <a:r>
              <a:rPr lang="en-US" dirty="0" smtClean="0"/>
              <a:t>Generated schema from object model for specification testing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Created temporary </a:t>
            </a:r>
            <a:r>
              <a:rPr lang="en-US" dirty="0" err="1" smtClean="0"/>
              <a:t>github</a:t>
            </a:r>
            <a:r>
              <a:rPr lang="en-US" dirty="0" smtClean="0"/>
              <a:t> for all artifacts.  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github.com/mbmathews/metadata/blob/master/schema/DraftGnssMetadata.xsd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Need to move this to an ION owned GIT. 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78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proposed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556" y="1683995"/>
            <a:ext cx="9372029" cy="552643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Datafile</a:t>
            </a:r>
            <a:r>
              <a:rPr lang="en-US" dirty="0" smtClean="0"/>
              <a:t> Element (new) – captures specification for a single </a:t>
            </a:r>
            <a:r>
              <a:rPr lang="en-US" dirty="0" err="1" smtClean="0"/>
              <a:t>datafile</a:t>
            </a:r>
            <a:endParaRPr lang="en-US" dirty="0" smtClean="0"/>
          </a:p>
          <a:p>
            <a:r>
              <a:rPr lang="en-US" dirty="0" smtClean="0"/>
              <a:t>Namespace changes </a:t>
            </a:r>
          </a:p>
          <a:p>
            <a:pPr lvl="1"/>
            <a:r>
              <a:rPr lang="en-US" b="1" dirty="0" smtClean="0"/>
              <a:t>Lump</a:t>
            </a:r>
            <a:r>
              <a:rPr lang="en-US" dirty="0" smtClean="0"/>
              <a:t> – eliminated since contained within definition of </a:t>
            </a:r>
            <a:r>
              <a:rPr lang="en-US" dirty="0" err="1" smtClean="0"/>
              <a:t>datafile</a:t>
            </a:r>
            <a:r>
              <a:rPr lang="en-US" dirty="0" smtClean="0"/>
              <a:t>.  The number of streams included and stream ordinal attribute specified in the </a:t>
            </a:r>
            <a:r>
              <a:rPr lang="en-US" dirty="0" err="1" smtClean="0"/>
              <a:t>datafile</a:t>
            </a:r>
            <a:r>
              <a:rPr lang="en-US" dirty="0" smtClean="0"/>
              <a:t> element defines the lump (aka sample word).</a:t>
            </a:r>
            <a:endParaRPr lang="en-US" dirty="0" smtClean="0"/>
          </a:p>
          <a:p>
            <a:pPr lvl="1"/>
            <a:r>
              <a:rPr lang="en-US" b="1" dirty="0" smtClean="0"/>
              <a:t>Chunk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 changed to </a:t>
            </a:r>
            <a:r>
              <a:rPr lang="en-US" dirty="0" err="1" smtClean="0"/>
              <a:t>subframe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Band</a:t>
            </a:r>
            <a:r>
              <a:rPr lang="en-US" dirty="0" smtClean="0"/>
              <a:t> – changed to channel for generalization in support of intermediate file </a:t>
            </a:r>
            <a:r>
              <a:rPr lang="en-US" dirty="0" smtClean="0"/>
              <a:t>output.  Metadata description can also be used for intermediate output as well.</a:t>
            </a:r>
            <a:endParaRPr lang="en-US" dirty="0" smtClean="0"/>
          </a:p>
          <a:p>
            <a:pPr lvl="1"/>
            <a:r>
              <a:rPr lang="en-US" dirty="0" smtClean="0"/>
              <a:t>Various element attribute names expanded to make their meaning more obvious for reader legibility</a:t>
            </a:r>
            <a:r>
              <a:rPr lang="en-US" dirty="0" smtClean="0"/>
              <a:t>.  Goal for xml is legibility and readability.</a:t>
            </a:r>
            <a:endParaRPr lang="en-US" dirty="0" smtClean="0"/>
          </a:p>
          <a:p>
            <a:r>
              <a:rPr lang="en-US" dirty="0" smtClean="0"/>
              <a:t>Schema Changes</a:t>
            </a:r>
          </a:p>
          <a:p>
            <a:pPr lvl="1"/>
            <a:r>
              <a:rPr lang="en-US" dirty="0" smtClean="0"/>
              <a:t>Metadata files can include other metadata files allowing referencing of standard elements (e.g. channels, streams, system, etc.)</a:t>
            </a:r>
          </a:p>
          <a:p>
            <a:pPr lvl="1"/>
            <a:r>
              <a:rPr lang="en-US" dirty="0" smtClean="0"/>
              <a:t>References to previously defined elements is done by specifying the id.  Plan is for referenced elements to be copied into the linked element.</a:t>
            </a:r>
          </a:p>
          <a:p>
            <a:pPr lvl="1"/>
            <a:r>
              <a:rPr lang="en-US" dirty="0" smtClean="0"/>
              <a:t>Inclusion </a:t>
            </a:r>
            <a:r>
              <a:rPr lang="en-US" dirty="0"/>
              <a:t>(using the </a:t>
            </a:r>
            <a:r>
              <a:rPr lang="en-US" b="1" dirty="0"/>
              <a:t>include  </a:t>
            </a:r>
            <a:r>
              <a:rPr lang="en-US" dirty="0"/>
              <a:t>element) of </a:t>
            </a:r>
            <a:r>
              <a:rPr lang="en-US" dirty="0" smtClean="0"/>
              <a:t>multiple files with </a:t>
            </a:r>
            <a:r>
              <a:rPr lang="en-US" dirty="0" smtClean="0"/>
              <a:t>references via </a:t>
            </a:r>
            <a:r>
              <a:rPr lang="en-US" dirty="0" smtClean="0"/>
              <a:t>‘id’ field make it possible to support all complex multi-file configurations  as well as a simplified single-file versions</a:t>
            </a:r>
          </a:p>
        </p:txBody>
      </p:sp>
    </p:spTree>
    <p:extLst>
      <p:ext uri="{BB962C8B-B14F-4D97-AF65-F5344CB8AC3E}">
        <p14:creationId xmlns:p14="http://schemas.microsoft.com/office/powerpoint/2010/main" val="217952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/>
            <a:r>
              <a:rPr lang="en-US" dirty="0" smtClean="0"/>
              <a:t>Core Conceptual Model</a:t>
            </a:r>
            <a:endParaRPr lang="en-US" dirty="0"/>
          </a:p>
        </p:txBody>
      </p:sp>
      <p:pic>
        <p:nvPicPr>
          <p:cNvPr id="4" name="Diagram Core Conceptual Mod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724025"/>
            <a:ext cx="8990280" cy="513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/>
            <a:r>
              <a:rPr lang="en-US" smtClean="0"/>
              <a:t>Primative Elements</a:t>
            </a:r>
            <a:endParaRPr lang="en-US"/>
          </a:p>
        </p:txBody>
      </p:sp>
      <p:pic>
        <p:nvPicPr>
          <p:cNvPr id="4" name="Diagram Primative Elemen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257425"/>
            <a:ext cx="8153704" cy="3143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/>
            <a:r>
              <a:rPr lang="en-US" smtClean="0"/>
              <a:t>Additional Elements</a:t>
            </a:r>
            <a:endParaRPr lang="en-US"/>
          </a:p>
        </p:txBody>
      </p:sp>
      <p:pic>
        <p:nvPicPr>
          <p:cNvPr id="4" name="Diagram Additional Elemen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82" y="2562225"/>
            <a:ext cx="4219956" cy="2686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figures show the fully specified XML schema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Generated schema is available at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raw.githubusercontent.com/mbmathews/metadata/master/schema/DraftGnssMetadata.xsd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test the schema and create templates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xsd2xml.com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 validate metadata xml using the schema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www.freeformatter.com/xml-validator-xsd.html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6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/>
            <a:r>
              <a:rPr lang="en-US" smtClean="0"/>
              <a:t>Top-Level Schema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876425"/>
            <a:ext cx="7872413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/>
            <a:r>
              <a:rPr lang="en-US" dirty="0" smtClean="0"/>
              <a:t>Core Elements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800225"/>
            <a:ext cx="95345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138</TotalTime>
  <Words>711</Words>
  <Application>Microsoft Office PowerPoint</Application>
  <PresentationFormat>Custom</PresentationFormat>
  <Paragraphs>93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DRAFT - Metadata Object Model</vt:lpstr>
      <vt:lpstr>Overview</vt:lpstr>
      <vt:lpstr>Changes to proposed schema</vt:lpstr>
      <vt:lpstr>Core Conceptual Model</vt:lpstr>
      <vt:lpstr>Primative Elements</vt:lpstr>
      <vt:lpstr>Additional Elements</vt:lpstr>
      <vt:lpstr>XML Schema Model</vt:lpstr>
      <vt:lpstr>Top-Level Schema</vt:lpstr>
      <vt:lpstr>Core Elements</vt:lpstr>
      <vt:lpstr>Primative Types</vt:lpstr>
      <vt:lpstr>Additional Types</vt:lpstr>
      <vt:lpstr>Sample XML Template (Single File)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- Metadata Object Model</dc:title>
  <dc:creator>Siri C</dc:creator>
  <cp:lastModifiedBy>Michael Mathews</cp:lastModifiedBy>
  <cp:revision>15</cp:revision>
  <dcterms:created xsi:type="dcterms:W3CDTF">2009-09-18T14:56:18Z</dcterms:created>
  <dcterms:modified xsi:type="dcterms:W3CDTF">2014-09-16T17:54:42Z</dcterms:modified>
</cp:coreProperties>
</file>