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394" r:id="rId2"/>
    <p:sldId id="391" r:id="rId3"/>
    <p:sldId id="392" r:id="rId4"/>
    <p:sldId id="395" r:id="rId5"/>
    <p:sldId id="393" r:id="rId6"/>
    <p:sldId id="396" r:id="rId7"/>
    <p:sldId id="385" r:id="rId8"/>
    <p:sldId id="390" r:id="rId9"/>
    <p:sldId id="386" r:id="rId10"/>
    <p:sldId id="376" r:id="rId11"/>
    <p:sldId id="399" r:id="rId12"/>
    <p:sldId id="397" r:id="rId13"/>
    <p:sldId id="387" r:id="rId14"/>
    <p:sldId id="375" r:id="rId15"/>
    <p:sldId id="378" r:id="rId16"/>
    <p:sldId id="398" r:id="rId17"/>
    <p:sldId id="380" r:id="rId18"/>
    <p:sldId id="374" r:id="rId19"/>
    <p:sldId id="381" r:id="rId20"/>
    <p:sldId id="382" r:id="rId21"/>
    <p:sldId id="383" r:id="rId22"/>
    <p:sldId id="384" r:id="rId23"/>
    <p:sldId id="400" r:id="rId24"/>
    <p:sldId id="401" r:id="rId25"/>
    <p:sldId id="40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CC"/>
    <a:srgbClr val="0000FF"/>
    <a:srgbClr val="008000"/>
    <a:srgbClr val="CC9900"/>
    <a:srgbClr val="96ADF8"/>
    <a:srgbClr val="FFAFAF"/>
    <a:srgbClr val="9900FF"/>
    <a:srgbClr val="00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841" autoAdjust="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4CEB-887B-46B4-8C6D-6AF9FDFFB44D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881D6-66D6-4473-9E7E-F01D5332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684D7-B26A-447D-BF40-97F4EE1C001C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FCCE-34CA-4179-8B82-EE8346F0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FCCE-34CA-4179-8B82-EE8346F03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6400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6F15528-21DE-4FAA-801E-634DDDAF4B2B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2783" y="6400800"/>
            <a:ext cx="275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ION GNSS SDR Metadata Working Group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ION GNSS+ 2014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4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1978"/>
            <a:ext cx="8580474" cy="565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6571" y="686906"/>
            <a:ext cx="8229600" cy="42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roliferation of GNSS SDR tech in the past 5-10 years:</a:t>
            </a:r>
            <a:endParaRPr lang="en-US" sz="28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9485" y="1220291"/>
            <a:ext cx="4253029" cy="4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/>
              <a:t>GNSS SDR Data Collection Systems</a:t>
            </a:r>
            <a:endParaRPr lang="en-US" sz="2200" dirty="0" smtClean="0"/>
          </a:p>
          <a:p>
            <a:r>
              <a:rPr lang="en-US" sz="2000" dirty="0" smtClean="0"/>
              <a:t>IFEN GmbH</a:t>
            </a:r>
          </a:p>
          <a:p>
            <a:r>
              <a:rPr lang="en-US" sz="2000" dirty="0" err="1" smtClean="0"/>
              <a:t>LabSat</a:t>
            </a:r>
            <a:endParaRPr lang="en-US" sz="2000" dirty="0" smtClean="0"/>
          </a:p>
          <a:p>
            <a:r>
              <a:rPr lang="en-US" sz="2000" dirty="0" smtClean="0"/>
              <a:t>Spirent</a:t>
            </a:r>
          </a:p>
          <a:p>
            <a:r>
              <a:rPr lang="en-US" sz="2000" dirty="0" err="1" smtClean="0"/>
              <a:t>Loctronix</a:t>
            </a:r>
            <a:endParaRPr lang="en-US" sz="2000" dirty="0" smtClean="0"/>
          </a:p>
          <a:p>
            <a:r>
              <a:rPr lang="en-US" sz="2000" dirty="0" smtClean="0"/>
              <a:t>National Instruments</a:t>
            </a:r>
          </a:p>
          <a:p>
            <a:r>
              <a:rPr lang="en-US" sz="2000" dirty="0" err="1" smtClean="0"/>
              <a:t>Averna</a:t>
            </a:r>
            <a:endParaRPr lang="en-US" sz="2000" dirty="0" smtClean="0"/>
          </a:p>
          <a:p>
            <a:r>
              <a:rPr lang="en-US" sz="2000" dirty="0" err="1" smtClean="0"/>
              <a:t>TeleOrbit</a:t>
            </a:r>
            <a:endParaRPr lang="en-US" sz="2000" dirty="0" smtClean="0"/>
          </a:p>
          <a:p>
            <a:r>
              <a:rPr lang="en-US" sz="2000" dirty="0" smtClean="0"/>
              <a:t>Nottingham Scientific Ltd.</a:t>
            </a:r>
          </a:p>
          <a:p>
            <a:r>
              <a:rPr lang="en-US" sz="2000" dirty="0" smtClean="0"/>
              <a:t>Many others</a:t>
            </a:r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223829"/>
            <a:ext cx="4309903" cy="4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/>
              <a:t>GNSS SDR Processing Frameworks</a:t>
            </a:r>
          </a:p>
          <a:p>
            <a:r>
              <a:rPr lang="en-US" sz="2000" dirty="0" smtClean="0"/>
              <a:t>GNSS-SDR</a:t>
            </a:r>
          </a:p>
          <a:p>
            <a:r>
              <a:rPr lang="en-US" sz="2000" dirty="0" smtClean="0"/>
              <a:t>IFEN GmbH</a:t>
            </a:r>
          </a:p>
          <a:p>
            <a:r>
              <a:rPr lang="en-US" sz="2000" dirty="0" err="1" smtClean="0"/>
              <a:t>TeleOrbit</a:t>
            </a:r>
            <a:endParaRPr lang="en-US" sz="2000" dirty="0" smtClean="0"/>
          </a:p>
          <a:p>
            <a:r>
              <a:rPr lang="en-US" sz="2000" dirty="0" smtClean="0"/>
              <a:t>Nottingham Scientific Ltd.</a:t>
            </a:r>
          </a:p>
          <a:p>
            <a:r>
              <a:rPr lang="en-US" sz="2000" dirty="0" smtClean="0"/>
              <a:t>GNU Radio</a:t>
            </a:r>
          </a:p>
          <a:p>
            <a:r>
              <a:rPr lang="en-US" sz="2000" dirty="0" smtClean="0"/>
              <a:t>Many university-developed research systems (Colorado</a:t>
            </a:r>
            <a:r>
              <a:rPr lang="en-US" sz="2000" dirty="0"/>
              <a:t>, Calgary, Cornell, </a:t>
            </a:r>
            <a:r>
              <a:rPr lang="en-US" sz="2000" dirty="0" smtClean="0"/>
              <a:t>Ohio,</a:t>
            </a:r>
            <a:r>
              <a:rPr lang="en-US" sz="2000" dirty="0"/>
              <a:t> </a:t>
            </a:r>
            <a:r>
              <a:rPr lang="en-US" sz="2000" dirty="0" smtClean="0"/>
              <a:t>Stanford)</a:t>
            </a:r>
          </a:p>
          <a:p>
            <a:r>
              <a:rPr lang="en-US" sz="2000" dirty="0" smtClean="0"/>
              <a:t>Many government-funded systems</a:t>
            </a:r>
            <a:endParaRPr lang="en-US" sz="16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0109" y="5124405"/>
            <a:ext cx="8229600" cy="4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Today: Processors are tailored for specific data format. No established standard to convey GNSS SDR metadata.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Objective: Interoperability between GNSS SDR data collection systems and processors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54267"/>
              </p:ext>
            </p:extLst>
          </p:nvPr>
        </p:nvGraphicFramePr>
        <p:xfrm>
          <a:off x="182929" y="685830"/>
          <a:ext cx="8778143" cy="54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28"/>
                <a:gridCol w="1078980"/>
                <a:gridCol w="2834609"/>
                <a:gridCol w="1353298"/>
                <a:gridCol w="175562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Enumeration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Units</a:t>
                      </a:r>
                      <a:endParaRPr lang="en-US" sz="1600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streams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NUMSTR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rate factor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 scale</a:t>
                      </a:r>
                      <a:r>
                        <a:rPr lang="en-US" sz="1600" baseline="0" dirty="0" smtClean="0"/>
                        <a:t> factor</a:t>
                      </a:r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method and representation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IF,</a:t>
                      </a:r>
                      <a:r>
                        <a:rPr lang="en-US" sz="1600" baseline="0" dirty="0" smtClean="0"/>
                        <a:t> IF’, IQ, IQ’, I’Q, I’Q’, QI, QI’, Q’I, Q’I’</a:t>
                      </a:r>
                    </a:p>
                    <a:p>
                      <a:r>
                        <a:rPr lang="en-US" sz="1600" baseline="0" dirty="0" smtClean="0"/>
                        <a:t>(where ‘ signifies inversion)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smtClean="0"/>
                        <a:t>sample </a:t>
                      </a:r>
                      <a:r>
                        <a:rPr lang="en-US" sz="1600" dirty="0" smtClean="0"/>
                        <a:t>quantization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QTZ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bits/sample</a:t>
                      </a:r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Packed</a:t>
                      </a:r>
                      <a:r>
                        <a:rPr lang="en-US" sz="1600" baseline="0" dirty="0" smtClean="0"/>
                        <a:t> bits/sample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bits/sample</a:t>
                      </a:r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</a:t>
                      </a:r>
                      <a:r>
                        <a:rPr lang="en-US" sz="1600" baseline="0" dirty="0" smtClean="0"/>
                        <a:t> packing alignment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‘L’ – left </a:t>
                      </a:r>
                      <a:r>
                        <a:rPr lang="en-US" sz="1600" dirty="0" smtClean="0"/>
                        <a:t>aligned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‘R’ – right </a:t>
                      </a:r>
                      <a:r>
                        <a:rPr lang="en-US" sz="1600" dirty="0" smtClean="0"/>
                        <a:t>aligned</a:t>
                      </a:r>
                    </a:p>
                    <a:p>
                      <a:r>
                        <a:rPr lang="en-US" sz="1600" dirty="0" smtClean="0"/>
                        <a:t>‘N’ – not applicable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encoding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SIGN, SM,</a:t>
                      </a:r>
                      <a:r>
                        <a:rPr lang="en-US" sz="1600" baseline="0" dirty="0" smtClean="0"/>
                        <a:t> INT, BIN, FP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Stream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3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Sample Encoding Schemes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9814"/>
              </p:ext>
            </p:extLst>
          </p:nvPr>
        </p:nvGraphicFramePr>
        <p:xfrm>
          <a:off x="457200" y="685767"/>
          <a:ext cx="8229602" cy="5760720"/>
        </p:xfrm>
        <a:graphic>
          <a:graphicData uri="http://schemas.openxmlformats.org/drawingml/2006/table">
            <a:tbl>
              <a:tblPr firstRow="1"/>
              <a:tblGrid>
                <a:gridCol w="640118"/>
                <a:gridCol w="2468853"/>
                <a:gridCol w="2368089"/>
                <a:gridCol w="932136"/>
                <a:gridCol w="932136"/>
                <a:gridCol w="888270"/>
              </a:tblGrid>
              <a:tr h="175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Bits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(QTZ)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Encoding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Set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Range Min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Range Max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Code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5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sign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{-1, +1}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6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{-3, -1, +1, +3}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-3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+3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SM2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{-2, -1, 0, 1} 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INT2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{-2, -1, 0, 1} 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BIN2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546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{-7, -5, -3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-1, +1, +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3, +5,</a:t>
                      </a:r>
                      <a:r>
                        <a:rPr lang="en-US" sz="1400" baseline="0" dirty="0" smtClean="0">
                          <a:effectLst/>
                          <a:latin typeface="Times New Roman"/>
                          <a:ea typeface="Times New Roman"/>
                        </a:rPr>
                        <a:t> +7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}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-7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+7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SM3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{-4, -3, -2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-1, 0, 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1, 2, 3}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-4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+3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INT3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{-4, -3, -2, -1, 0, 1, 2, 3} 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-4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+3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BIN3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{-8, -7,…,-1,+1,…, +8}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SM4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{-8, …, 0…, +7}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+7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INT4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{-8, …, 0…, +7}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+7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BIN4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{-128, -127,…, +127, +128}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-127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+128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SM8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{-128, …, 0…, 127}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-128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+127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INT8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{-128, …, 0…, 127}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-128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+127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BIN8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,… ,-1,+1,…, +2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SM16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INT16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BIN16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floating point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IEEE 754-2008, FP16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FP16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,… ,-1,+1,…, 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SM32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INT32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BIN32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floating point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IEEE 754-2008, FP32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FP32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461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64</a:t>
                      </a:r>
                    </a:p>
                  </a:txBody>
                  <a:tcPr marL="65798" marR="65798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sign-magnitude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,… ,-1,+1,…, 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SM64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signed integer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INT64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offset binary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{-2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, …, 0…, 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-1}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</a:rPr>
                        <a:t>63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-1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BIN64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floating point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IEEE 754-2008, FP64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FP64</a:t>
                      </a:r>
                    </a:p>
                  </a:txBody>
                  <a:tcPr marL="65798" marR="65798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040" y="6537926"/>
            <a:ext cx="85038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 QTZs and encodings exist. WG should determine if we need to specify all </a:t>
            </a:r>
            <a:r>
              <a:rPr lang="en-US" dirty="0" smtClean="0">
                <a:solidFill>
                  <a:srgbClr val="FF0000"/>
                </a:solidFill>
              </a:rPr>
              <a:t>of them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Stream </a:t>
            </a:r>
            <a:r>
              <a:rPr lang="en-US" dirty="0" smtClean="0"/>
              <a:t>Parameters (contd.)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1562" y="4600722"/>
            <a:ext cx="7589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&lt;!-- Stream Parameters --&gt;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</a:t>
            </a:r>
            <a:r>
              <a:rPr lang="en-US" dirty="0" smtClean="0">
                <a:solidFill>
                  <a:srgbClr val="0066FF"/>
                </a:solidFill>
              </a:rPr>
              <a:t>NUMSTR&gt;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>
                <a:solidFill>
                  <a:srgbClr val="0066FF"/>
                </a:solidFill>
              </a:rPr>
              <a:t>&lt;/</a:t>
            </a:r>
            <a:r>
              <a:rPr lang="en-US" dirty="0" smtClean="0">
                <a:solidFill>
                  <a:srgbClr val="0066FF"/>
                </a:solidFill>
              </a:rPr>
              <a:t>NUMSTR&gt;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&lt;STREAM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“S0” </a:t>
            </a:r>
            <a:r>
              <a:rPr lang="en-US" dirty="0">
                <a:solidFill>
                  <a:srgbClr val="C00000"/>
                </a:solidFill>
              </a:rPr>
              <a:t>SF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QTZ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BTP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ALN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“N”</a:t>
            </a:r>
            <a:r>
              <a:rPr lang="en-US" dirty="0">
                <a:solidFill>
                  <a:srgbClr val="0066FF"/>
                </a:solidFill>
              </a:rPr>
              <a:t>&gt;&lt;/STREAM&gt;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&lt;STREAM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“S1”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QTZ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BTP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ALN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“N”</a:t>
            </a:r>
            <a:r>
              <a:rPr lang="en-US" dirty="0">
                <a:solidFill>
                  <a:srgbClr val="0066FF"/>
                </a:solidFill>
              </a:rPr>
              <a:t>&gt;&lt;/STREAM&gt;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&lt;STREAM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“S2”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QTZ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BTP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ALN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“N”</a:t>
            </a:r>
            <a:r>
              <a:rPr lang="en-US" dirty="0">
                <a:solidFill>
                  <a:srgbClr val="0066FF"/>
                </a:solidFill>
              </a:rPr>
              <a:t>&gt;&lt;/STREAM&gt;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&lt;STREAM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“S3”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QTZ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BTP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“1” </a:t>
            </a:r>
            <a:r>
              <a:rPr lang="en-US" dirty="0">
                <a:solidFill>
                  <a:srgbClr val="C00000"/>
                </a:solidFill>
              </a:rPr>
              <a:t>ALN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“N”</a:t>
            </a:r>
            <a:r>
              <a:rPr lang="en-US" dirty="0">
                <a:solidFill>
                  <a:srgbClr val="0066FF"/>
                </a:solidFill>
              </a:rPr>
              <a:t>&gt;&lt;/STREAM&gt;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5806" y="4008107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XML: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5805" y="712138"/>
            <a:ext cx="8138071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sample must always fit within 1, 2, 4, 8, 16, 32 or 64 bits. QTZ, BTP, and ALN specify how extra bits are discarded in the decoding process.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LN is ‘N’ when QTZ equals BTP (i.e. no extra bits to consider in packed format)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BTP is greater than QTZ, discard extra bits when decoding (i.e. do not assume sign extension or zero padding)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QTZ, BTP and ALN parameters only specify how quantized samples of a specified encoding are packed.  They do not specify which bits are MSB/LSB. This information is specified in chunk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Packing Examples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12522" y="1658199"/>
            <a:ext cx="173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QTZ</a:t>
            </a:r>
            <a:r>
              <a:rPr lang="en-US" sz="1400" dirty="0" smtClean="0"/>
              <a:t>=3</a:t>
            </a:r>
            <a:r>
              <a:rPr lang="en-US" sz="1400" dirty="0" smtClean="0"/>
              <a:t>, BTP=4, ALN=L</a:t>
            </a:r>
            <a:endParaRPr lang="en-US" sz="14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3566171" y="1417343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91854" y="1417343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43220" y="1417343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17537" y="1417343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410" y="2389711"/>
            <a:ext cx="1761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QTZ</a:t>
            </a:r>
            <a:r>
              <a:rPr lang="en-US" sz="1400" dirty="0" smtClean="0"/>
              <a:t>=3</a:t>
            </a:r>
            <a:r>
              <a:rPr lang="en-US" sz="1400" dirty="0" smtClean="0"/>
              <a:t>, BTP=4, ALN=R</a:t>
            </a:r>
            <a:endParaRPr lang="en-US" sz="1400" baseline="-25000" dirty="0"/>
          </a:p>
        </p:txBody>
      </p:sp>
      <p:sp>
        <p:nvSpPr>
          <p:cNvPr id="89" name="Rectangle 88"/>
          <p:cNvSpPr/>
          <p:nvPr/>
        </p:nvSpPr>
        <p:spPr>
          <a:xfrm>
            <a:off x="2743219" y="2136594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66170" y="213659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17536" y="213659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91853" y="213659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66171" y="1691660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91854" y="1691660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43220" y="1691660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17537" y="1691660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743219" y="2410912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566170" y="2410912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17536" y="2410912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91853" y="2410912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17427" y="782852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82564" y="776903"/>
            <a:ext cx="884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v</a:t>
            </a:r>
            <a:r>
              <a:rPr lang="en-US" sz="1400" dirty="0" smtClean="0"/>
              <a:t>alid bits:</a:t>
            </a:r>
            <a:endParaRPr lang="en-US" sz="14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3749049" y="783218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68654" y="777269"/>
            <a:ext cx="1246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discarded bits:</a:t>
            </a:r>
            <a:endParaRPr lang="en-US" sz="1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869595" y="3121223"/>
            <a:ext cx="177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QTZ</a:t>
            </a:r>
            <a:r>
              <a:rPr lang="en-US" sz="1400" dirty="0" smtClean="0"/>
              <a:t>=4, </a:t>
            </a:r>
            <a:r>
              <a:rPr lang="en-US" sz="1400" dirty="0" smtClean="0"/>
              <a:t>BTP=4, </a:t>
            </a:r>
            <a:r>
              <a:rPr lang="en-US" sz="1400" dirty="0" smtClean="0"/>
              <a:t>ALN=N</a:t>
            </a:r>
            <a:endParaRPr lang="en-US" sz="1400" baseline="-25000" dirty="0"/>
          </a:p>
        </p:txBody>
      </p:sp>
      <p:sp>
        <p:nvSpPr>
          <p:cNvPr id="95" name="Rectangle 94"/>
          <p:cNvSpPr/>
          <p:nvPr/>
        </p:nvSpPr>
        <p:spPr>
          <a:xfrm>
            <a:off x="2743220" y="2868106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66171" y="2868106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17537" y="2868106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91854" y="2868106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43220" y="314242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66171" y="314242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17537" y="314242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91854" y="3142424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98262" y="3956434"/>
            <a:ext cx="192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QTZ</a:t>
            </a:r>
            <a:r>
              <a:rPr lang="en-US" sz="1400" dirty="0" smtClean="0"/>
              <a:t>=14, BTP=16, ALN=L</a:t>
            </a:r>
            <a:endParaRPr lang="en-US" sz="1400" baseline="-25000" dirty="0"/>
          </a:p>
        </p:txBody>
      </p:sp>
      <p:sp>
        <p:nvSpPr>
          <p:cNvPr id="108" name="Rectangle 107"/>
          <p:cNvSpPr/>
          <p:nvPr/>
        </p:nvSpPr>
        <p:spPr>
          <a:xfrm>
            <a:off x="2743220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171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7537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91854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43220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66171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17537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91854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40488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40488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14805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114805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89122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89122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663439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663439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937756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937756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212073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212073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486390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486390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60707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760707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35024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35024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309341" y="3703317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309341" y="3977635"/>
            <a:ext cx="274317" cy="274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83658" y="3703317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83658" y="3977635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57975" y="3703317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57975" y="3977635"/>
            <a:ext cx="274317" cy="27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Lump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49726" y="685830"/>
            <a:ext cx="8686705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Samples from multiple coherently-sampled streams may be multiplexed in time to form a single </a:t>
            </a:r>
            <a:r>
              <a:rPr lang="en-US" sz="1600" dirty="0" smtClean="0"/>
              <a:t>‘collection’ </a:t>
            </a:r>
            <a:r>
              <a:rPr lang="en-US" sz="1600" dirty="0" smtClean="0"/>
              <a:t>of </a:t>
            </a:r>
            <a:r>
              <a:rPr lang="en-US" sz="1600" dirty="0" smtClean="0"/>
              <a:t>sequential samples. This requires parameters to describe how streams are multiplexed. The term ‘chunk’ is used later to describe a segment of data for which </a:t>
            </a:r>
            <a:r>
              <a:rPr lang="en-US" sz="1600" dirty="0" smtClean="0"/>
              <a:t>an encoding/decoding scheme is specified. Hence, the term ‘lump’ is used to describe the collection of all binary data that gets generated during a single 1/</a:t>
            </a:r>
            <a:r>
              <a:rPr lang="en-US" sz="1600" i="1" dirty="0" smtClean="0"/>
              <a:t>f</a:t>
            </a:r>
            <a:r>
              <a:rPr lang="en-US" sz="1600" i="1" baseline="-25000" dirty="0" smtClean="0"/>
              <a:t>s</a:t>
            </a:r>
            <a:r>
              <a:rPr lang="en-US" sz="1600" dirty="0" smtClean="0"/>
              <a:t> sampling epoch.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 lump is defined as the ordered containment of all samples from all multiplexed streams occurring within the interval </a:t>
            </a:r>
            <a:r>
              <a:rPr lang="en-US" sz="1600" i="1" dirty="0" err="1" smtClean="0"/>
              <a:t>t</a:t>
            </a:r>
            <a:r>
              <a:rPr lang="en-US" sz="1600" i="1" baseline="-25000" dirty="0" err="1" smtClean="0"/>
              <a:t>s</a:t>
            </a:r>
            <a:r>
              <a:rPr lang="en-US" sz="1600" i="1" dirty="0" smtClean="0"/>
              <a:t>=1/f</a:t>
            </a:r>
            <a:r>
              <a:rPr lang="en-US" sz="1600" i="1" baseline="-25000" dirty="0" smtClean="0"/>
              <a:t>s</a:t>
            </a:r>
            <a:endParaRPr lang="en-US" sz="16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850026" y="5367902"/>
            <a:ext cx="4745290" cy="830576"/>
            <a:chOff x="3758587" y="5250155"/>
            <a:chExt cx="4745290" cy="830576"/>
          </a:xfrm>
        </p:grpSpPr>
        <p:grpSp>
          <p:nvGrpSpPr>
            <p:cNvPr id="23" name="Group 22"/>
            <p:cNvGrpSpPr/>
            <p:nvPr/>
          </p:nvGrpSpPr>
          <p:grpSpPr>
            <a:xfrm>
              <a:off x="3758587" y="5591629"/>
              <a:ext cx="4745290" cy="489102"/>
              <a:chOff x="3347113" y="5826348"/>
              <a:chExt cx="4745290" cy="489102"/>
            </a:xfrm>
          </p:grpSpPr>
          <p:grpSp>
            <p:nvGrpSpPr>
              <p:cNvPr id="107" name="Group 106"/>
              <p:cNvGrpSpPr/>
              <p:nvPr/>
            </p:nvGrpSpPr>
            <p:grpSpPr>
              <a:xfrm rot="16200000">
                <a:off x="3815970" y="5659425"/>
                <a:ext cx="489098" cy="822951"/>
                <a:chOff x="4275456" y="3771887"/>
                <a:chExt cx="489098" cy="822951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4418456" y="3771887"/>
                  <a:ext cx="163220" cy="822951"/>
                  <a:chOff x="5486390" y="2514610"/>
                  <a:chExt cx="163220" cy="822951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5486390" y="2514610"/>
                    <a:ext cx="163220" cy="18287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5486390" y="2697489"/>
                    <a:ext cx="163220" cy="36575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5486390" y="3246122"/>
                    <a:ext cx="163220" cy="914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9" name="Rectangle 108"/>
                <p:cNvSpPr/>
                <p:nvPr/>
              </p:nvSpPr>
              <p:spPr>
                <a:xfrm>
                  <a:off x="4418456" y="4320521"/>
                  <a:ext cx="163220" cy="18287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4275456" y="4382859"/>
                  <a:ext cx="489098" cy="120540"/>
                  <a:chOff x="5088731" y="3399899"/>
                  <a:chExt cx="489098" cy="120540"/>
                </a:xfrm>
              </p:grpSpPr>
              <p:sp>
                <p:nvSpPr>
                  <p:cNvPr id="111" name="Freeform 110"/>
                  <p:cNvSpPr/>
                  <p:nvPr/>
                </p:nvSpPr>
                <p:spPr>
                  <a:xfrm>
                    <a:off x="5088731" y="3399899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Freeform 111"/>
                  <p:cNvSpPr/>
                  <p:nvPr/>
                </p:nvSpPr>
                <p:spPr>
                  <a:xfrm>
                    <a:off x="5103960" y="3422760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 rot="16200000">
                <a:off x="4638925" y="5659422"/>
                <a:ext cx="489098" cy="822951"/>
                <a:chOff x="4275456" y="3771887"/>
                <a:chExt cx="489098" cy="822951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418456" y="3771887"/>
                  <a:ext cx="163220" cy="822951"/>
                  <a:chOff x="5486390" y="2514610"/>
                  <a:chExt cx="163220" cy="822951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5486390" y="2514610"/>
                    <a:ext cx="163220" cy="18287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5486390" y="2697489"/>
                    <a:ext cx="163220" cy="36575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486390" y="3246122"/>
                    <a:ext cx="163220" cy="914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4418456" y="4320521"/>
                  <a:ext cx="163220" cy="18287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4275456" y="4382859"/>
                  <a:ext cx="489098" cy="120540"/>
                  <a:chOff x="5088731" y="3399899"/>
                  <a:chExt cx="489098" cy="120540"/>
                </a:xfrm>
              </p:grpSpPr>
              <p:sp>
                <p:nvSpPr>
                  <p:cNvPr id="120" name="Freeform 119"/>
                  <p:cNvSpPr/>
                  <p:nvPr/>
                </p:nvSpPr>
                <p:spPr>
                  <a:xfrm>
                    <a:off x="5088731" y="3399899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>
                    <a:off x="5103960" y="3422760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 rot="16200000">
                <a:off x="5461876" y="5659424"/>
                <a:ext cx="489098" cy="822951"/>
                <a:chOff x="4275456" y="3771887"/>
                <a:chExt cx="489098" cy="822951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4418456" y="3771887"/>
                  <a:ext cx="163220" cy="822951"/>
                  <a:chOff x="5486390" y="2514610"/>
                  <a:chExt cx="163220" cy="822951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5486390" y="2514610"/>
                    <a:ext cx="163220" cy="18287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5486390" y="2697489"/>
                    <a:ext cx="163220" cy="36575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5486390" y="3246122"/>
                    <a:ext cx="163220" cy="914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7" name="Rectangle 126"/>
                <p:cNvSpPr/>
                <p:nvPr/>
              </p:nvSpPr>
              <p:spPr>
                <a:xfrm>
                  <a:off x="4418456" y="4320521"/>
                  <a:ext cx="163220" cy="18287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4275456" y="4382859"/>
                  <a:ext cx="489098" cy="120540"/>
                  <a:chOff x="5088731" y="3399899"/>
                  <a:chExt cx="489098" cy="120540"/>
                </a:xfrm>
              </p:grpSpPr>
              <p:sp>
                <p:nvSpPr>
                  <p:cNvPr id="129" name="Freeform 128"/>
                  <p:cNvSpPr/>
                  <p:nvPr/>
                </p:nvSpPr>
                <p:spPr>
                  <a:xfrm>
                    <a:off x="5088731" y="3399899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Freeform 129"/>
                  <p:cNvSpPr/>
                  <p:nvPr/>
                </p:nvSpPr>
                <p:spPr>
                  <a:xfrm>
                    <a:off x="5103960" y="3422760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0" name="Group 139"/>
              <p:cNvGrpSpPr/>
              <p:nvPr/>
            </p:nvGrpSpPr>
            <p:grpSpPr>
              <a:xfrm rot="16200000">
                <a:off x="6284828" y="5659421"/>
                <a:ext cx="489098" cy="822951"/>
                <a:chOff x="4275456" y="3771887"/>
                <a:chExt cx="489098" cy="822951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4418456" y="3771887"/>
                  <a:ext cx="163220" cy="822951"/>
                  <a:chOff x="5486390" y="2514610"/>
                  <a:chExt cx="163220" cy="822951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5486390" y="2514610"/>
                    <a:ext cx="163220" cy="18287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486390" y="2697489"/>
                    <a:ext cx="163220" cy="36575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5486390" y="3246122"/>
                    <a:ext cx="163220" cy="914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4" name="Rectangle 143"/>
                <p:cNvSpPr/>
                <p:nvPr/>
              </p:nvSpPr>
              <p:spPr>
                <a:xfrm>
                  <a:off x="4418456" y="4320521"/>
                  <a:ext cx="163220" cy="18287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275456" y="4382859"/>
                  <a:ext cx="489098" cy="120540"/>
                  <a:chOff x="5088731" y="3399899"/>
                  <a:chExt cx="489098" cy="120540"/>
                </a:xfrm>
              </p:grpSpPr>
              <p:sp>
                <p:nvSpPr>
                  <p:cNvPr id="157" name="Freeform 156"/>
                  <p:cNvSpPr/>
                  <p:nvPr/>
                </p:nvSpPr>
                <p:spPr>
                  <a:xfrm>
                    <a:off x="5088731" y="3399899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>
                  <a:xfrm>
                    <a:off x="5103960" y="3422760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" name="Group 161"/>
              <p:cNvGrpSpPr/>
              <p:nvPr/>
            </p:nvGrpSpPr>
            <p:grpSpPr>
              <a:xfrm rot="16200000">
                <a:off x="7107780" y="5659424"/>
                <a:ext cx="489098" cy="822951"/>
                <a:chOff x="4275456" y="3771887"/>
                <a:chExt cx="489098" cy="822951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4418456" y="3771887"/>
                  <a:ext cx="163220" cy="822951"/>
                  <a:chOff x="5486390" y="2514610"/>
                  <a:chExt cx="163220" cy="822951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5486390" y="2514610"/>
                    <a:ext cx="163220" cy="18287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5486390" y="2697489"/>
                    <a:ext cx="163220" cy="36575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5486390" y="3246122"/>
                    <a:ext cx="163220" cy="914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418456" y="4320521"/>
                  <a:ext cx="163220" cy="18287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4275456" y="4382859"/>
                  <a:ext cx="489098" cy="120540"/>
                  <a:chOff x="5088731" y="3399899"/>
                  <a:chExt cx="489098" cy="120540"/>
                </a:xfrm>
              </p:grpSpPr>
              <p:sp>
                <p:nvSpPr>
                  <p:cNvPr id="166" name="Freeform 165"/>
                  <p:cNvSpPr/>
                  <p:nvPr/>
                </p:nvSpPr>
                <p:spPr>
                  <a:xfrm>
                    <a:off x="5088731" y="3399899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>
                  <a:xfrm>
                    <a:off x="5103960" y="3422760"/>
                    <a:ext cx="473869" cy="97679"/>
                  </a:xfrm>
                  <a:custGeom>
                    <a:avLst/>
                    <a:gdLst>
                      <a:gd name="connsiteX0" fmla="*/ 0 w 473869"/>
                      <a:gd name="connsiteY0" fmla="*/ 97679 h 97679"/>
                      <a:gd name="connsiteX1" fmla="*/ 185738 w 473869"/>
                      <a:gd name="connsiteY1" fmla="*/ 48 h 97679"/>
                      <a:gd name="connsiteX2" fmla="*/ 335757 w 473869"/>
                      <a:gd name="connsiteY2" fmla="*/ 83392 h 97679"/>
                      <a:gd name="connsiteX3" fmla="*/ 473869 w 473869"/>
                      <a:gd name="connsiteY3" fmla="*/ 48 h 97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869" h="97679">
                        <a:moveTo>
                          <a:pt x="0" y="97679"/>
                        </a:moveTo>
                        <a:cubicBezTo>
                          <a:pt x="64889" y="50054"/>
                          <a:pt x="129779" y="2429"/>
                          <a:pt x="185738" y="48"/>
                        </a:cubicBezTo>
                        <a:cubicBezTo>
                          <a:pt x="241697" y="-2333"/>
                          <a:pt x="287735" y="83392"/>
                          <a:pt x="335757" y="83392"/>
                        </a:cubicBezTo>
                        <a:cubicBezTo>
                          <a:pt x="383779" y="83392"/>
                          <a:pt x="428824" y="41720"/>
                          <a:pt x="473869" y="48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3347113" y="6067974"/>
                <a:ext cx="228599" cy="45720"/>
                <a:chOff x="4114804" y="4539421"/>
                <a:chExt cx="228599" cy="45720"/>
              </a:xfrm>
            </p:grpSpPr>
            <p:sp>
              <p:nvSpPr>
                <p:cNvPr id="174" name="Oval 173"/>
                <p:cNvSpPr>
                  <a:spLocks noChangeAspect="1"/>
                </p:cNvSpPr>
                <p:nvPr/>
              </p:nvSpPr>
              <p:spPr>
                <a:xfrm>
                  <a:off x="4114804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4206244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4297683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63804" y="6067974"/>
                <a:ext cx="228599" cy="45720"/>
                <a:chOff x="4114804" y="4539421"/>
                <a:chExt cx="228599" cy="45720"/>
              </a:xfrm>
            </p:grpSpPr>
            <p:sp>
              <p:nvSpPr>
                <p:cNvPr id="183" name="Oval 182"/>
                <p:cNvSpPr>
                  <a:spLocks noChangeAspect="1"/>
                </p:cNvSpPr>
                <p:nvPr/>
              </p:nvSpPr>
              <p:spPr>
                <a:xfrm>
                  <a:off x="4114804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>
                  <a:spLocks noChangeAspect="1"/>
                </p:cNvSpPr>
                <p:nvPr/>
              </p:nvSpPr>
              <p:spPr>
                <a:xfrm>
                  <a:off x="4206244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>
                  <a:spLocks noChangeAspect="1"/>
                </p:cNvSpPr>
                <p:nvPr/>
              </p:nvSpPr>
              <p:spPr>
                <a:xfrm>
                  <a:off x="4297683" y="4539421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5463136" y="5250155"/>
              <a:ext cx="22923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Lumps over </a:t>
              </a:r>
              <a:r>
                <a:rPr lang="en-US" sz="1400" dirty="0" smtClean="0"/>
                <a:t>time (unformatted)</a:t>
              </a:r>
              <a:endParaRPr lang="en-US" sz="1400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4367" y="2815235"/>
            <a:ext cx="5303462" cy="3539813"/>
            <a:chOff x="274367" y="2240293"/>
            <a:chExt cx="5303462" cy="3539813"/>
          </a:xfrm>
        </p:grpSpPr>
        <p:grpSp>
          <p:nvGrpSpPr>
            <p:cNvPr id="235" name="Group 234"/>
            <p:cNvGrpSpPr/>
            <p:nvPr/>
          </p:nvGrpSpPr>
          <p:grpSpPr>
            <a:xfrm>
              <a:off x="274367" y="2648291"/>
              <a:ext cx="2378835" cy="845820"/>
              <a:chOff x="1819154" y="1600200"/>
              <a:chExt cx="2378835" cy="8458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819154" y="1600200"/>
                <a:ext cx="1838446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Stream 0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3281228" y="1981200"/>
                <a:ext cx="0" cy="28194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090728" y="2230576"/>
                <a:ext cx="4144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SF</a:t>
                </a:r>
                <a:r>
                  <a:rPr lang="en-US" sz="1400" i="1" baseline="-25000" dirty="0" smtClean="0"/>
                  <a:t>0</a:t>
                </a:r>
                <a:r>
                  <a:rPr lang="en-US" sz="1400" i="1" dirty="0" smtClean="0"/>
                  <a:t>*f</a:t>
                </a:r>
                <a:r>
                  <a:rPr lang="en-US" sz="1400" i="1" baseline="-25000" dirty="0" smtClean="0"/>
                  <a:t>s</a:t>
                </a:r>
                <a:endParaRPr lang="en-US" sz="1400" i="1" baseline="-25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034769" y="2034539"/>
                <a:ext cx="163220" cy="2057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>
                <a:stCxn id="71" idx="3"/>
              </p:cNvCxnSpPr>
              <p:nvPr/>
            </p:nvCxnSpPr>
            <p:spPr>
              <a:xfrm>
                <a:off x="3657600" y="1790700"/>
                <a:ext cx="4587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endCxn id="74" idx="0"/>
              </p:cNvCxnSpPr>
              <p:nvPr/>
            </p:nvCxnSpPr>
            <p:spPr>
              <a:xfrm flipH="1">
                <a:off x="4116379" y="1793001"/>
                <a:ext cx="1574" cy="24153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1198432" y="4385652"/>
              <a:ext cx="91440" cy="396240"/>
              <a:chOff x="6449620" y="4495784"/>
              <a:chExt cx="91440" cy="396240"/>
            </a:xfrm>
          </p:grpSpPr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6449620" y="4495784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6449620" y="4648184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6449620" y="4800584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284043" y="3562701"/>
              <a:ext cx="1838446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Stream 1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1746117" y="3943701"/>
              <a:ext cx="0" cy="281940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555617" y="4193077"/>
              <a:ext cx="4144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SF</a:t>
              </a:r>
              <a:r>
                <a:rPr lang="en-US" sz="1400" i="1" baseline="-25000" dirty="0"/>
                <a:t>1</a:t>
              </a:r>
              <a:r>
                <a:rPr lang="en-US" sz="1400" i="1" dirty="0" smtClean="0"/>
                <a:t>*f</a:t>
              </a:r>
              <a:r>
                <a:rPr lang="en-US" sz="1400" i="1" baseline="-25000" dirty="0" smtClean="0"/>
                <a:t>s</a:t>
              </a:r>
              <a:endParaRPr lang="en-US" sz="1400" i="1" baseline="-25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499658" y="4019897"/>
              <a:ext cx="163220" cy="3657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136" idx="3"/>
            </p:cNvCxnSpPr>
            <p:nvPr/>
          </p:nvCxnSpPr>
          <p:spPr>
            <a:xfrm>
              <a:off x="2122489" y="3753201"/>
              <a:ext cx="4587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41" idx="0"/>
            </p:cNvCxnSpPr>
            <p:nvPr/>
          </p:nvCxnSpPr>
          <p:spPr>
            <a:xfrm flipH="1">
              <a:off x="2581268" y="3755502"/>
              <a:ext cx="1574" cy="264395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84043" y="4934286"/>
              <a:ext cx="2378835" cy="845820"/>
              <a:chOff x="1819154" y="1600200"/>
              <a:chExt cx="2378835" cy="84582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819154" y="1600200"/>
                <a:ext cx="1838446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Stream N-1</a:t>
                </a: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V="1">
                <a:off x="3281228" y="1981200"/>
                <a:ext cx="0" cy="28194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3090728" y="2230576"/>
                <a:ext cx="4305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SF</a:t>
                </a:r>
                <a:r>
                  <a:rPr lang="en-US" sz="1400" i="1" baseline="-25000" dirty="0" smtClean="0"/>
                  <a:t>N</a:t>
                </a:r>
                <a:r>
                  <a:rPr lang="en-US" sz="1400" i="1" dirty="0" smtClean="0"/>
                  <a:t>*f</a:t>
                </a:r>
                <a:r>
                  <a:rPr lang="en-US" sz="1400" i="1" baseline="-25000" dirty="0" smtClean="0"/>
                  <a:t>s</a:t>
                </a:r>
                <a:endParaRPr lang="en-US" sz="1400" i="1" baseline="-25000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034769" y="2057394"/>
                <a:ext cx="163220" cy="91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2" name="Straight Connector 151"/>
              <p:cNvCxnSpPr>
                <a:stCxn id="148" idx="3"/>
              </p:cNvCxnSpPr>
              <p:nvPr/>
            </p:nvCxnSpPr>
            <p:spPr>
              <a:xfrm>
                <a:off x="3657600" y="1790700"/>
                <a:ext cx="4587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51" idx="0"/>
              </p:cNvCxnSpPr>
              <p:nvPr/>
            </p:nvCxnSpPr>
            <p:spPr>
              <a:xfrm flipH="1">
                <a:off x="4116379" y="1793001"/>
                <a:ext cx="1574" cy="264393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2852083" y="2240293"/>
              <a:ext cx="272574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    SF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 packed samples (real data) or</a:t>
              </a:r>
            </a:p>
            <a:p>
              <a:r>
                <a:rPr lang="en-US" sz="1400" dirty="0" smtClean="0"/>
                <a:t>2*SF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 packed samples (complex data)</a:t>
              </a:r>
              <a:endParaRPr lang="en-US" sz="1400" baseline="-25000" dirty="0"/>
            </a:p>
          </p:txBody>
        </p:sp>
        <p:cxnSp>
          <p:nvCxnSpPr>
            <p:cNvPr id="44" name="Straight Arrow Connector 43"/>
            <p:cNvCxnSpPr>
              <a:stCxn id="74" idx="3"/>
              <a:endCxn id="154" idx="1"/>
            </p:cNvCxnSpPr>
            <p:nvPr/>
          </p:nvCxnSpPr>
          <p:spPr>
            <a:xfrm>
              <a:off x="2653202" y="3185507"/>
              <a:ext cx="1033742" cy="7429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3"/>
              <a:endCxn id="156" idx="1"/>
            </p:cNvCxnSpPr>
            <p:nvPr/>
          </p:nvCxnSpPr>
          <p:spPr>
            <a:xfrm flipV="1">
              <a:off x="2662878" y="4614250"/>
              <a:ext cx="1024066" cy="8229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41" idx="3"/>
              <a:endCxn id="155" idx="1"/>
            </p:cNvCxnSpPr>
            <p:nvPr/>
          </p:nvCxnSpPr>
          <p:spPr>
            <a:xfrm>
              <a:off x="2662878" y="4202775"/>
              <a:ext cx="102406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>
              <a:off x="3941603" y="3837018"/>
              <a:ext cx="274317" cy="822951"/>
            </a:xfrm>
            <a:prstGeom prst="rightBrace">
              <a:avLst>
                <a:gd name="adj1" fmla="val 31481"/>
                <a:gd name="adj2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65952" y="4111335"/>
              <a:ext cx="40716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Lump</a:t>
              </a:r>
              <a:endParaRPr lang="en-US" sz="1400" baseline="-250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543944" y="3837018"/>
              <a:ext cx="489098" cy="822951"/>
              <a:chOff x="4275456" y="3771887"/>
              <a:chExt cx="489098" cy="82295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4418456" y="3771887"/>
                <a:ext cx="163220" cy="822951"/>
                <a:chOff x="5486390" y="2514610"/>
                <a:chExt cx="163220" cy="822951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5486390" y="2514610"/>
                  <a:ext cx="163220" cy="182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486390" y="2697489"/>
                  <a:ext cx="163220" cy="36575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486390" y="3246122"/>
                  <a:ext cx="163220" cy="9143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4418456" y="4320521"/>
                <a:ext cx="163220" cy="1828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4275456" y="4382859"/>
                <a:ext cx="489098" cy="120540"/>
                <a:chOff x="5088731" y="3399899"/>
                <a:chExt cx="489098" cy="120540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5088731" y="3399899"/>
                  <a:ext cx="473869" cy="97679"/>
                </a:xfrm>
                <a:custGeom>
                  <a:avLst/>
                  <a:gdLst>
                    <a:gd name="connsiteX0" fmla="*/ 0 w 473869"/>
                    <a:gd name="connsiteY0" fmla="*/ 97679 h 97679"/>
                    <a:gd name="connsiteX1" fmla="*/ 185738 w 473869"/>
                    <a:gd name="connsiteY1" fmla="*/ 48 h 97679"/>
                    <a:gd name="connsiteX2" fmla="*/ 335757 w 473869"/>
                    <a:gd name="connsiteY2" fmla="*/ 83392 h 97679"/>
                    <a:gd name="connsiteX3" fmla="*/ 473869 w 473869"/>
                    <a:gd name="connsiteY3" fmla="*/ 48 h 9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869" h="97679">
                      <a:moveTo>
                        <a:pt x="0" y="97679"/>
                      </a:moveTo>
                      <a:cubicBezTo>
                        <a:pt x="64889" y="50054"/>
                        <a:pt x="129779" y="2429"/>
                        <a:pt x="185738" y="48"/>
                      </a:cubicBezTo>
                      <a:cubicBezTo>
                        <a:pt x="241697" y="-2333"/>
                        <a:pt x="287735" y="83392"/>
                        <a:pt x="335757" y="83392"/>
                      </a:cubicBezTo>
                      <a:cubicBezTo>
                        <a:pt x="383779" y="83392"/>
                        <a:pt x="428824" y="41720"/>
                        <a:pt x="473869" y="4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5103960" y="3422760"/>
                  <a:ext cx="473869" cy="97679"/>
                </a:xfrm>
                <a:custGeom>
                  <a:avLst/>
                  <a:gdLst>
                    <a:gd name="connsiteX0" fmla="*/ 0 w 473869"/>
                    <a:gd name="connsiteY0" fmla="*/ 97679 h 97679"/>
                    <a:gd name="connsiteX1" fmla="*/ 185738 w 473869"/>
                    <a:gd name="connsiteY1" fmla="*/ 48 h 97679"/>
                    <a:gd name="connsiteX2" fmla="*/ 335757 w 473869"/>
                    <a:gd name="connsiteY2" fmla="*/ 83392 h 97679"/>
                    <a:gd name="connsiteX3" fmla="*/ 473869 w 473869"/>
                    <a:gd name="connsiteY3" fmla="*/ 48 h 9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869" h="97679">
                      <a:moveTo>
                        <a:pt x="0" y="97679"/>
                      </a:moveTo>
                      <a:cubicBezTo>
                        <a:pt x="64889" y="50054"/>
                        <a:pt x="129779" y="2429"/>
                        <a:pt x="185738" y="48"/>
                      </a:cubicBezTo>
                      <a:cubicBezTo>
                        <a:pt x="241697" y="-2333"/>
                        <a:pt x="287735" y="83392"/>
                        <a:pt x="335757" y="83392"/>
                      </a:cubicBezTo>
                      <a:cubicBezTo>
                        <a:pt x="383779" y="83392"/>
                        <a:pt x="428824" y="41720"/>
                        <a:pt x="473869" y="4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8" name="Straight Arrow Connector 187"/>
            <p:cNvCxnSpPr/>
            <p:nvPr/>
          </p:nvCxnSpPr>
          <p:spPr>
            <a:xfrm flipH="1">
              <a:off x="2834659" y="2838791"/>
              <a:ext cx="215276" cy="2438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7102"/>
              </p:ext>
            </p:extLst>
          </p:nvPr>
        </p:nvGraphicFramePr>
        <p:xfrm>
          <a:off x="182929" y="685830"/>
          <a:ext cx="8778142" cy="24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28"/>
                <a:gridCol w="1097268"/>
                <a:gridCol w="2413990"/>
                <a:gridCol w="1755628"/>
                <a:gridCol w="175562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multiplexed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NMXSTR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indices (in order of appearance)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 String of</a:t>
                      </a:r>
                      <a:r>
                        <a:rPr lang="en-US" baseline="0" dirty="0" smtClean="0"/>
                        <a:t> NSTR </a:t>
                      </a:r>
                      <a:r>
                        <a:rPr lang="en-US" baseline="0" dirty="0" smtClean="0"/>
                        <a:t>UINT16 </a:t>
                      </a:r>
                      <a:r>
                        <a:rPr lang="en-US" baseline="0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Zero-referenced indices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Lump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40" y="4343390"/>
            <a:ext cx="585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/>
              </a:rPr>
              <a:t>&lt;LUMP </a:t>
            </a:r>
            <a:r>
              <a:rPr lang="en-US" dirty="0" smtClean="0">
                <a:solidFill>
                  <a:srgbClr val="C00000"/>
                </a:solidFill>
                <a:latin typeface="Courier New"/>
              </a:rPr>
              <a:t>NMXSTR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7030A0"/>
                </a:solidFill>
                <a:latin typeface="Courier New"/>
              </a:rPr>
              <a:t>“4”</a:t>
            </a:r>
            <a:r>
              <a:rPr lang="en-US" dirty="0">
                <a:solidFill>
                  <a:srgbClr val="0066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/>
              </a:rPr>
              <a:t>STRIDX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7030A0"/>
                </a:solidFill>
                <a:latin typeface="Courier New"/>
              </a:rPr>
              <a:t>“0,1,2,3</a:t>
            </a:r>
            <a:r>
              <a:rPr lang="en-US" dirty="0" smtClean="0">
                <a:solidFill>
                  <a:srgbClr val="7030A0"/>
                </a:solidFill>
                <a:latin typeface="Courier New"/>
              </a:rPr>
              <a:t>”</a:t>
            </a:r>
            <a:r>
              <a:rPr lang="en-US" dirty="0" smtClean="0">
                <a:solidFill>
                  <a:srgbClr val="0066FF"/>
                </a:solidFill>
                <a:latin typeface="Courier New"/>
              </a:rPr>
              <a:t>&gt;&lt;/LUMP&gt;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5806" y="3550912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XML: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28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Chunk Definition</a:t>
            </a:r>
            <a:endParaRPr lang="en-US" sz="3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65806" y="685830"/>
            <a:ext cx="85038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In general, the sample packing scheme must be known to correctly decode them. For example, consider 16 1-bit real samples packed into a UINT16 word written in little-endian format. These samples would be decoded incorrectly if shifted out from a UINT32 word (due to little-</a:t>
            </a:r>
            <a:r>
              <a:rPr lang="en-US" dirty="0" err="1" smtClean="0"/>
              <a:t>endianness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Another consideration is whether bits are packed from left to right or vice versa.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chunk is defined as a segment of data consisting of one or more lumps that has been packed using </a:t>
            </a:r>
            <a:r>
              <a:rPr lang="en-US" dirty="0" smtClean="0"/>
              <a:t>one </a:t>
            </a:r>
            <a:r>
              <a:rPr lang="en-US" dirty="0" smtClean="0"/>
              <a:t>of four standard unsigned integer data </a:t>
            </a:r>
            <a:r>
              <a:rPr lang="en-US" dirty="0" smtClean="0"/>
              <a:t>types.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Stream, Lump and </a:t>
            </a:r>
            <a:r>
              <a:rPr lang="en-US" dirty="0" smtClean="0"/>
              <a:t>Chunk parameters together, completely and unambiguously specify the sample decoding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45737"/>
              </p:ext>
            </p:extLst>
          </p:nvPr>
        </p:nvGraphicFramePr>
        <p:xfrm>
          <a:off x="182929" y="685830"/>
          <a:ext cx="8778142" cy="496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28"/>
                <a:gridCol w="1097268"/>
                <a:gridCol w="2413990"/>
                <a:gridCol w="1755628"/>
                <a:gridCol w="175562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</a:t>
                      </a:r>
                      <a:r>
                        <a:rPr lang="en-US" dirty="0" smtClean="0"/>
                        <a:t>lumps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NLMP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lumps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packed</a:t>
                      </a:r>
                      <a:r>
                        <a:rPr lang="en-US" baseline="0" dirty="0" smtClean="0"/>
                        <a:t> word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‘UINT8’, ‘UINT16’, ‘UINT32’, ‘UINT64’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</a:t>
                      </a:r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dirty="0" err="1" smtClean="0"/>
                        <a:t>ndianness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‘L’ – little endian</a:t>
                      </a:r>
                    </a:p>
                    <a:p>
                      <a:r>
                        <a:rPr lang="en-US" dirty="0" smtClean="0"/>
                        <a:t>‘B’ – big endian</a:t>
                      </a:r>
                    </a:p>
                    <a:p>
                      <a:r>
                        <a:rPr lang="en-US" dirty="0" smtClean="0"/>
                        <a:t>‘N’ – 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‘H’ – head padding</a:t>
                      </a:r>
                    </a:p>
                    <a:p>
                      <a:r>
                        <a:rPr lang="en-US" dirty="0" smtClean="0"/>
                        <a:t>‘T’ – tail padding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‘N’ – no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(value implied)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word shift</a:t>
                      </a:r>
                      <a:r>
                        <a:rPr lang="en-US" baseline="0" dirty="0" smtClean="0"/>
                        <a:t>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‘L’ – left shift</a:t>
                      </a:r>
                    </a:p>
                    <a:p>
                      <a:r>
                        <a:rPr lang="en-US" dirty="0" smtClean="0"/>
                        <a:t>‘R’ – 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Chunk Parameters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928" y="5471131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XML: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65806" y="5861712"/>
            <a:ext cx="8595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&lt;!-- Chunk Parameters --&gt;</a:t>
            </a:r>
            <a:endParaRPr lang="en-US" sz="1600" dirty="0">
              <a:ea typeface="Times New Roman"/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  &lt;CHUNK </a:t>
            </a:r>
            <a:r>
              <a:rPr lang="en-US" sz="1600" dirty="0" smtClean="0">
                <a:solidFill>
                  <a:srgbClr val="C00000"/>
                </a:solidFill>
              </a:rPr>
              <a:t>NLMP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“1”</a:t>
            </a:r>
            <a:r>
              <a:rPr lang="en-US" sz="1600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TYPE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“UINT32” </a:t>
            </a:r>
            <a:r>
              <a:rPr lang="en-US" sz="1600" dirty="0">
                <a:solidFill>
                  <a:srgbClr val="C00000"/>
                </a:solidFill>
              </a:rPr>
              <a:t>NWORDS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“1” </a:t>
            </a:r>
            <a:r>
              <a:rPr lang="en-US" sz="1600" dirty="0">
                <a:solidFill>
                  <a:srgbClr val="C00000"/>
                </a:solidFill>
              </a:rPr>
              <a:t>ENDIAN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“L” </a:t>
            </a:r>
            <a:r>
              <a:rPr lang="en-US" sz="1600" dirty="0">
                <a:solidFill>
                  <a:srgbClr val="C00000"/>
                </a:solidFill>
              </a:rPr>
              <a:t>PAD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“N” </a:t>
            </a:r>
            <a:r>
              <a:rPr lang="en-US" sz="1600" dirty="0">
                <a:solidFill>
                  <a:srgbClr val="C00000"/>
                </a:solidFill>
              </a:rPr>
              <a:t>SHIFT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“R”</a:t>
            </a:r>
            <a:r>
              <a:rPr lang="en-US" sz="1600" dirty="0">
                <a:solidFill>
                  <a:srgbClr val="0066FF"/>
                </a:solidFill>
              </a:rPr>
              <a:t>&gt;&lt;/CHUNK&gt;</a:t>
            </a:r>
            <a:endParaRPr lang="en-US" sz="1600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7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Chunk </a:t>
            </a:r>
            <a:r>
              <a:rPr lang="en-US" sz="3200" dirty="0" smtClean="0"/>
              <a:t>Examples</a:t>
            </a:r>
            <a:endParaRPr lang="en-US" sz="3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6492219" y="1234464"/>
            <a:ext cx="723781" cy="163221"/>
            <a:chOff x="1828830" y="1162682"/>
            <a:chExt cx="723781" cy="163221"/>
          </a:xfrm>
        </p:grpSpPr>
        <p:sp>
          <p:nvSpPr>
            <p:cNvPr id="202" name="Rectangle 201"/>
            <p:cNvSpPr/>
            <p:nvPr/>
          </p:nvSpPr>
          <p:spPr>
            <a:xfrm rot="16200000">
              <a:off x="1838659" y="1152853"/>
              <a:ext cx="163220" cy="1828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 rot="16200000">
              <a:off x="2158695" y="1015695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 rot="16200000">
              <a:off x="2429147" y="1202438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914440" y="1234464"/>
            <a:ext cx="55215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Examples: Chunk with single lump encoded within single UINT8 word. Lump:</a:t>
            </a:r>
            <a:endParaRPr lang="en-US" sz="14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91489" y="1691659"/>
            <a:ext cx="4389072" cy="2210819"/>
            <a:chOff x="91489" y="2148854"/>
            <a:chExt cx="4389072" cy="2210819"/>
          </a:xfrm>
        </p:grpSpPr>
        <p:grpSp>
          <p:nvGrpSpPr>
            <p:cNvPr id="66" name="Group 65"/>
            <p:cNvGrpSpPr/>
            <p:nvPr/>
          </p:nvGrpSpPr>
          <p:grpSpPr>
            <a:xfrm>
              <a:off x="1554514" y="2514610"/>
              <a:ext cx="815219" cy="163221"/>
              <a:chOff x="4572001" y="4800585"/>
              <a:chExt cx="815219" cy="163221"/>
            </a:xfrm>
          </p:grpSpPr>
          <p:sp>
            <p:nvSpPr>
              <p:cNvPr id="191" name="Rectangle 190"/>
              <p:cNvSpPr/>
              <p:nvPr/>
            </p:nvSpPr>
            <p:spPr>
              <a:xfrm rot="16200000">
                <a:off x="4581830" y="4790756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 rot="16200000">
                <a:off x="4901866" y="4653598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5172318" y="4840341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5263756" y="4840342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1554513" y="2769270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91489" y="2684972"/>
              <a:ext cx="900888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UINT8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N</a:t>
              </a:r>
            </a:p>
            <a:p>
              <a:r>
                <a:rPr lang="en-US" sz="1400" dirty="0" smtClean="0"/>
                <a:t>PAD: T</a:t>
              </a:r>
            </a:p>
            <a:p>
              <a:r>
                <a:rPr lang="en-US" sz="1400" dirty="0" smtClean="0"/>
                <a:t>SHIFT: LEFT</a:t>
              </a:r>
              <a:endParaRPr lang="en-US" sz="1400" dirty="0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2377466" y="2514610"/>
              <a:ext cx="815219" cy="163221"/>
              <a:chOff x="4572001" y="4800585"/>
              <a:chExt cx="815219" cy="163221"/>
            </a:xfrm>
          </p:grpSpPr>
          <p:sp>
            <p:nvSpPr>
              <p:cNvPr id="328" name="Rectangle 327"/>
              <p:cNvSpPr/>
              <p:nvPr/>
            </p:nvSpPr>
            <p:spPr>
              <a:xfrm rot="16200000">
                <a:off x="4581830" y="4790756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 rot="16200000">
                <a:off x="4901866" y="4653598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 rot="16200000">
                <a:off x="5172318" y="4840341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 rot="16200000">
                <a:off x="5263756" y="4840342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>
            <a:xfrm>
              <a:off x="2377465" y="2769270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grpSp>
          <p:nvGrpSpPr>
            <p:cNvPr id="333" name="Group 332"/>
            <p:cNvGrpSpPr/>
            <p:nvPr/>
          </p:nvGrpSpPr>
          <p:grpSpPr>
            <a:xfrm>
              <a:off x="3200417" y="2514610"/>
              <a:ext cx="815219" cy="163221"/>
              <a:chOff x="4572001" y="4800585"/>
              <a:chExt cx="815219" cy="163221"/>
            </a:xfrm>
          </p:grpSpPr>
          <p:sp>
            <p:nvSpPr>
              <p:cNvPr id="334" name="Rectangle 333"/>
              <p:cNvSpPr/>
              <p:nvPr/>
            </p:nvSpPr>
            <p:spPr>
              <a:xfrm rot="16200000">
                <a:off x="4581830" y="4790756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 rot="16200000">
                <a:off x="4901866" y="4653598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 rot="16200000">
                <a:off x="5172318" y="4840341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 rot="16200000">
                <a:off x="5263756" y="4840342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8" name="Rectangle 337"/>
            <p:cNvSpPr/>
            <p:nvPr/>
          </p:nvSpPr>
          <p:spPr>
            <a:xfrm>
              <a:off x="3200416" y="2769270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645952" y="3095810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Brace 86"/>
            <p:cNvSpPr/>
            <p:nvPr/>
          </p:nvSpPr>
          <p:spPr>
            <a:xfrm rot="16200000">
              <a:off x="1897411" y="1988835"/>
              <a:ext cx="137158" cy="822952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737391" y="2148854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419647" y="4144229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468903" y="2971805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554513" y="3520439"/>
              <a:ext cx="457195" cy="711854"/>
              <a:chOff x="1645952" y="3703317"/>
              <a:chExt cx="457195" cy="711854"/>
            </a:xfrm>
          </p:grpSpPr>
          <p:sp>
            <p:nvSpPr>
              <p:cNvPr id="345" name="Rectangle 344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9" name="TextBox 348"/>
            <p:cNvSpPr txBox="1"/>
            <p:nvPr/>
          </p:nvSpPr>
          <p:spPr>
            <a:xfrm>
              <a:off x="2146483" y="3246122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2377464" y="3520439"/>
              <a:ext cx="457195" cy="711854"/>
              <a:chOff x="1645952" y="3703317"/>
              <a:chExt cx="457195" cy="711854"/>
            </a:xfrm>
          </p:grpSpPr>
          <p:sp>
            <p:nvSpPr>
              <p:cNvPr id="351" name="Rectangle 350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3200415" y="3520439"/>
              <a:ext cx="457195" cy="711854"/>
              <a:chOff x="1645952" y="3703317"/>
              <a:chExt cx="457195" cy="711854"/>
            </a:xfrm>
          </p:grpSpPr>
          <p:sp>
            <p:nvSpPr>
              <p:cNvPr id="355" name="Rectangle 354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114804" y="2560329"/>
              <a:ext cx="228599" cy="45720"/>
              <a:chOff x="4206243" y="2560329"/>
              <a:chExt cx="228599" cy="45720"/>
            </a:xfrm>
          </p:grpSpPr>
          <p:sp>
            <p:nvSpPr>
              <p:cNvPr id="358" name="Oval 357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4114805" y="2834646"/>
              <a:ext cx="228599" cy="45720"/>
              <a:chOff x="4206243" y="2560329"/>
              <a:chExt cx="228599" cy="45720"/>
            </a:xfrm>
          </p:grpSpPr>
          <p:sp>
            <p:nvSpPr>
              <p:cNvPr id="362" name="Oval 361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4114805" y="3566158"/>
              <a:ext cx="228599" cy="45720"/>
              <a:chOff x="4206243" y="2651768"/>
              <a:chExt cx="228599" cy="45720"/>
            </a:xfrm>
          </p:grpSpPr>
          <p:sp>
            <p:nvSpPr>
              <p:cNvPr id="366" name="Oval 365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4114805" y="3840475"/>
              <a:ext cx="228599" cy="45720"/>
              <a:chOff x="4206243" y="2651768"/>
              <a:chExt cx="228599" cy="45720"/>
            </a:xfrm>
          </p:grpSpPr>
          <p:sp>
            <p:nvSpPr>
              <p:cNvPr id="370" name="Oval 369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4114805" y="4114792"/>
              <a:ext cx="228599" cy="45720"/>
              <a:chOff x="4206243" y="2651768"/>
              <a:chExt cx="228599" cy="45720"/>
            </a:xfrm>
          </p:grpSpPr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7" name="Straight Arrow Connector 376"/>
            <p:cNvCxnSpPr/>
            <p:nvPr/>
          </p:nvCxnSpPr>
          <p:spPr>
            <a:xfrm>
              <a:off x="1554513" y="3703317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554513" y="3977634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1554513" y="4251951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91489" y="2390605"/>
              <a:ext cx="13811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Parameters:</a:t>
              </a:r>
              <a:endParaRPr lang="en-US" sz="1400" u="sng" dirty="0"/>
            </a:p>
          </p:txBody>
        </p:sp>
      </p:grpSp>
      <p:cxnSp>
        <p:nvCxnSpPr>
          <p:cNvPr id="163" name="Straight Connector 162"/>
          <p:cNvCxnSpPr/>
          <p:nvPr/>
        </p:nvCxnSpPr>
        <p:spPr>
          <a:xfrm>
            <a:off x="4572000" y="1600220"/>
            <a:ext cx="0" cy="411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H="1" flipV="1">
            <a:off x="91489" y="3977634"/>
            <a:ext cx="8961024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 flipV="1">
            <a:off x="91489" y="1600220"/>
            <a:ext cx="8961024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91489" y="4127946"/>
            <a:ext cx="4389072" cy="2210819"/>
            <a:chOff x="91489" y="4127946"/>
            <a:chExt cx="4389072" cy="2210819"/>
          </a:xfrm>
        </p:grpSpPr>
        <p:grpSp>
          <p:nvGrpSpPr>
            <p:cNvPr id="69" name="Group 68"/>
            <p:cNvGrpSpPr/>
            <p:nvPr/>
          </p:nvGrpSpPr>
          <p:grpSpPr>
            <a:xfrm>
              <a:off x="3208146" y="4493701"/>
              <a:ext cx="807490" cy="163221"/>
              <a:chOff x="1745122" y="2514609"/>
              <a:chExt cx="807490" cy="163221"/>
            </a:xfrm>
          </p:grpSpPr>
          <p:sp>
            <p:nvSpPr>
              <p:cNvPr id="269" name="Rectangle 268"/>
              <p:cNvSpPr/>
              <p:nvPr/>
            </p:nvSpPr>
            <p:spPr>
              <a:xfrm rot="16200000">
                <a:off x="1838660" y="2504780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16200000">
                <a:off x="2158696" y="236762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16200000">
                <a:off x="2429148" y="2554365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16200000">
                <a:off x="1705366" y="2554366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1" name="Rectangle 510"/>
            <p:cNvSpPr/>
            <p:nvPr/>
          </p:nvSpPr>
          <p:spPr>
            <a:xfrm>
              <a:off x="1554513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91489" y="4664064"/>
              <a:ext cx="900888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UINT8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N</a:t>
              </a:r>
            </a:p>
            <a:p>
              <a:r>
                <a:rPr lang="en-US" sz="1400" dirty="0" smtClean="0"/>
                <a:t>PAD: H</a:t>
              </a:r>
            </a:p>
            <a:p>
              <a:r>
                <a:rPr lang="en-US" sz="1400" dirty="0" smtClean="0"/>
                <a:t>SHIFT: LEFT</a:t>
              </a:r>
              <a:endParaRPr lang="en-US" sz="1400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2377465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3200416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cxnSp>
          <p:nvCxnSpPr>
            <p:cNvPr id="517" name="Straight Arrow Connector 516"/>
            <p:cNvCxnSpPr/>
            <p:nvPr/>
          </p:nvCxnSpPr>
          <p:spPr>
            <a:xfrm flipH="1">
              <a:off x="1645952" y="5074902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ight Brace 517"/>
            <p:cNvSpPr/>
            <p:nvPr/>
          </p:nvSpPr>
          <p:spPr>
            <a:xfrm rot="16200000">
              <a:off x="1897411" y="3967927"/>
              <a:ext cx="137158" cy="822952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737391" y="4127946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4419647" y="6123321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2468903" y="4950897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522" name="Group 521"/>
            <p:cNvGrpSpPr/>
            <p:nvPr/>
          </p:nvGrpSpPr>
          <p:grpSpPr>
            <a:xfrm>
              <a:off x="1554513" y="5499531"/>
              <a:ext cx="457195" cy="711854"/>
              <a:chOff x="1645952" y="3703317"/>
              <a:chExt cx="457195" cy="711854"/>
            </a:xfrm>
          </p:grpSpPr>
          <p:sp>
            <p:nvSpPr>
              <p:cNvPr id="556" name="Rectangle 555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3" name="TextBox 522"/>
            <p:cNvSpPr txBox="1"/>
            <p:nvPr/>
          </p:nvSpPr>
          <p:spPr>
            <a:xfrm>
              <a:off x="2146483" y="5225214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524" name="Group 523"/>
            <p:cNvGrpSpPr/>
            <p:nvPr/>
          </p:nvGrpSpPr>
          <p:grpSpPr>
            <a:xfrm>
              <a:off x="2377464" y="5499531"/>
              <a:ext cx="457195" cy="711854"/>
              <a:chOff x="1645952" y="3703317"/>
              <a:chExt cx="457195" cy="711854"/>
            </a:xfrm>
          </p:grpSpPr>
          <p:sp>
            <p:nvSpPr>
              <p:cNvPr id="553" name="Rectangle 552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5" name="Group 524"/>
            <p:cNvGrpSpPr/>
            <p:nvPr/>
          </p:nvGrpSpPr>
          <p:grpSpPr>
            <a:xfrm>
              <a:off x="3200415" y="5499531"/>
              <a:ext cx="457195" cy="711854"/>
              <a:chOff x="1645952" y="3703317"/>
              <a:chExt cx="457195" cy="711854"/>
            </a:xfrm>
          </p:grpSpPr>
          <p:sp>
            <p:nvSpPr>
              <p:cNvPr id="550" name="Rectangle 549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4114804" y="4539421"/>
              <a:ext cx="228599" cy="45720"/>
              <a:chOff x="4206243" y="2560329"/>
              <a:chExt cx="228599" cy="45720"/>
            </a:xfrm>
          </p:grpSpPr>
          <p:sp>
            <p:nvSpPr>
              <p:cNvPr id="547" name="Oval 546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>
              <a:off x="4114805" y="4813738"/>
              <a:ext cx="228599" cy="45720"/>
              <a:chOff x="4206243" y="2560329"/>
              <a:chExt cx="228599" cy="45720"/>
            </a:xfrm>
          </p:grpSpPr>
          <p:sp>
            <p:nvSpPr>
              <p:cNvPr id="544" name="Oval 543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4114805" y="5545250"/>
              <a:ext cx="228599" cy="45720"/>
              <a:chOff x="4206243" y="2651768"/>
              <a:chExt cx="228599" cy="45720"/>
            </a:xfrm>
          </p:grpSpPr>
          <p:sp>
            <p:nvSpPr>
              <p:cNvPr id="541" name="Oval 540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114805" y="5819567"/>
              <a:ext cx="228599" cy="45720"/>
              <a:chOff x="4206243" y="2651768"/>
              <a:chExt cx="228599" cy="45720"/>
            </a:xfrm>
          </p:grpSpPr>
          <p:sp>
            <p:nvSpPr>
              <p:cNvPr id="538" name="Oval 537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114805" y="6093884"/>
              <a:ext cx="228599" cy="45720"/>
              <a:chOff x="4206243" y="2651768"/>
              <a:chExt cx="228599" cy="45720"/>
            </a:xfrm>
          </p:grpSpPr>
          <p:sp>
            <p:nvSpPr>
              <p:cNvPr id="535" name="Oval 534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1" name="Straight Arrow Connector 530"/>
            <p:cNvCxnSpPr/>
            <p:nvPr/>
          </p:nvCxnSpPr>
          <p:spPr>
            <a:xfrm>
              <a:off x="1554513" y="5682409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>
              <a:off x="1554513" y="5956726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/>
            <p:nvPr/>
          </p:nvCxnSpPr>
          <p:spPr>
            <a:xfrm>
              <a:off x="1554513" y="6231043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Box 533"/>
            <p:cNvSpPr txBox="1"/>
            <p:nvPr/>
          </p:nvSpPr>
          <p:spPr>
            <a:xfrm>
              <a:off x="91489" y="4369697"/>
              <a:ext cx="13811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Parameters:</a:t>
              </a:r>
              <a:endParaRPr lang="en-US" sz="1400" u="sng" dirty="0"/>
            </a:p>
          </p:txBody>
        </p:sp>
        <p:grpSp>
          <p:nvGrpSpPr>
            <p:cNvPr id="571" name="Group 570"/>
            <p:cNvGrpSpPr/>
            <p:nvPr/>
          </p:nvGrpSpPr>
          <p:grpSpPr>
            <a:xfrm>
              <a:off x="2377365" y="4493699"/>
              <a:ext cx="807490" cy="163221"/>
              <a:chOff x="1745122" y="2514609"/>
              <a:chExt cx="807490" cy="163221"/>
            </a:xfrm>
          </p:grpSpPr>
          <p:sp>
            <p:nvSpPr>
              <p:cNvPr id="572" name="Rectangle 571"/>
              <p:cNvSpPr/>
              <p:nvPr/>
            </p:nvSpPr>
            <p:spPr>
              <a:xfrm rot="16200000">
                <a:off x="1838660" y="2504780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 rot="16200000">
                <a:off x="2158696" y="236762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 rot="16200000">
                <a:off x="2429148" y="2554365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 rot="16200000">
                <a:off x="1705366" y="2554366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1554514" y="4493701"/>
              <a:ext cx="807490" cy="163221"/>
              <a:chOff x="1745122" y="2514609"/>
              <a:chExt cx="807490" cy="163221"/>
            </a:xfrm>
          </p:grpSpPr>
          <p:sp>
            <p:nvSpPr>
              <p:cNvPr id="577" name="Rectangle 576"/>
              <p:cNvSpPr/>
              <p:nvPr/>
            </p:nvSpPr>
            <p:spPr>
              <a:xfrm rot="16200000">
                <a:off x="1838660" y="2504780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 rot="16200000">
                <a:off x="2158696" y="236762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 rot="16200000">
                <a:off x="2429148" y="2554365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 rot="16200000">
                <a:off x="1705366" y="2554366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694167" y="1691659"/>
            <a:ext cx="4410321" cy="2210819"/>
            <a:chOff x="4694167" y="1691659"/>
            <a:chExt cx="4410321" cy="2210819"/>
          </a:xfrm>
        </p:grpSpPr>
        <p:grpSp>
          <p:nvGrpSpPr>
            <p:cNvPr id="176" name="Group 175"/>
            <p:cNvGrpSpPr/>
            <p:nvPr/>
          </p:nvGrpSpPr>
          <p:grpSpPr>
            <a:xfrm>
              <a:off x="6157191" y="2057413"/>
              <a:ext cx="822852" cy="163223"/>
              <a:chOff x="6157191" y="2057413"/>
              <a:chExt cx="822852" cy="163223"/>
            </a:xfrm>
          </p:grpSpPr>
          <p:sp>
            <p:nvSpPr>
              <p:cNvPr id="503" name="Rectangle 502"/>
              <p:cNvSpPr/>
              <p:nvPr/>
            </p:nvSpPr>
            <p:spPr>
              <a:xfrm rot="16200000">
                <a:off x="6707925" y="2047585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6387053" y="1910425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6117435" y="2097169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6848899" y="2089491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7" name="Rectangle 446"/>
            <p:cNvSpPr/>
            <p:nvPr/>
          </p:nvSpPr>
          <p:spPr>
            <a:xfrm>
              <a:off x="6157191" y="2312075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4694167" y="2227777"/>
              <a:ext cx="942053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UINT8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N</a:t>
              </a:r>
            </a:p>
            <a:p>
              <a:r>
                <a:rPr lang="en-US" sz="1400" dirty="0" smtClean="0"/>
                <a:t>PAD: H</a:t>
              </a:r>
            </a:p>
            <a:p>
              <a:r>
                <a:rPr lang="en-US" sz="1400" dirty="0" smtClean="0"/>
                <a:t>SHIFT: RIGHT</a:t>
              </a:r>
              <a:endParaRPr lang="en-US" sz="1400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6980143" y="2312075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7803094" y="2312075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cxnSp>
          <p:nvCxnSpPr>
            <p:cNvPr id="453" name="Straight Arrow Connector 452"/>
            <p:cNvCxnSpPr/>
            <p:nvPr/>
          </p:nvCxnSpPr>
          <p:spPr>
            <a:xfrm flipH="1">
              <a:off x="6248630" y="2638615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ight Brace 453"/>
            <p:cNvSpPr/>
            <p:nvPr/>
          </p:nvSpPr>
          <p:spPr>
            <a:xfrm rot="16200000">
              <a:off x="6500089" y="1531640"/>
              <a:ext cx="137158" cy="822952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340069" y="1691659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9043574" y="3687034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7071581" y="2514610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458" name="Group 457"/>
            <p:cNvGrpSpPr/>
            <p:nvPr/>
          </p:nvGrpSpPr>
          <p:grpSpPr>
            <a:xfrm>
              <a:off x="6157191" y="3063244"/>
              <a:ext cx="457195" cy="711854"/>
              <a:chOff x="1645952" y="3703317"/>
              <a:chExt cx="457195" cy="711854"/>
            </a:xfrm>
          </p:grpSpPr>
          <p:sp>
            <p:nvSpPr>
              <p:cNvPr id="492" name="Rectangle 491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9" name="TextBox 458"/>
            <p:cNvSpPr txBox="1"/>
            <p:nvPr/>
          </p:nvSpPr>
          <p:spPr>
            <a:xfrm>
              <a:off x="6749161" y="2788927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6980142" y="3063244"/>
              <a:ext cx="457195" cy="711854"/>
              <a:chOff x="1645952" y="3703317"/>
              <a:chExt cx="457195" cy="711854"/>
            </a:xfrm>
          </p:grpSpPr>
          <p:sp>
            <p:nvSpPr>
              <p:cNvPr id="489" name="Rectangle 488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7803093" y="3063244"/>
              <a:ext cx="457195" cy="711854"/>
              <a:chOff x="1645952" y="3703317"/>
              <a:chExt cx="457195" cy="711854"/>
            </a:xfrm>
          </p:grpSpPr>
          <p:sp>
            <p:nvSpPr>
              <p:cNvPr id="486" name="Rectangle 485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8717482" y="2103134"/>
              <a:ext cx="228599" cy="45720"/>
              <a:chOff x="4206243" y="2560329"/>
              <a:chExt cx="228599" cy="45720"/>
            </a:xfrm>
          </p:grpSpPr>
          <p:sp>
            <p:nvSpPr>
              <p:cNvPr id="483" name="Oval 482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>
              <a:off x="8717483" y="2377451"/>
              <a:ext cx="228599" cy="45720"/>
              <a:chOff x="4206243" y="2560329"/>
              <a:chExt cx="228599" cy="45720"/>
            </a:xfrm>
          </p:grpSpPr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>
              <a:off x="8717483" y="3108963"/>
              <a:ext cx="228599" cy="45720"/>
              <a:chOff x="4206243" y="2651768"/>
              <a:chExt cx="228599" cy="45720"/>
            </a:xfrm>
          </p:grpSpPr>
          <p:sp>
            <p:nvSpPr>
              <p:cNvPr id="477" name="Oval 476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8717483" y="3383280"/>
              <a:ext cx="228599" cy="45720"/>
              <a:chOff x="4206243" y="2651768"/>
              <a:chExt cx="228599" cy="45720"/>
            </a:xfrm>
          </p:grpSpPr>
          <p:sp>
            <p:nvSpPr>
              <p:cNvPr id="474" name="Oval 473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8717483" y="3657597"/>
              <a:ext cx="228599" cy="45720"/>
              <a:chOff x="4206243" y="2651768"/>
              <a:chExt cx="228599" cy="45720"/>
            </a:xfrm>
          </p:grpSpPr>
          <p:sp>
            <p:nvSpPr>
              <p:cNvPr id="471" name="Oval 470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7" name="Straight Arrow Connector 466"/>
            <p:cNvCxnSpPr/>
            <p:nvPr/>
          </p:nvCxnSpPr>
          <p:spPr>
            <a:xfrm>
              <a:off x="6157191" y="3246122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/>
            <p:nvPr/>
          </p:nvCxnSpPr>
          <p:spPr>
            <a:xfrm>
              <a:off x="6157191" y="3520439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>
              <a:off x="6157191" y="3794756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469"/>
            <p:cNvSpPr txBox="1"/>
            <p:nvPr/>
          </p:nvSpPr>
          <p:spPr>
            <a:xfrm>
              <a:off x="4694167" y="1933410"/>
              <a:ext cx="13811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Parameters:</a:t>
              </a:r>
              <a:endParaRPr lang="en-US" sz="1400" u="sng" dirty="0"/>
            </a:p>
          </p:txBody>
        </p:sp>
        <p:grpSp>
          <p:nvGrpSpPr>
            <p:cNvPr id="643" name="Group 642"/>
            <p:cNvGrpSpPr/>
            <p:nvPr/>
          </p:nvGrpSpPr>
          <p:grpSpPr>
            <a:xfrm>
              <a:off x="6980043" y="2057417"/>
              <a:ext cx="822852" cy="163223"/>
              <a:chOff x="6157191" y="2057413"/>
              <a:chExt cx="822852" cy="163223"/>
            </a:xfrm>
          </p:grpSpPr>
          <p:sp>
            <p:nvSpPr>
              <p:cNvPr id="644" name="Rectangle 643"/>
              <p:cNvSpPr/>
              <p:nvPr/>
            </p:nvSpPr>
            <p:spPr>
              <a:xfrm rot="16200000">
                <a:off x="6707925" y="2047585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 rot="16200000">
                <a:off x="6387053" y="1910425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 rot="16200000">
                <a:off x="6117435" y="2097169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6200000">
                <a:off x="6848899" y="2089491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8" name="Group 647"/>
            <p:cNvGrpSpPr/>
            <p:nvPr/>
          </p:nvGrpSpPr>
          <p:grpSpPr>
            <a:xfrm>
              <a:off x="7802896" y="2057413"/>
              <a:ext cx="822852" cy="163223"/>
              <a:chOff x="6157191" y="2057413"/>
              <a:chExt cx="822852" cy="163223"/>
            </a:xfrm>
          </p:grpSpPr>
          <p:sp>
            <p:nvSpPr>
              <p:cNvPr id="649" name="Rectangle 648"/>
              <p:cNvSpPr/>
              <p:nvPr/>
            </p:nvSpPr>
            <p:spPr>
              <a:xfrm rot="16200000">
                <a:off x="6707925" y="2047585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 rot="16200000">
                <a:off x="6387053" y="1910425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 rot="16200000">
                <a:off x="6117435" y="2097169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 rot="16200000">
                <a:off x="6848899" y="2089491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4694167" y="4127946"/>
            <a:ext cx="4379864" cy="2210819"/>
            <a:chOff x="4694167" y="4127946"/>
            <a:chExt cx="4379864" cy="2210819"/>
          </a:xfrm>
        </p:grpSpPr>
        <p:grpSp>
          <p:nvGrpSpPr>
            <p:cNvPr id="179" name="Group 178"/>
            <p:cNvGrpSpPr/>
            <p:nvPr/>
          </p:nvGrpSpPr>
          <p:grpSpPr>
            <a:xfrm>
              <a:off x="6157191" y="4493700"/>
              <a:ext cx="822852" cy="163223"/>
              <a:chOff x="6058122" y="4493700"/>
              <a:chExt cx="822852" cy="163223"/>
            </a:xfrm>
          </p:grpSpPr>
          <p:sp>
            <p:nvSpPr>
              <p:cNvPr id="711" name="Rectangle 710"/>
              <p:cNvSpPr/>
              <p:nvPr/>
            </p:nvSpPr>
            <p:spPr>
              <a:xfrm rot="16200000">
                <a:off x="6707925" y="4483872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 rot="16200000">
                <a:off x="6387053" y="434671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 rot="16200000">
                <a:off x="6117435" y="4533456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 rot="16200000">
                <a:off x="6026047" y="4525778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5" name="Rectangle 654"/>
            <p:cNvSpPr/>
            <p:nvPr/>
          </p:nvSpPr>
          <p:spPr>
            <a:xfrm>
              <a:off x="6157191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656" name="TextBox 655"/>
            <p:cNvSpPr txBox="1"/>
            <p:nvPr/>
          </p:nvSpPr>
          <p:spPr>
            <a:xfrm>
              <a:off x="4694167" y="4664064"/>
              <a:ext cx="942053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UINT8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N</a:t>
              </a:r>
            </a:p>
            <a:p>
              <a:r>
                <a:rPr lang="en-US" sz="1400" dirty="0" smtClean="0"/>
                <a:t>PAD: T</a:t>
              </a:r>
            </a:p>
            <a:p>
              <a:r>
                <a:rPr lang="en-US" sz="1400" dirty="0" smtClean="0"/>
                <a:t>SHIFT: RIGHT</a:t>
              </a:r>
              <a:endParaRPr lang="en-US" sz="1400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6980143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7803094" y="4748362"/>
              <a:ext cx="822951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UINT8</a:t>
              </a:r>
            </a:p>
          </p:txBody>
        </p:sp>
        <p:cxnSp>
          <p:nvCxnSpPr>
            <p:cNvPr id="659" name="Straight Arrow Connector 658"/>
            <p:cNvCxnSpPr/>
            <p:nvPr/>
          </p:nvCxnSpPr>
          <p:spPr>
            <a:xfrm flipH="1">
              <a:off x="6248630" y="5074902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Right Brace 659"/>
            <p:cNvSpPr/>
            <p:nvPr/>
          </p:nvSpPr>
          <p:spPr>
            <a:xfrm rot="16200000">
              <a:off x="6500089" y="3967927"/>
              <a:ext cx="137158" cy="822952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TextBox 660"/>
            <p:cNvSpPr txBox="1"/>
            <p:nvPr/>
          </p:nvSpPr>
          <p:spPr>
            <a:xfrm>
              <a:off x="6340069" y="4127946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662" name="TextBox 661"/>
            <p:cNvSpPr txBox="1"/>
            <p:nvPr/>
          </p:nvSpPr>
          <p:spPr>
            <a:xfrm>
              <a:off x="9013117" y="6123321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663" name="TextBox 662"/>
            <p:cNvSpPr txBox="1"/>
            <p:nvPr/>
          </p:nvSpPr>
          <p:spPr>
            <a:xfrm>
              <a:off x="7071581" y="4950897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664" name="Group 663"/>
            <p:cNvGrpSpPr/>
            <p:nvPr/>
          </p:nvGrpSpPr>
          <p:grpSpPr>
            <a:xfrm>
              <a:off x="6157191" y="5499531"/>
              <a:ext cx="457195" cy="711854"/>
              <a:chOff x="1645952" y="3703317"/>
              <a:chExt cx="457195" cy="711854"/>
            </a:xfrm>
          </p:grpSpPr>
          <p:sp>
            <p:nvSpPr>
              <p:cNvPr id="708" name="Rectangle 707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5" name="TextBox 664"/>
            <p:cNvSpPr txBox="1"/>
            <p:nvPr/>
          </p:nvSpPr>
          <p:spPr>
            <a:xfrm>
              <a:off x="6749161" y="5225214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666" name="Group 665"/>
            <p:cNvGrpSpPr/>
            <p:nvPr/>
          </p:nvGrpSpPr>
          <p:grpSpPr>
            <a:xfrm>
              <a:off x="6980142" y="5499531"/>
              <a:ext cx="457195" cy="711854"/>
              <a:chOff x="1645952" y="3703317"/>
              <a:chExt cx="457195" cy="711854"/>
            </a:xfrm>
          </p:grpSpPr>
          <p:sp>
            <p:nvSpPr>
              <p:cNvPr id="705" name="Rectangle 704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>
              <a:off x="7803093" y="5499531"/>
              <a:ext cx="457195" cy="711854"/>
              <a:chOff x="1645952" y="3703317"/>
              <a:chExt cx="457195" cy="711854"/>
            </a:xfrm>
          </p:grpSpPr>
          <p:sp>
            <p:nvSpPr>
              <p:cNvPr id="702" name="Rectangle 701"/>
              <p:cNvSpPr/>
              <p:nvPr/>
            </p:nvSpPr>
            <p:spPr>
              <a:xfrm rot="16200000">
                <a:off x="1655781" y="3693488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8" name="Group 667"/>
            <p:cNvGrpSpPr/>
            <p:nvPr/>
          </p:nvGrpSpPr>
          <p:grpSpPr>
            <a:xfrm>
              <a:off x="8717482" y="4539421"/>
              <a:ext cx="228599" cy="45720"/>
              <a:chOff x="4206243" y="2560329"/>
              <a:chExt cx="228599" cy="45720"/>
            </a:xfrm>
          </p:grpSpPr>
          <p:sp>
            <p:nvSpPr>
              <p:cNvPr id="699" name="Oval 698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9" name="Group 668"/>
            <p:cNvGrpSpPr/>
            <p:nvPr/>
          </p:nvGrpSpPr>
          <p:grpSpPr>
            <a:xfrm>
              <a:off x="8717483" y="4813738"/>
              <a:ext cx="228599" cy="45720"/>
              <a:chOff x="4206243" y="2560329"/>
              <a:chExt cx="228599" cy="45720"/>
            </a:xfrm>
          </p:grpSpPr>
          <p:sp>
            <p:nvSpPr>
              <p:cNvPr id="696" name="Oval 695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0" name="Group 669"/>
            <p:cNvGrpSpPr/>
            <p:nvPr/>
          </p:nvGrpSpPr>
          <p:grpSpPr>
            <a:xfrm>
              <a:off x="8717483" y="5545250"/>
              <a:ext cx="228599" cy="45720"/>
              <a:chOff x="4206243" y="2651768"/>
              <a:chExt cx="228599" cy="45720"/>
            </a:xfrm>
          </p:grpSpPr>
          <p:sp>
            <p:nvSpPr>
              <p:cNvPr id="693" name="Oval 692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Oval 694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1" name="Group 670"/>
            <p:cNvGrpSpPr/>
            <p:nvPr/>
          </p:nvGrpSpPr>
          <p:grpSpPr>
            <a:xfrm>
              <a:off x="8717483" y="5819567"/>
              <a:ext cx="228599" cy="45720"/>
              <a:chOff x="4206243" y="2651768"/>
              <a:chExt cx="228599" cy="45720"/>
            </a:xfrm>
          </p:grpSpPr>
          <p:sp>
            <p:nvSpPr>
              <p:cNvPr id="690" name="Oval 689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2" name="Group 671"/>
            <p:cNvGrpSpPr/>
            <p:nvPr/>
          </p:nvGrpSpPr>
          <p:grpSpPr>
            <a:xfrm>
              <a:off x="8717483" y="6093884"/>
              <a:ext cx="228599" cy="45720"/>
              <a:chOff x="4206243" y="2651768"/>
              <a:chExt cx="228599" cy="45720"/>
            </a:xfrm>
          </p:grpSpPr>
          <p:sp>
            <p:nvSpPr>
              <p:cNvPr id="687" name="Oval 686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3" name="Straight Arrow Connector 672"/>
            <p:cNvCxnSpPr/>
            <p:nvPr/>
          </p:nvCxnSpPr>
          <p:spPr>
            <a:xfrm>
              <a:off x="6157191" y="5682409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>
              <a:off x="6157191" y="5956726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>
              <a:off x="6157191" y="6231043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TextBox 675"/>
            <p:cNvSpPr txBox="1"/>
            <p:nvPr/>
          </p:nvSpPr>
          <p:spPr>
            <a:xfrm>
              <a:off x="4694167" y="4369697"/>
              <a:ext cx="13811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Parameters:</a:t>
              </a:r>
              <a:endParaRPr lang="en-US" sz="1400" u="sng" dirty="0"/>
            </a:p>
          </p:txBody>
        </p:sp>
        <p:grpSp>
          <p:nvGrpSpPr>
            <p:cNvPr id="715" name="Group 714"/>
            <p:cNvGrpSpPr/>
            <p:nvPr/>
          </p:nvGrpSpPr>
          <p:grpSpPr>
            <a:xfrm>
              <a:off x="6980043" y="4493696"/>
              <a:ext cx="822852" cy="163223"/>
              <a:chOff x="6058122" y="4493700"/>
              <a:chExt cx="822852" cy="163223"/>
            </a:xfrm>
          </p:grpSpPr>
          <p:sp>
            <p:nvSpPr>
              <p:cNvPr id="716" name="Rectangle 715"/>
              <p:cNvSpPr/>
              <p:nvPr/>
            </p:nvSpPr>
            <p:spPr>
              <a:xfrm rot="16200000">
                <a:off x="6707925" y="4483872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 rot="16200000">
                <a:off x="6387053" y="434671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 rot="16200000">
                <a:off x="6117435" y="4533456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 rot="16200000">
                <a:off x="6026047" y="4525778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>
              <a:off x="7802895" y="4493700"/>
              <a:ext cx="822852" cy="163223"/>
              <a:chOff x="6058122" y="4493700"/>
              <a:chExt cx="822852" cy="163223"/>
            </a:xfrm>
          </p:grpSpPr>
          <p:sp>
            <p:nvSpPr>
              <p:cNvPr id="721" name="Rectangle 720"/>
              <p:cNvSpPr/>
              <p:nvPr/>
            </p:nvSpPr>
            <p:spPr>
              <a:xfrm rot="16200000">
                <a:off x="6707925" y="4483872"/>
                <a:ext cx="163220" cy="1828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 rot="16200000">
                <a:off x="6387053" y="4346712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 rot="16200000">
                <a:off x="6117435" y="4533456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 rot="16200000">
                <a:off x="6026047" y="4525778"/>
                <a:ext cx="163220" cy="990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9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Chunk Examples (contd.)</a:t>
            </a:r>
            <a:endParaRPr lang="en-US" sz="3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914440" y="777268"/>
            <a:ext cx="56609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Example: Chunk with single lump encoded within single UINT16 word. Lump:</a:t>
            </a:r>
            <a:endParaRPr lang="en-US" sz="1400" dirty="0"/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572000" y="1143025"/>
            <a:ext cx="1" cy="23774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H="1" flipV="1">
            <a:off x="91489" y="3520438"/>
            <a:ext cx="8961024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/>
          <p:cNvGrpSpPr/>
          <p:nvPr/>
        </p:nvGrpSpPr>
        <p:grpSpPr>
          <a:xfrm>
            <a:off x="6667368" y="796925"/>
            <a:ext cx="830680" cy="163221"/>
            <a:chOff x="1280199" y="2057415"/>
            <a:chExt cx="830680" cy="163221"/>
          </a:xfrm>
        </p:grpSpPr>
        <p:sp>
          <p:nvSpPr>
            <p:cNvPr id="298" name="Rectangle 297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63439" y="1234463"/>
            <a:ext cx="4251915" cy="2210819"/>
            <a:chOff x="4663439" y="1691659"/>
            <a:chExt cx="4251915" cy="2210819"/>
          </a:xfrm>
        </p:grpSpPr>
        <p:grpSp>
          <p:nvGrpSpPr>
            <p:cNvPr id="302" name="Group 301"/>
            <p:cNvGrpSpPr/>
            <p:nvPr/>
          </p:nvGrpSpPr>
          <p:grpSpPr>
            <a:xfrm>
              <a:off x="5852149" y="2057412"/>
              <a:ext cx="912947" cy="163224"/>
              <a:chOff x="1280199" y="2057412"/>
              <a:chExt cx="912947" cy="163224"/>
            </a:xfrm>
          </p:grpSpPr>
          <p:sp>
            <p:nvSpPr>
              <p:cNvPr id="413" name="Rectangle 412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585214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663439" y="2227777"/>
              <a:ext cx="992259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UINT16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L</a:t>
              </a:r>
            </a:p>
            <a:p>
              <a:r>
                <a:rPr lang="en-US" sz="1400" dirty="0" smtClean="0"/>
                <a:t>PAD: T</a:t>
              </a:r>
            </a:p>
            <a:p>
              <a:r>
                <a:rPr lang="en-US" sz="1400" dirty="0" smtClean="0"/>
                <a:t>SHIFT: LEFT</a:t>
              </a:r>
              <a:endParaRPr lang="en-US" sz="1400" dirty="0"/>
            </a:p>
          </p:txBody>
        </p:sp>
        <p:cxnSp>
          <p:nvCxnSpPr>
            <p:cNvPr id="305" name="Straight Arrow Connector 304"/>
            <p:cNvCxnSpPr/>
            <p:nvPr/>
          </p:nvCxnSpPr>
          <p:spPr>
            <a:xfrm flipH="1">
              <a:off x="5943585" y="2912932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ight Brace 305"/>
            <p:cNvSpPr/>
            <p:nvPr/>
          </p:nvSpPr>
          <p:spPr>
            <a:xfrm rot="16200000">
              <a:off x="6239322" y="1487361"/>
              <a:ext cx="137158" cy="911509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088929" y="1691659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717280" y="3687034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766536" y="2788927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5852146" y="3337561"/>
              <a:ext cx="457195" cy="437537"/>
              <a:chOff x="1645952" y="3977634"/>
              <a:chExt cx="457195" cy="437537"/>
            </a:xfrm>
          </p:grpSpPr>
          <p:sp>
            <p:nvSpPr>
              <p:cNvPr id="411" name="Rectangle 410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1" name="TextBox 310"/>
            <p:cNvSpPr txBox="1"/>
            <p:nvPr/>
          </p:nvSpPr>
          <p:spPr>
            <a:xfrm>
              <a:off x="6444116" y="3030678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8686755" y="2583189"/>
              <a:ext cx="228599" cy="45720"/>
              <a:chOff x="4206243" y="2560329"/>
              <a:chExt cx="228599" cy="45720"/>
            </a:xfrm>
          </p:grpSpPr>
          <p:sp>
            <p:nvSpPr>
              <p:cNvPr id="408" name="Oval 407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8686755" y="3396309"/>
              <a:ext cx="228599" cy="45720"/>
              <a:chOff x="4206243" y="2651768"/>
              <a:chExt cx="228599" cy="45720"/>
            </a:xfrm>
          </p:grpSpPr>
          <p:sp>
            <p:nvSpPr>
              <p:cNvPr id="405" name="Oval 404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8686755" y="3670628"/>
              <a:ext cx="228599" cy="45720"/>
              <a:chOff x="4206243" y="2651768"/>
              <a:chExt cx="228599" cy="45720"/>
            </a:xfrm>
          </p:grpSpPr>
          <p:sp>
            <p:nvSpPr>
              <p:cNvPr id="402" name="Oval 401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Arrow Connector 314"/>
            <p:cNvCxnSpPr/>
            <p:nvPr/>
          </p:nvCxnSpPr>
          <p:spPr>
            <a:xfrm>
              <a:off x="5852146" y="3520439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5852146" y="3794756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4663439" y="1933410"/>
              <a:ext cx="108414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</a:t>
              </a:r>
              <a:r>
                <a:rPr lang="en-US" sz="1400" u="sng" dirty="0" err="1" smtClean="0"/>
                <a:t>Params</a:t>
              </a:r>
              <a:r>
                <a:rPr lang="en-US" sz="1400" u="sng" dirty="0" smtClean="0"/>
                <a:t>:</a:t>
              </a:r>
              <a:endParaRPr lang="en-US" sz="1400" u="sng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76653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768092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52148" y="2286008"/>
              <a:ext cx="915831" cy="182885"/>
              <a:chOff x="5852148" y="2286008"/>
              <a:chExt cx="915831" cy="182885"/>
            </a:xfrm>
          </p:grpSpPr>
          <p:sp>
            <p:nvSpPr>
              <p:cNvPr id="416" name="Rectangle 415"/>
              <p:cNvSpPr/>
              <p:nvPr/>
            </p:nvSpPr>
            <p:spPr>
              <a:xfrm rot="16200000">
                <a:off x="6446500" y="2147411"/>
                <a:ext cx="182881" cy="4600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>
                <a:off x="5852148" y="2286012"/>
                <a:ext cx="911508" cy="182881"/>
                <a:chOff x="1280198" y="2286012"/>
                <a:chExt cx="911508" cy="182881"/>
              </a:xfrm>
            </p:grpSpPr>
            <p:sp>
              <p:nvSpPr>
                <p:cNvPr id="400" name="Rectangle 399"/>
                <p:cNvSpPr/>
                <p:nvPr/>
              </p:nvSpPr>
              <p:spPr>
                <a:xfrm rot="16200000">
                  <a:off x="1466938" y="2282149"/>
                  <a:ext cx="182881" cy="1906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 rot="16200000">
                  <a:off x="1280196" y="2286014"/>
                  <a:ext cx="182881" cy="18287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1281636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b0</a:t>
                  </a: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1736671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b1</a:t>
                  </a:r>
                </a:p>
              </p:txBody>
            </p:sp>
          </p:grpSp>
        </p:grpSp>
        <p:grpSp>
          <p:nvGrpSpPr>
            <p:cNvPr id="323" name="Group 322"/>
            <p:cNvGrpSpPr/>
            <p:nvPr/>
          </p:nvGrpSpPr>
          <p:grpSpPr>
            <a:xfrm>
              <a:off x="6766537" y="2057415"/>
              <a:ext cx="912947" cy="163224"/>
              <a:chOff x="1280199" y="2057412"/>
              <a:chExt cx="912947" cy="163224"/>
            </a:xfrm>
          </p:grpSpPr>
          <p:sp>
            <p:nvSpPr>
              <p:cNvPr id="395" name="Rectangle 394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7680927" y="2057415"/>
              <a:ext cx="912947" cy="163224"/>
              <a:chOff x="1280199" y="2057412"/>
              <a:chExt cx="912947" cy="163224"/>
            </a:xfrm>
          </p:grpSpPr>
          <p:sp>
            <p:nvSpPr>
              <p:cNvPr id="388" name="Rectangle 387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6766537" y="3337560"/>
              <a:ext cx="457195" cy="437537"/>
              <a:chOff x="1645952" y="3977634"/>
              <a:chExt cx="457195" cy="437537"/>
            </a:xfrm>
          </p:grpSpPr>
          <p:sp>
            <p:nvSpPr>
              <p:cNvPr id="382" name="Rectangle 381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7680927" y="3337561"/>
              <a:ext cx="457195" cy="437537"/>
              <a:chOff x="1645952" y="3977634"/>
              <a:chExt cx="457195" cy="437537"/>
            </a:xfrm>
          </p:grpSpPr>
          <p:sp>
            <p:nvSpPr>
              <p:cNvPr id="348" name="Rectangle 347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6763656" y="2286015"/>
              <a:ext cx="915831" cy="182885"/>
              <a:chOff x="5852148" y="2286008"/>
              <a:chExt cx="915831" cy="182885"/>
            </a:xfrm>
          </p:grpSpPr>
          <p:sp>
            <p:nvSpPr>
              <p:cNvPr id="418" name="Rectangle 417"/>
              <p:cNvSpPr/>
              <p:nvPr/>
            </p:nvSpPr>
            <p:spPr>
              <a:xfrm rot="16200000">
                <a:off x="6446500" y="2147411"/>
                <a:ext cx="182881" cy="4600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9" name="Group 418"/>
              <p:cNvGrpSpPr/>
              <p:nvPr/>
            </p:nvGrpSpPr>
            <p:grpSpPr>
              <a:xfrm>
                <a:off x="5852148" y="2286012"/>
                <a:ext cx="911508" cy="182881"/>
                <a:chOff x="1280198" y="2286012"/>
                <a:chExt cx="911508" cy="18288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 rot="16200000">
                  <a:off x="1466938" y="2282149"/>
                  <a:ext cx="182881" cy="1906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 rot="16200000">
                  <a:off x="1280196" y="2286014"/>
                  <a:ext cx="182881" cy="18287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1281636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b0</a:t>
                  </a: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1736671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b1</a:t>
                  </a:r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7675164" y="2286008"/>
              <a:ext cx="915831" cy="182885"/>
              <a:chOff x="5852148" y="2286008"/>
              <a:chExt cx="915831" cy="182885"/>
            </a:xfrm>
          </p:grpSpPr>
          <p:sp>
            <p:nvSpPr>
              <p:cNvPr id="425" name="Rectangle 424"/>
              <p:cNvSpPr/>
              <p:nvPr/>
            </p:nvSpPr>
            <p:spPr>
              <a:xfrm rot="16200000">
                <a:off x="6446500" y="2147411"/>
                <a:ext cx="182881" cy="4600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5852148" y="2286012"/>
                <a:ext cx="911508" cy="182881"/>
                <a:chOff x="1280198" y="2286012"/>
                <a:chExt cx="911508" cy="182881"/>
              </a:xfrm>
            </p:grpSpPr>
            <p:sp>
              <p:nvSpPr>
                <p:cNvPr id="427" name="Rectangle 426"/>
                <p:cNvSpPr/>
                <p:nvPr/>
              </p:nvSpPr>
              <p:spPr>
                <a:xfrm rot="16200000">
                  <a:off x="1466938" y="2282149"/>
                  <a:ext cx="182881" cy="1906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 rot="16200000">
                  <a:off x="1280196" y="2286014"/>
                  <a:ext cx="182881" cy="18287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1281636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b0</a:t>
                  </a:r>
                </a:p>
              </p:txBody>
            </p:sp>
            <p:sp>
              <p:nvSpPr>
                <p:cNvPr id="430" name="Rectangle 429"/>
                <p:cNvSpPr/>
                <p:nvPr/>
              </p:nvSpPr>
              <p:spPr>
                <a:xfrm>
                  <a:off x="1736671" y="2286012"/>
                  <a:ext cx="455035" cy="1828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b1</a:t>
                  </a:r>
                </a:p>
              </p:txBody>
            </p:sp>
          </p:grpSp>
        </p:grpSp>
        <p:grpSp>
          <p:nvGrpSpPr>
            <p:cNvPr id="431" name="Group 430"/>
            <p:cNvGrpSpPr/>
            <p:nvPr/>
          </p:nvGrpSpPr>
          <p:grpSpPr>
            <a:xfrm>
              <a:off x="8686755" y="2354600"/>
              <a:ext cx="228599" cy="45720"/>
              <a:chOff x="4206243" y="2560329"/>
              <a:chExt cx="228599" cy="45720"/>
            </a:xfrm>
          </p:grpSpPr>
          <p:sp>
            <p:nvSpPr>
              <p:cNvPr id="432" name="Oval 431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8686755" y="2116161"/>
              <a:ext cx="228599" cy="45720"/>
              <a:chOff x="4206243" y="2560329"/>
              <a:chExt cx="228599" cy="45720"/>
            </a:xfrm>
          </p:grpSpPr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1489" y="1234463"/>
            <a:ext cx="4251915" cy="2210819"/>
            <a:chOff x="91489" y="1691659"/>
            <a:chExt cx="4251915" cy="2210819"/>
          </a:xfrm>
        </p:grpSpPr>
        <p:grpSp>
          <p:nvGrpSpPr>
            <p:cNvPr id="4" name="Group 3"/>
            <p:cNvGrpSpPr/>
            <p:nvPr/>
          </p:nvGrpSpPr>
          <p:grpSpPr>
            <a:xfrm>
              <a:off x="1280199" y="2057412"/>
              <a:ext cx="912947" cy="163224"/>
              <a:chOff x="1280199" y="2057412"/>
              <a:chExt cx="912947" cy="163224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128019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91489" y="2227777"/>
              <a:ext cx="992259" cy="1292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NLMP: 1</a:t>
              </a:r>
            </a:p>
            <a:p>
              <a:r>
                <a:rPr lang="en-US" sz="1400" dirty="0" smtClean="0"/>
                <a:t>TYPE: UINT16</a:t>
              </a:r>
            </a:p>
            <a:p>
              <a:r>
                <a:rPr lang="en-US" sz="1400" dirty="0" smtClean="0"/>
                <a:t>WORDS: 1</a:t>
              </a:r>
            </a:p>
            <a:p>
              <a:r>
                <a:rPr lang="en-US" sz="1400" dirty="0" smtClean="0"/>
                <a:t>ENDIAN: B</a:t>
              </a:r>
            </a:p>
            <a:p>
              <a:r>
                <a:rPr lang="en-US" sz="1400" dirty="0" smtClean="0"/>
                <a:t>PAD: T</a:t>
              </a:r>
            </a:p>
            <a:p>
              <a:r>
                <a:rPr lang="en-US" sz="1400" dirty="0" smtClean="0"/>
                <a:t>SHIFT: LEFT</a:t>
              </a:r>
              <a:endParaRPr lang="en-US" sz="14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35" y="2912932"/>
              <a:ext cx="54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Brace 86"/>
            <p:cNvSpPr/>
            <p:nvPr/>
          </p:nvSpPr>
          <p:spPr>
            <a:xfrm rot="16200000">
              <a:off x="1667372" y="1487361"/>
              <a:ext cx="137158" cy="911509"/>
            </a:xfrm>
            <a:prstGeom prst="rightBrace">
              <a:avLst>
                <a:gd name="adj1" fmla="val 2943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16979" y="1691659"/>
              <a:ext cx="4408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hunk</a:t>
              </a:r>
              <a:endParaRPr lang="en-US" sz="14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145330" y="3687034"/>
              <a:ext cx="609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smtClean="0"/>
                <a:t>t</a:t>
              </a:r>
              <a:endParaRPr lang="en-US" sz="1400" i="1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194586" y="2788927"/>
              <a:ext cx="101553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shift direction</a:t>
              </a:r>
              <a:endParaRPr lang="en-US" sz="14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280196" y="3337561"/>
              <a:ext cx="457195" cy="437537"/>
              <a:chOff x="1645952" y="3977634"/>
              <a:chExt cx="457195" cy="437537"/>
            </a:xfrm>
          </p:grpSpPr>
          <p:sp>
            <p:nvSpPr>
              <p:cNvPr id="346" name="Rectangle 345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9" name="TextBox 348"/>
            <p:cNvSpPr txBox="1"/>
            <p:nvPr/>
          </p:nvSpPr>
          <p:spPr>
            <a:xfrm>
              <a:off x="1872166" y="3030678"/>
              <a:ext cx="13282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Decoded </a:t>
              </a:r>
              <a:r>
                <a:rPr lang="en-US" sz="1400" u="sng" dirty="0"/>
                <a:t>S</a:t>
              </a:r>
              <a:r>
                <a:rPr lang="en-US" sz="1400" u="sng" dirty="0" smtClean="0"/>
                <a:t>treams:</a:t>
              </a:r>
              <a:endParaRPr lang="en-US" sz="1400" u="sng" dirty="0"/>
            </a:p>
          </p:txBody>
        </p:sp>
        <p:grpSp>
          <p:nvGrpSpPr>
            <p:cNvPr id="361" name="Group 360"/>
            <p:cNvGrpSpPr/>
            <p:nvPr/>
          </p:nvGrpSpPr>
          <p:grpSpPr>
            <a:xfrm>
              <a:off x="4114805" y="2583189"/>
              <a:ext cx="228599" cy="45720"/>
              <a:chOff x="4206243" y="2560329"/>
              <a:chExt cx="228599" cy="45720"/>
            </a:xfrm>
          </p:grpSpPr>
          <p:sp>
            <p:nvSpPr>
              <p:cNvPr id="362" name="Oval 361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4114805" y="3396309"/>
              <a:ext cx="228599" cy="45720"/>
              <a:chOff x="4206243" y="2651768"/>
              <a:chExt cx="228599" cy="45720"/>
            </a:xfrm>
          </p:grpSpPr>
          <p:sp>
            <p:nvSpPr>
              <p:cNvPr id="370" name="Oval 369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4114805" y="3670626"/>
              <a:ext cx="228599" cy="45720"/>
              <a:chOff x="4206243" y="2651768"/>
              <a:chExt cx="228599" cy="45720"/>
            </a:xfrm>
          </p:grpSpPr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420624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>
                <a:spLocks noChangeAspect="1"/>
              </p:cNvSpPr>
              <p:nvPr/>
            </p:nvSpPr>
            <p:spPr>
              <a:xfrm>
                <a:off x="4297683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>
                <a:spLocks noChangeAspect="1"/>
              </p:cNvSpPr>
              <p:nvPr/>
            </p:nvSpPr>
            <p:spPr>
              <a:xfrm>
                <a:off x="4389122" y="2651768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9" name="Straight Arrow Connector 378"/>
            <p:cNvCxnSpPr/>
            <p:nvPr/>
          </p:nvCxnSpPr>
          <p:spPr>
            <a:xfrm>
              <a:off x="1280196" y="3520439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1280196" y="3794756"/>
              <a:ext cx="28346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91489" y="1933410"/>
              <a:ext cx="108414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u="sng" dirty="0" smtClean="0"/>
                <a:t>Chunk </a:t>
              </a:r>
              <a:r>
                <a:rPr lang="en-US" sz="1400" u="sng" dirty="0" err="1" smtClean="0"/>
                <a:t>Params</a:t>
              </a:r>
              <a:r>
                <a:rPr lang="en-US" sz="1400" u="sng" dirty="0" smtClean="0"/>
                <a:t>:</a:t>
              </a:r>
              <a:endParaRPr lang="en-US" sz="1400" u="sng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19458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08976" y="2514610"/>
              <a:ext cx="912950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UINT16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80198" y="2286012"/>
              <a:ext cx="911508" cy="182881"/>
              <a:chOff x="1280198" y="2286012"/>
              <a:chExt cx="911508" cy="182881"/>
            </a:xfrm>
          </p:grpSpPr>
          <p:sp>
            <p:nvSpPr>
              <p:cNvPr id="268" name="Rectangle 267"/>
              <p:cNvSpPr/>
              <p:nvPr/>
            </p:nvSpPr>
            <p:spPr>
              <a:xfrm rot="16200000">
                <a:off x="1508794" y="2057416"/>
                <a:ext cx="182881" cy="6400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281636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b0</a:t>
                </a:r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16200000">
                <a:off x="1924133" y="2282149"/>
                <a:ext cx="182881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36671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b1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2194587" y="2057415"/>
              <a:ext cx="912947" cy="163224"/>
              <a:chOff x="1280199" y="2057412"/>
              <a:chExt cx="912947" cy="163224"/>
            </a:xfrm>
          </p:grpSpPr>
          <p:sp>
            <p:nvSpPr>
              <p:cNvPr id="274" name="Rectangle 273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2194586" y="2286015"/>
              <a:ext cx="911508" cy="182881"/>
              <a:chOff x="1280198" y="2286012"/>
              <a:chExt cx="911508" cy="182881"/>
            </a:xfrm>
          </p:grpSpPr>
          <p:sp>
            <p:nvSpPr>
              <p:cNvPr id="278" name="Rectangle 277"/>
              <p:cNvSpPr/>
              <p:nvPr/>
            </p:nvSpPr>
            <p:spPr>
              <a:xfrm rot="16200000">
                <a:off x="1508794" y="2057416"/>
                <a:ext cx="182881" cy="6400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1281636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b0</a:t>
                </a:r>
              </a:p>
            </p:txBody>
          </p:sp>
          <p:sp>
            <p:nvSpPr>
              <p:cNvPr id="280" name="Rectangle 279"/>
              <p:cNvSpPr/>
              <p:nvPr/>
            </p:nvSpPr>
            <p:spPr>
              <a:xfrm rot="16200000">
                <a:off x="1924133" y="2282149"/>
                <a:ext cx="182881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736671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b1</a:t>
                </a: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3108977" y="2057415"/>
              <a:ext cx="912947" cy="163224"/>
              <a:chOff x="1280199" y="2057412"/>
              <a:chExt cx="912947" cy="163224"/>
            </a:xfrm>
          </p:grpSpPr>
          <p:sp>
            <p:nvSpPr>
              <p:cNvPr id="283" name="Rectangle 282"/>
              <p:cNvSpPr/>
              <p:nvPr/>
            </p:nvSpPr>
            <p:spPr>
              <a:xfrm rot="16200000">
                <a:off x="1518625" y="1818990"/>
                <a:ext cx="163220" cy="6400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16200000">
                <a:off x="1933965" y="2043721"/>
                <a:ext cx="163220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16200000">
                <a:off x="2069682" y="2097168"/>
                <a:ext cx="163220" cy="837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108976" y="2286015"/>
              <a:ext cx="911508" cy="182881"/>
              <a:chOff x="1280198" y="2286012"/>
              <a:chExt cx="911508" cy="182881"/>
            </a:xfrm>
          </p:grpSpPr>
          <p:sp>
            <p:nvSpPr>
              <p:cNvPr id="287" name="Rectangle 286"/>
              <p:cNvSpPr/>
              <p:nvPr/>
            </p:nvSpPr>
            <p:spPr>
              <a:xfrm rot="16200000">
                <a:off x="1508794" y="2057416"/>
                <a:ext cx="182881" cy="6400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1281636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b0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16200000">
                <a:off x="1924133" y="2282149"/>
                <a:ext cx="182881" cy="190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1736671" y="2286012"/>
                <a:ext cx="455035" cy="1828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b1</a:t>
                </a: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2194587" y="3337560"/>
              <a:ext cx="457195" cy="437537"/>
              <a:chOff x="1645952" y="3977634"/>
              <a:chExt cx="457195" cy="437537"/>
            </a:xfrm>
          </p:grpSpPr>
          <p:sp>
            <p:nvSpPr>
              <p:cNvPr id="292" name="Rectangle 291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3108977" y="3337561"/>
              <a:ext cx="457195" cy="437537"/>
              <a:chOff x="1645952" y="3977634"/>
              <a:chExt cx="457195" cy="437537"/>
            </a:xfrm>
          </p:grpSpPr>
          <p:sp>
            <p:nvSpPr>
              <p:cNvPr id="295" name="Rectangle 294"/>
              <p:cNvSpPr/>
              <p:nvPr/>
            </p:nvSpPr>
            <p:spPr>
              <a:xfrm rot="16200000">
                <a:off x="1792940" y="3830646"/>
                <a:ext cx="163220" cy="45719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16200000">
                <a:off x="1606196" y="4291707"/>
                <a:ext cx="163220" cy="837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4114805" y="2354600"/>
              <a:ext cx="228599" cy="45720"/>
              <a:chOff x="4206243" y="2560329"/>
              <a:chExt cx="228599" cy="45720"/>
            </a:xfrm>
          </p:grpSpPr>
          <p:sp>
            <p:nvSpPr>
              <p:cNvPr id="440" name="Oval 439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/>
            <p:cNvGrpSpPr/>
            <p:nvPr/>
          </p:nvGrpSpPr>
          <p:grpSpPr>
            <a:xfrm>
              <a:off x="4114805" y="2116161"/>
              <a:ext cx="228599" cy="45720"/>
              <a:chOff x="4206243" y="2560329"/>
              <a:chExt cx="228599" cy="45720"/>
            </a:xfrm>
          </p:grpSpPr>
          <p:sp>
            <p:nvSpPr>
              <p:cNvPr id="444" name="Oval 443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1" name="Group 450"/>
          <p:cNvGrpSpPr/>
          <p:nvPr/>
        </p:nvGrpSpPr>
        <p:grpSpPr>
          <a:xfrm>
            <a:off x="358080" y="4800585"/>
            <a:ext cx="830680" cy="163221"/>
            <a:chOff x="1280199" y="2057415"/>
            <a:chExt cx="830680" cy="163221"/>
          </a:xfrm>
        </p:grpSpPr>
        <p:sp>
          <p:nvSpPr>
            <p:cNvPr id="622" name="Rectangle 621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3" name="Rectangle 622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35807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cxnSp>
        <p:nvCxnSpPr>
          <p:cNvPr id="497" name="Straight Arrow Connector 496"/>
          <p:cNvCxnSpPr/>
          <p:nvPr/>
        </p:nvCxnSpPr>
        <p:spPr>
          <a:xfrm flipH="1">
            <a:off x="365806" y="5623536"/>
            <a:ext cx="5486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ight Brace 497"/>
          <p:cNvSpPr/>
          <p:nvPr/>
        </p:nvSpPr>
        <p:spPr>
          <a:xfrm rot="16200000">
            <a:off x="4403796" y="571988"/>
            <a:ext cx="137159" cy="8228596"/>
          </a:xfrm>
          <a:prstGeom prst="rightBrace">
            <a:avLst>
              <a:gd name="adj1" fmla="val 294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TextBox 498"/>
          <p:cNvSpPr txBox="1"/>
          <p:nvPr/>
        </p:nvSpPr>
        <p:spPr>
          <a:xfrm>
            <a:off x="4260149" y="4402262"/>
            <a:ext cx="4408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hunk</a:t>
            </a:r>
            <a:endParaRPr lang="en-US" sz="1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8625841" y="6231043"/>
            <a:ext cx="609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t</a:t>
            </a:r>
            <a:endParaRPr lang="en-US" sz="1400" i="1" dirty="0"/>
          </a:p>
        </p:txBody>
      </p:sp>
      <p:sp>
        <p:nvSpPr>
          <p:cNvPr id="501" name="TextBox 500"/>
          <p:cNvSpPr txBox="1"/>
          <p:nvPr/>
        </p:nvSpPr>
        <p:spPr>
          <a:xfrm>
            <a:off x="1005879" y="5499531"/>
            <a:ext cx="10155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shift direction</a:t>
            </a:r>
            <a:endParaRPr lang="en-US" sz="1400" dirty="0"/>
          </a:p>
        </p:txBody>
      </p:sp>
      <p:grpSp>
        <p:nvGrpSpPr>
          <p:cNvPr id="502" name="Group 501"/>
          <p:cNvGrpSpPr/>
          <p:nvPr/>
        </p:nvGrpSpPr>
        <p:grpSpPr>
          <a:xfrm>
            <a:off x="359020" y="5881570"/>
            <a:ext cx="457195" cy="437537"/>
            <a:chOff x="1645952" y="3977634"/>
            <a:chExt cx="457195" cy="437537"/>
          </a:xfrm>
        </p:grpSpPr>
        <p:sp>
          <p:nvSpPr>
            <p:cNvPr id="620" name="Rectangle 619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1" name="Rectangle 620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3883824" y="5574687"/>
            <a:ext cx="13282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 smtClean="0"/>
              <a:t>Decoded </a:t>
            </a:r>
            <a:r>
              <a:rPr lang="en-US" sz="1400" u="sng" dirty="0"/>
              <a:t>S</a:t>
            </a:r>
            <a:r>
              <a:rPr lang="en-US" sz="1400" u="sng" dirty="0" smtClean="0"/>
              <a:t>treams:</a:t>
            </a:r>
            <a:endParaRPr lang="en-US" sz="1400" u="sng" dirty="0"/>
          </a:p>
        </p:txBody>
      </p:sp>
      <p:grpSp>
        <p:nvGrpSpPr>
          <p:cNvPr id="510" name="Group 509"/>
          <p:cNvGrpSpPr/>
          <p:nvPr/>
        </p:nvGrpSpPr>
        <p:grpSpPr>
          <a:xfrm>
            <a:off x="8686755" y="5326359"/>
            <a:ext cx="228599" cy="45720"/>
            <a:chOff x="4206243" y="2560329"/>
            <a:chExt cx="228599" cy="45720"/>
          </a:xfrm>
        </p:grpSpPr>
        <p:sp>
          <p:nvSpPr>
            <p:cNvPr id="617" name="Oval 616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9" name="Straight Arrow Connector 558"/>
          <p:cNvCxnSpPr/>
          <p:nvPr/>
        </p:nvCxnSpPr>
        <p:spPr>
          <a:xfrm>
            <a:off x="365806" y="6064448"/>
            <a:ext cx="822951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/>
          <p:nvPr/>
        </p:nvCxnSpPr>
        <p:spPr>
          <a:xfrm>
            <a:off x="365806" y="6338765"/>
            <a:ext cx="822951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127246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218685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569" name="Group 568"/>
          <p:cNvGrpSpPr/>
          <p:nvPr/>
        </p:nvGrpSpPr>
        <p:grpSpPr>
          <a:xfrm>
            <a:off x="1180467" y="5881569"/>
            <a:ext cx="457195" cy="437537"/>
            <a:chOff x="1645952" y="3977634"/>
            <a:chExt cx="457195" cy="437537"/>
          </a:xfrm>
        </p:grpSpPr>
        <p:sp>
          <p:nvSpPr>
            <p:cNvPr id="591" name="Rectangle 590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2003410" y="5891713"/>
            <a:ext cx="457195" cy="437537"/>
            <a:chOff x="1645952" y="3977634"/>
            <a:chExt cx="457195" cy="437537"/>
          </a:xfrm>
        </p:grpSpPr>
        <p:sp>
          <p:nvSpPr>
            <p:cNvPr id="589" name="Rectangle 588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8686755" y="5111724"/>
            <a:ext cx="228599" cy="45720"/>
            <a:chOff x="4206243" y="2560329"/>
            <a:chExt cx="228599" cy="45720"/>
          </a:xfrm>
        </p:grpSpPr>
        <p:sp>
          <p:nvSpPr>
            <p:cNvPr id="586" name="Oval 585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5" name="Rectangle 764"/>
          <p:cNvSpPr/>
          <p:nvPr/>
        </p:nvSpPr>
        <p:spPr>
          <a:xfrm>
            <a:off x="310124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401563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7" name="Rectangle 766"/>
          <p:cNvSpPr/>
          <p:nvPr/>
        </p:nvSpPr>
        <p:spPr>
          <a:xfrm>
            <a:off x="493002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8" name="Rectangle 767"/>
          <p:cNvSpPr/>
          <p:nvPr/>
        </p:nvSpPr>
        <p:spPr>
          <a:xfrm>
            <a:off x="584441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769" name="Group 768"/>
          <p:cNvGrpSpPr/>
          <p:nvPr/>
        </p:nvGrpSpPr>
        <p:grpSpPr>
          <a:xfrm>
            <a:off x="1181028" y="4800585"/>
            <a:ext cx="830680" cy="163221"/>
            <a:chOff x="1280199" y="2057415"/>
            <a:chExt cx="830680" cy="163221"/>
          </a:xfrm>
        </p:grpSpPr>
        <p:sp>
          <p:nvSpPr>
            <p:cNvPr id="770" name="Rectangle 769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2" name="Group 771"/>
          <p:cNvGrpSpPr/>
          <p:nvPr/>
        </p:nvGrpSpPr>
        <p:grpSpPr>
          <a:xfrm>
            <a:off x="2003979" y="4800585"/>
            <a:ext cx="830680" cy="163221"/>
            <a:chOff x="1280199" y="2057415"/>
            <a:chExt cx="830680" cy="163221"/>
          </a:xfrm>
        </p:grpSpPr>
        <p:sp>
          <p:nvSpPr>
            <p:cNvPr id="773" name="Rectangle 772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4" name="Rectangle 773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2826930" y="4800585"/>
            <a:ext cx="830680" cy="163221"/>
            <a:chOff x="1280199" y="2057415"/>
            <a:chExt cx="830680" cy="163221"/>
          </a:xfrm>
        </p:grpSpPr>
        <p:sp>
          <p:nvSpPr>
            <p:cNvPr id="776" name="Rectangle 775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7" name="Rectangle 776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8" name="Group 777"/>
          <p:cNvGrpSpPr/>
          <p:nvPr/>
        </p:nvGrpSpPr>
        <p:grpSpPr>
          <a:xfrm>
            <a:off x="3649881" y="4800585"/>
            <a:ext cx="830680" cy="163221"/>
            <a:chOff x="1280199" y="2057415"/>
            <a:chExt cx="830680" cy="163221"/>
          </a:xfrm>
        </p:grpSpPr>
        <p:sp>
          <p:nvSpPr>
            <p:cNvPr id="779" name="Rectangle 778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1" name="Group 780"/>
          <p:cNvGrpSpPr/>
          <p:nvPr/>
        </p:nvGrpSpPr>
        <p:grpSpPr>
          <a:xfrm>
            <a:off x="4472832" y="4800585"/>
            <a:ext cx="830680" cy="163221"/>
            <a:chOff x="1280199" y="2057415"/>
            <a:chExt cx="830680" cy="163221"/>
          </a:xfrm>
        </p:grpSpPr>
        <p:sp>
          <p:nvSpPr>
            <p:cNvPr id="782" name="Rectangle 781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5295783" y="4800585"/>
            <a:ext cx="830680" cy="163221"/>
            <a:chOff x="1280199" y="2057415"/>
            <a:chExt cx="830680" cy="163221"/>
          </a:xfrm>
        </p:grpSpPr>
        <p:sp>
          <p:nvSpPr>
            <p:cNvPr id="785" name="Rectangle 784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6118734" y="4800585"/>
            <a:ext cx="830680" cy="163221"/>
            <a:chOff x="1280199" y="2057415"/>
            <a:chExt cx="830680" cy="163221"/>
          </a:xfrm>
        </p:grpSpPr>
        <p:sp>
          <p:nvSpPr>
            <p:cNvPr id="788" name="Rectangle 787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9" name="Rectangle 788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6941685" y="4800585"/>
            <a:ext cx="830680" cy="163221"/>
            <a:chOff x="1280199" y="2057415"/>
            <a:chExt cx="830680" cy="163221"/>
          </a:xfrm>
        </p:grpSpPr>
        <p:sp>
          <p:nvSpPr>
            <p:cNvPr id="791" name="Rectangle 790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6" name="Rectangle 795"/>
          <p:cNvSpPr/>
          <p:nvPr/>
        </p:nvSpPr>
        <p:spPr>
          <a:xfrm>
            <a:off x="675880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797" name="Group 796"/>
          <p:cNvGrpSpPr/>
          <p:nvPr/>
        </p:nvGrpSpPr>
        <p:grpSpPr>
          <a:xfrm>
            <a:off x="7764636" y="4800585"/>
            <a:ext cx="830680" cy="163221"/>
            <a:chOff x="1280199" y="2057415"/>
            <a:chExt cx="830680" cy="163221"/>
          </a:xfrm>
        </p:grpSpPr>
        <p:sp>
          <p:nvSpPr>
            <p:cNvPr id="798" name="Rectangle 797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9" name="Rectangle 798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00" name="Rectangle 799"/>
          <p:cNvSpPr/>
          <p:nvPr/>
        </p:nvSpPr>
        <p:spPr>
          <a:xfrm>
            <a:off x="7673197" y="5257780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801" name="Group 800"/>
          <p:cNvGrpSpPr/>
          <p:nvPr/>
        </p:nvGrpSpPr>
        <p:grpSpPr>
          <a:xfrm>
            <a:off x="8686755" y="4856776"/>
            <a:ext cx="228599" cy="45720"/>
            <a:chOff x="4206243" y="2560329"/>
            <a:chExt cx="228599" cy="45720"/>
          </a:xfrm>
        </p:grpSpPr>
        <p:sp>
          <p:nvSpPr>
            <p:cNvPr id="802" name="Oval 801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71757" y="5029148"/>
            <a:ext cx="467087" cy="182918"/>
            <a:chOff x="7671757" y="4663392"/>
            <a:chExt cx="467087" cy="182918"/>
          </a:xfrm>
        </p:grpSpPr>
        <p:sp>
          <p:nvSpPr>
            <p:cNvPr id="881" name="Rectangle 880"/>
            <p:cNvSpPr/>
            <p:nvPr/>
          </p:nvSpPr>
          <p:spPr>
            <a:xfrm rot="16200000">
              <a:off x="7627739" y="4707410"/>
              <a:ext cx="182881" cy="948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9" name="Rectangle 878"/>
            <p:cNvSpPr/>
            <p:nvPr/>
          </p:nvSpPr>
          <p:spPr>
            <a:xfrm rot="16200000">
              <a:off x="7861283" y="4568714"/>
              <a:ext cx="182881" cy="3722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7671758" y="4663432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38122" y="5029188"/>
            <a:ext cx="455753" cy="182886"/>
            <a:chOff x="8138122" y="4663432"/>
            <a:chExt cx="455753" cy="182886"/>
          </a:xfrm>
        </p:grpSpPr>
        <p:sp>
          <p:nvSpPr>
            <p:cNvPr id="880" name="Rectangle 879"/>
            <p:cNvSpPr/>
            <p:nvPr/>
          </p:nvSpPr>
          <p:spPr>
            <a:xfrm rot="16200000">
              <a:off x="8179975" y="4621584"/>
              <a:ext cx="182881" cy="2665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 rot="16200000">
              <a:off x="8407130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138842" y="4663432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7367" y="5029189"/>
            <a:ext cx="467085" cy="182884"/>
            <a:chOff x="6757367" y="4663433"/>
            <a:chExt cx="467085" cy="182884"/>
          </a:xfrm>
        </p:grpSpPr>
        <p:sp>
          <p:nvSpPr>
            <p:cNvPr id="877" name="Rectangle 876"/>
            <p:cNvSpPr/>
            <p:nvPr/>
          </p:nvSpPr>
          <p:spPr>
            <a:xfrm rot="16200000">
              <a:off x="6999358" y="4621223"/>
              <a:ext cx="182881" cy="2673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 rot="16200000">
              <a:off x="6770400" y="4659570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6757367" y="4663433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19410" y="5029150"/>
            <a:ext cx="452349" cy="186077"/>
            <a:chOff x="7219410" y="4663394"/>
            <a:chExt cx="452349" cy="186077"/>
          </a:xfrm>
        </p:grpSpPr>
        <p:sp>
          <p:nvSpPr>
            <p:cNvPr id="878" name="Rectangle 877"/>
            <p:cNvSpPr/>
            <p:nvPr/>
          </p:nvSpPr>
          <p:spPr>
            <a:xfrm rot="16200000">
              <a:off x="7309143" y="4573661"/>
              <a:ext cx="182881" cy="3623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 rot="16200000">
              <a:off x="7535318" y="4713030"/>
              <a:ext cx="182881" cy="900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7224451" y="4663433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2977" y="5029188"/>
            <a:ext cx="467086" cy="182885"/>
            <a:chOff x="5842977" y="4663432"/>
            <a:chExt cx="467086" cy="182885"/>
          </a:xfrm>
        </p:grpSpPr>
        <p:sp>
          <p:nvSpPr>
            <p:cNvPr id="876" name="Rectangle 875"/>
            <p:cNvSpPr/>
            <p:nvPr/>
          </p:nvSpPr>
          <p:spPr>
            <a:xfrm rot="16200000">
              <a:off x="6126464" y="4662719"/>
              <a:ext cx="182881" cy="1843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 rot="16200000">
              <a:off x="5797976" y="4708438"/>
              <a:ext cx="182881" cy="928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5" name="Rectangle 834"/>
            <p:cNvSpPr/>
            <p:nvPr/>
          </p:nvSpPr>
          <p:spPr>
            <a:xfrm rot="16200000">
              <a:off x="5939719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5842977" y="4663432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36" name="Rectangle 835"/>
          <p:cNvSpPr/>
          <p:nvPr/>
        </p:nvSpPr>
        <p:spPr>
          <a:xfrm>
            <a:off x="6310061" y="5029188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25311" y="5029151"/>
            <a:ext cx="470361" cy="182915"/>
            <a:chOff x="4925311" y="4663395"/>
            <a:chExt cx="470361" cy="182915"/>
          </a:xfrm>
        </p:grpSpPr>
        <p:sp>
          <p:nvSpPr>
            <p:cNvPr id="874" name="Rectangle 873"/>
            <p:cNvSpPr/>
            <p:nvPr/>
          </p:nvSpPr>
          <p:spPr>
            <a:xfrm rot="16200000">
              <a:off x="5254680" y="4705285"/>
              <a:ext cx="182881" cy="991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 rot="16200000">
              <a:off x="4923803" y="4664904"/>
              <a:ext cx="182881" cy="1798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9" name="Rectangle 838"/>
            <p:cNvSpPr/>
            <p:nvPr/>
          </p:nvSpPr>
          <p:spPr>
            <a:xfrm rot="16200000">
              <a:off x="5109039" y="4659566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928587" y="4663429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40" name="Rectangle 839"/>
          <p:cNvSpPr/>
          <p:nvPr/>
        </p:nvSpPr>
        <p:spPr>
          <a:xfrm>
            <a:off x="5395671" y="5029185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09752" y="5029175"/>
            <a:ext cx="471529" cy="182896"/>
            <a:chOff x="4009752" y="4663419"/>
            <a:chExt cx="471529" cy="182896"/>
          </a:xfrm>
        </p:grpSpPr>
        <p:sp>
          <p:nvSpPr>
            <p:cNvPr id="872" name="Rectangle 871"/>
            <p:cNvSpPr/>
            <p:nvPr/>
          </p:nvSpPr>
          <p:spPr>
            <a:xfrm rot="16200000">
              <a:off x="4058412" y="4614774"/>
              <a:ext cx="182881" cy="2802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3" name="Rectangle 842"/>
            <p:cNvSpPr/>
            <p:nvPr/>
          </p:nvSpPr>
          <p:spPr>
            <a:xfrm rot="16200000">
              <a:off x="4293817" y="4659556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014197" y="4663434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44" name="Rectangle 843"/>
          <p:cNvSpPr/>
          <p:nvPr/>
        </p:nvSpPr>
        <p:spPr>
          <a:xfrm>
            <a:off x="4481281" y="5029190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99080" y="5029190"/>
            <a:ext cx="467811" cy="182883"/>
            <a:chOff x="3099080" y="4663434"/>
            <a:chExt cx="467811" cy="182883"/>
          </a:xfrm>
        </p:grpSpPr>
        <p:sp>
          <p:nvSpPr>
            <p:cNvPr id="869" name="Rectangle 868"/>
            <p:cNvSpPr/>
            <p:nvPr/>
          </p:nvSpPr>
          <p:spPr>
            <a:xfrm rot="16200000">
              <a:off x="3195465" y="4567051"/>
              <a:ext cx="182881" cy="3756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 rot="16200000">
              <a:off x="3427079" y="4711088"/>
              <a:ext cx="182881" cy="875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3099807" y="4663435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3617" y="5029190"/>
            <a:ext cx="450580" cy="182883"/>
            <a:chOff x="3563617" y="4663434"/>
            <a:chExt cx="450580" cy="182883"/>
          </a:xfrm>
        </p:grpSpPr>
        <p:sp>
          <p:nvSpPr>
            <p:cNvPr id="871" name="Rectangle 870"/>
            <p:cNvSpPr/>
            <p:nvPr/>
          </p:nvSpPr>
          <p:spPr>
            <a:xfrm rot="16200000">
              <a:off x="3739514" y="4571635"/>
              <a:ext cx="182881" cy="3664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 rot="16200000">
              <a:off x="3515963" y="4711088"/>
              <a:ext cx="182881" cy="875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3566891" y="4663435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50" name="Rectangle 849"/>
          <p:cNvSpPr/>
          <p:nvPr/>
        </p:nvSpPr>
        <p:spPr>
          <a:xfrm>
            <a:off x="2185417" y="5029192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51782" y="5029175"/>
            <a:ext cx="449466" cy="182898"/>
            <a:chOff x="2651782" y="4663419"/>
            <a:chExt cx="449466" cy="182898"/>
          </a:xfrm>
        </p:grpSpPr>
        <p:sp>
          <p:nvSpPr>
            <p:cNvPr id="868" name="Rectangle 867"/>
            <p:cNvSpPr/>
            <p:nvPr/>
          </p:nvSpPr>
          <p:spPr>
            <a:xfrm rot="16200000">
              <a:off x="2880289" y="4625341"/>
              <a:ext cx="182881" cy="2590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 rot="16200000">
              <a:off x="2655645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652501" y="4663436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54" name="Rectangle 853"/>
          <p:cNvSpPr/>
          <p:nvPr/>
        </p:nvSpPr>
        <p:spPr>
          <a:xfrm>
            <a:off x="1271027" y="5029182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38111" y="5029182"/>
            <a:ext cx="447308" cy="182891"/>
            <a:chOff x="1738111" y="4663426"/>
            <a:chExt cx="447308" cy="182891"/>
          </a:xfrm>
        </p:grpSpPr>
        <p:sp>
          <p:nvSpPr>
            <p:cNvPr id="867" name="Rectangle 866"/>
            <p:cNvSpPr/>
            <p:nvPr/>
          </p:nvSpPr>
          <p:spPr>
            <a:xfrm rot="16200000">
              <a:off x="1688166" y="4713383"/>
              <a:ext cx="182881" cy="829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 rot="16200000">
              <a:off x="2006228" y="4667127"/>
              <a:ext cx="182881" cy="175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 rot="16200000">
              <a:off x="1824963" y="465956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1738111" y="4663426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58" name="Rectangle 857"/>
          <p:cNvSpPr/>
          <p:nvPr/>
        </p:nvSpPr>
        <p:spPr>
          <a:xfrm>
            <a:off x="356637" y="5029179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3721" y="5029179"/>
            <a:ext cx="447306" cy="182893"/>
            <a:chOff x="823721" y="4663423"/>
            <a:chExt cx="447306" cy="182893"/>
          </a:xfrm>
        </p:grpSpPr>
        <p:sp>
          <p:nvSpPr>
            <p:cNvPr id="866" name="Rectangle 865"/>
            <p:cNvSpPr/>
            <p:nvPr/>
          </p:nvSpPr>
          <p:spPr>
            <a:xfrm rot="16200000">
              <a:off x="824079" y="4663077"/>
              <a:ext cx="182881" cy="1835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4" name="Rectangle 863"/>
            <p:cNvSpPr/>
            <p:nvPr/>
          </p:nvSpPr>
          <p:spPr>
            <a:xfrm rot="16200000">
              <a:off x="1142317" y="4719046"/>
              <a:ext cx="182881" cy="71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 rot="16200000">
              <a:off x="1011182" y="4659560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823721" y="4663423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882" name="Group 881"/>
          <p:cNvGrpSpPr/>
          <p:nvPr/>
        </p:nvGrpSpPr>
        <p:grpSpPr>
          <a:xfrm>
            <a:off x="8686755" y="5940319"/>
            <a:ext cx="228599" cy="45720"/>
            <a:chOff x="4206243" y="2560329"/>
            <a:chExt cx="228599" cy="45720"/>
          </a:xfrm>
        </p:grpSpPr>
        <p:sp>
          <p:nvSpPr>
            <p:cNvPr id="883" name="Oval 882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8686755" y="6231043"/>
            <a:ext cx="228599" cy="45720"/>
            <a:chOff x="4206243" y="2560329"/>
            <a:chExt cx="228599" cy="45720"/>
          </a:xfrm>
        </p:grpSpPr>
        <p:sp>
          <p:nvSpPr>
            <p:cNvPr id="887" name="Oval 886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0" name="Group 889"/>
          <p:cNvGrpSpPr/>
          <p:nvPr/>
        </p:nvGrpSpPr>
        <p:grpSpPr>
          <a:xfrm>
            <a:off x="2826930" y="5891714"/>
            <a:ext cx="457195" cy="437537"/>
            <a:chOff x="1645952" y="3977634"/>
            <a:chExt cx="457195" cy="437537"/>
          </a:xfrm>
        </p:grpSpPr>
        <p:sp>
          <p:nvSpPr>
            <p:cNvPr id="891" name="Rectangle 890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3" name="Group 892"/>
          <p:cNvGrpSpPr/>
          <p:nvPr/>
        </p:nvGrpSpPr>
        <p:grpSpPr>
          <a:xfrm>
            <a:off x="3647137" y="5891714"/>
            <a:ext cx="457195" cy="437537"/>
            <a:chOff x="1645952" y="3977634"/>
            <a:chExt cx="457195" cy="437537"/>
          </a:xfrm>
        </p:grpSpPr>
        <p:sp>
          <p:nvSpPr>
            <p:cNvPr id="894" name="Rectangle 893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6" name="Group 895"/>
          <p:cNvGrpSpPr/>
          <p:nvPr/>
        </p:nvGrpSpPr>
        <p:grpSpPr>
          <a:xfrm>
            <a:off x="4481281" y="5880892"/>
            <a:ext cx="457195" cy="437537"/>
            <a:chOff x="1645952" y="3977634"/>
            <a:chExt cx="457195" cy="437537"/>
          </a:xfrm>
        </p:grpSpPr>
        <p:sp>
          <p:nvSpPr>
            <p:cNvPr id="897" name="Rectangle 896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8" name="Rectangle 897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9" name="Group 898"/>
          <p:cNvGrpSpPr/>
          <p:nvPr/>
        </p:nvGrpSpPr>
        <p:grpSpPr>
          <a:xfrm>
            <a:off x="5296569" y="5880891"/>
            <a:ext cx="457195" cy="437537"/>
            <a:chOff x="1645952" y="3977634"/>
            <a:chExt cx="457195" cy="437537"/>
          </a:xfrm>
        </p:grpSpPr>
        <p:sp>
          <p:nvSpPr>
            <p:cNvPr id="900" name="Rectangle 899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2" name="Group 901"/>
          <p:cNvGrpSpPr/>
          <p:nvPr/>
        </p:nvGrpSpPr>
        <p:grpSpPr>
          <a:xfrm>
            <a:off x="6126464" y="5880890"/>
            <a:ext cx="457195" cy="437537"/>
            <a:chOff x="1645952" y="3977634"/>
            <a:chExt cx="457195" cy="437537"/>
          </a:xfrm>
        </p:grpSpPr>
        <p:sp>
          <p:nvSpPr>
            <p:cNvPr id="903" name="Rectangle 902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5" name="Group 904"/>
          <p:cNvGrpSpPr/>
          <p:nvPr/>
        </p:nvGrpSpPr>
        <p:grpSpPr>
          <a:xfrm>
            <a:off x="6949414" y="5880889"/>
            <a:ext cx="457195" cy="437537"/>
            <a:chOff x="1645952" y="3977634"/>
            <a:chExt cx="457195" cy="437537"/>
          </a:xfrm>
        </p:grpSpPr>
        <p:sp>
          <p:nvSpPr>
            <p:cNvPr id="906" name="Rectangle 905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8" name="Group 907"/>
          <p:cNvGrpSpPr/>
          <p:nvPr/>
        </p:nvGrpSpPr>
        <p:grpSpPr>
          <a:xfrm>
            <a:off x="7764635" y="5880888"/>
            <a:ext cx="457195" cy="437537"/>
            <a:chOff x="1645952" y="3977634"/>
            <a:chExt cx="457195" cy="437537"/>
          </a:xfrm>
        </p:grpSpPr>
        <p:sp>
          <p:nvSpPr>
            <p:cNvPr id="909" name="Rectangle 908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11" name="TextBox 910"/>
          <p:cNvSpPr txBox="1"/>
          <p:nvPr/>
        </p:nvSpPr>
        <p:spPr>
          <a:xfrm>
            <a:off x="1279135" y="4036507"/>
            <a:ext cx="9922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NLMP: 10</a:t>
            </a:r>
          </a:p>
          <a:p>
            <a:r>
              <a:rPr lang="en-US" sz="1400" dirty="0" smtClean="0"/>
              <a:t>TYPE: UINT16</a:t>
            </a:r>
          </a:p>
        </p:txBody>
      </p:sp>
      <p:sp>
        <p:nvSpPr>
          <p:cNvPr id="912" name="TextBox 911"/>
          <p:cNvSpPr txBox="1"/>
          <p:nvPr/>
        </p:nvSpPr>
        <p:spPr>
          <a:xfrm>
            <a:off x="91489" y="4036507"/>
            <a:ext cx="10841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 smtClean="0"/>
              <a:t>Chunk </a:t>
            </a:r>
            <a:r>
              <a:rPr lang="en-US" sz="1400" u="sng" dirty="0" err="1" smtClean="0"/>
              <a:t>Params</a:t>
            </a:r>
            <a:r>
              <a:rPr lang="en-US" sz="1400" u="sng" dirty="0" smtClean="0"/>
              <a:t>:</a:t>
            </a:r>
            <a:endParaRPr lang="en-US" sz="1400" u="sng" dirty="0"/>
          </a:p>
        </p:txBody>
      </p:sp>
      <p:sp>
        <p:nvSpPr>
          <p:cNvPr id="913" name="TextBox 912"/>
          <p:cNvSpPr txBox="1"/>
          <p:nvPr/>
        </p:nvSpPr>
        <p:spPr>
          <a:xfrm>
            <a:off x="2386198" y="4036507"/>
            <a:ext cx="76463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WORDS: 9</a:t>
            </a:r>
          </a:p>
          <a:p>
            <a:r>
              <a:rPr lang="en-US" sz="1400" dirty="0" smtClean="0"/>
              <a:t>ENDIAN: B</a:t>
            </a:r>
          </a:p>
        </p:txBody>
      </p:sp>
      <p:sp>
        <p:nvSpPr>
          <p:cNvPr id="914" name="TextBox 913"/>
          <p:cNvSpPr txBox="1"/>
          <p:nvPr/>
        </p:nvSpPr>
        <p:spPr>
          <a:xfrm>
            <a:off x="3279680" y="4036507"/>
            <a:ext cx="818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PAD: N</a:t>
            </a:r>
          </a:p>
          <a:p>
            <a:r>
              <a:rPr lang="en-US" sz="1400" dirty="0" smtClean="0"/>
              <a:t>SHIFT: LEFT</a:t>
            </a:r>
            <a:endParaRPr lang="en-US" sz="1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1005879" y="3611878"/>
            <a:ext cx="53202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Example: Chunk with 10 lumps encoded within 9 UINT16 words. Lump:</a:t>
            </a:r>
            <a:endParaRPr lang="en-US" sz="1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6400780" y="3631535"/>
            <a:ext cx="830680" cy="163221"/>
            <a:chOff x="1280199" y="2057415"/>
            <a:chExt cx="830680" cy="163221"/>
          </a:xfrm>
        </p:grpSpPr>
        <p:sp>
          <p:nvSpPr>
            <p:cNvPr id="917" name="Rectangle 916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5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Support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4192" y="685830"/>
            <a:ext cx="8545441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In order to support the various types of SDR data file sources and </a:t>
            </a:r>
            <a:r>
              <a:rPr lang="en-US" dirty="0" smtClean="0"/>
              <a:t>existing and future formats</a:t>
            </a:r>
            <a:r>
              <a:rPr lang="en-US" dirty="0" smtClean="0"/>
              <a:t>, the standard must </a:t>
            </a:r>
            <a:r>
              <a:rPr lang="en-US" dirty="0" smtClean="0"/>
              <a:t>support</a:t>
            </a:r>
            <a:r>
              <a:rPr lang="en-US" dirty="0" smtClean="0"/>
              <a:t> </a:t>
            </a:r>
            <a:r>
              <a:rPr lang="en-US" dirty="0" smtClean="0"/>
              <a:t>the following data collection topologies and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streams that contain multiple bands.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djacent aliased bands that occur in direct RF sampling systems (including spectral inversion of some bands and not others).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Wideband sampling (e. g. BeiDou B1, GPS L1/Galileo E1, and GLONASS L1 in sampled bandwidth)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both IF sampled (real data) and baseband sampled (complex data)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different sample quantization, numerical representation, and packing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SDR files containing multiple data streams multiplexed in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streams of different sample rate and 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with other data fields in addition to SDR data multiplexed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SDR files that are split into multiple files during recording (temporal splitting)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file may contain a single stream or multiple multiplexed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support identification of previous and next file of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streams saved across multiple files (spatial splitting)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support identification of other files in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specification of timing offset between data in different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Combinations of above topologies (spatial-temporal splitting)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metadata related to data collection (time, location, equipment,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Chunk Examples (contd.)</a:t>
            </a:r>
            <a:endParaRPr lang="en-US" sz="3200" dirty="0"/>
          </a:p>
        </p:txBody>
      </p:sp>
      <p:cxnSp>
        <p:nvCxnSpPr>
          <p:cNvPr id="507" name="Straight Connector 506"/>
          <p:cNvCxnSpPr/>
          <p:nvPr/>
        </p:nvCxnSpPr>
        <p:spPr>
          <a:xfrm flipH="1" flipV="1">
            <a:off x="91489" y="3429000"/>
            <a:ext cx="8961024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Group 450"/>
          <p:cNvGrpSpPr/>
          <p:nvPr/>
        </p:nvGrpSpPr>
        <p:grpSpPr>
          <a:xfrm>
            <a:off x="358080" y="1783098"/>
            <a:ext cx="830680" cy="163221"/>
            <a:chOff x="1280199" y="2057415"/>
            <a:chExt cx="830680" cy="163221"/>
          </a:xfrm>
        </p:grpSpPr>
        <p:sp>
          <p:nvSpPr>
            <p:cNvPr id="622" name="Rectangle 621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3" name="Rectangle 622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35807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cxnSp>
        <p:nvCxnSpPr>
          <p:cNvPr id="497" name="Straight Arrow Connector 496"/>
          <p:cNvCxnSpPr/>
          <p:nvPr/>
        </p:nvCxnSpPr>
        <p:spPr>
          <a:xfrm flipH="1">
            <a:off x="365806" y="2606049"/>
            <a:ext cx="5486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ight Brace 497"/>
          <p:cNvSpPr/>
          <p:nvPr/>
        </p:nvSpPr>
        <p:spPr>
          <a:xfrm rot="16200000">
            <a:off x="4403796" y="-2445499"/>
            <a:ext cx="137159" cy="8228596"/>
          </a:xfrm>
          <a:prstGeom prst="rightBrace">
            <a:avLst>
              <a:gd name="adj1" fmla="val 294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TextBox 498"/>
          <p:cNvSpPr txBox="1"/>
          <p:nvPr/>
        </p:nvSpPr>
        <p:spPr>
          <a:xfrm>
            <a:off x="4260149" y="1384775"/>
            <a:ext cx="4408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hunk</a:t>
            </a:r>
            <a:endParaRPr lang="en-US" sz="1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8625841" y="3213556"/>
            <a:ext cx="609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t</a:t>
            </a:r>
            <a:endParaRPr lang="en-US" sz="1400" i="1" dirty="0"/>
          </a:p>
        </p:txBody>
      </p:sp>
      <p:sp>
        <p:nvSpPr>
          <p:cNvPr id="501" name="TextBox 500"/>
          <p:cNvSpPr txBox="1"/>
          <p:nvPr/>
        </p:nvSpPr>
        <p:spPr>
          <a:xfrm>
            <a:off x="1005879" y="2482044"/>
            <a:ext cx="10155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shift direction</a:t>
            </a:r>
            <a:endParaRPr lang="en-US" sz="1400" dirty="0"/>
          </a:p>
        </p:txBody>
      </p:sp>
      <p:grpSp>
        <p:nvGrpSpPr>
          <p:cNvPr id="502" name="Group 501"/>
          <p:cNvGrpSpPr/>
          <p:nvPr/>
        </p:nvGrpSpPr>
        <p:grpSpPr>
          <a:xfrm>
            <a:off x="359020" y="2864083"/>
            <a:ext cx="457195" cy="437537"/>
            <a:chOff x="1645952" y="3977634"/>
            <a:chExt cx="457195" cy="437537"/>
          </a:xfrm>
        </p:grpSpPr>
        <p:sp>
          <p:nvSpPr>
            <p:cNvPr id="620" name="Rectangle 619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1" name="Rectangle 620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3883824" y="2557200"/>
            <a:ext cx="13282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 smtClean="0"/>
              <a:t>Decoded </a:t>
            </a:r>
            <a:r>
              <a:rPr lang="en-US" sz="1400" u="sng" dirty="0"/>
              <a:t>S</a:t>
            </a:r>
            <a:r>
              <a:rPr lang="en-US" sz="1400" u="sng" dirty="0" smtClean="0"/>
              <a:t>treams:</a:t>
            </a:r>
            <a:endParaRPr lang="en-US" sz="1400" u="sng" dirty="0"/>
          </a:p>
        </p:txBody>
      </p:sp>
      <p:grpSp>
        <p:nvGrpSpPr>
          <p:cNvPr id="510" name="Group 509"/>
          <p:cNvGrpSpPr/>
          <p:nvPr/>
        </p:nvGrpSpPr>
        <p:grpSpPr>
          <a:xfrm>
            <a:off x="8686755" y="2308872"/>
            <a:ext cx="228599" cy="45720"/>
            <a:chOff x="4206243" y="2560329"/>
            <a:chExt cx="228599" cy="45720"/>
          </a:xfrm>
        </p:grpSpPr>
        <p:sp>
          <p:nvSpPr>
            <p:cNvPr id="617" name="Oval 616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9" name="Straight Arrow Connector 558"/>
          <p:cNvCxnSpPr/>
          <p:nvPr/>
        </p:nvCxnSpPr>
        <p:spPr>
          <a:xfrm>
            <a:off x="365806" y="3046961"/>
            <a:ext cx="822951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/>
          <p:nvPr/>
        </p:nvCxnSpPr>
        <p:spPr>
          <a:xfrm>
            <a:off x="365806" y="3321278"/>
            <a:ext cx="822951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127246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218685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569" name="Group 568"/>
          <p:cNvGrpSpPr/>
          <p:nvPr/>
        </p:nvGrpSpPr>
        <p:grpSpPr>
          <a:xfrm>
            <a:off x="1180467" y="2864082"/>
            <a:ext cx="457195" cy="437537"/>
            <a:chOff x="1645952" y="3977634"/>
            <a:chExt cx="457195" cy="437537"/>
          </a:xfrm>
        </p:grpSpPr>
        <p:sp>
          <p:nvSpPr>
            <p:cNvPr id="591" name="Rectangle 590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2003410" y="2874226"/>
            <a:ext cx="457195" cy="437537"/>
            <a:chOff x="1645952" y="3977634"/>
            <a:chExt cx="457195" cy="437537"/>
          </a:xfrm>
        </p:grpSpPr>
        <p:sp>
          <p:nvSpPr>
            <p:cNvPr id="589" name="Rectangle 588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8686755" y="2094237"/>
            <a:ext cx="228599" cy="45720"/>
            <a:chOff x="4206243" y="2560329"/>
            <a:chExt cx="228599" cy="45720"/>
          </a:xfrm>
        </p:grpSpPr>
        <p:sp>
          <p:nvSpPr>
            <p:cNvPr id="586" name="Oval 585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5" name="Rectangle 764"/>
          <p:cNvSpPr/>
          <p:nvPr/>
        </p:nvSpPr>
        <p:spPr>
          <a:xfrm>
            <a:off x="310124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401563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7" name="Rectangle 766"/>
          <p:cNvSpPr/>
          <p:nvPr/>
        </p:nvSpPr>
        <p:spPr>
          <a:xfrm>
            <a:off x="493002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sp>
        <p:nvSpPr>
          <p:cNvPr id="768" name="Rectangle 767"/>
          <p:cNvSpPr/>
          <p:nvPr/>
        </p:nvSpPr>
        <p:spPr>
          <a:xfrm>
            <a:off x="584441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769" name="Group 768"/>
          <p:cNvGrpSpPr/>
          <p:nvPr/>
        </p:nvGrpSpPr>
        <p:grpSpPr>
          <a:xfrm>
            <a:off x="1181028" y="1783098"/>
            <a:ext cx="830680" cy="163221"/>
            <a:chOff x="1280199" y="2057415"/>
            <a:chExt cx="830680" cy="163221"/>
          </a:xfrm>
        </p:grpSpPr>
        <p:sp>
          <p:nvSpPr>
            <p:cNvPr id="770" name="Rectangle 769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2" name="Group 771"/>
          <p:cNvGrpSpPr/>
          <p:nvPr/>
        </p:nvGrpSpPr>
        <p:grpSpPr>
          <a:xfrm>
            <a:off x="2003979" y="1783098"/>
            <a:ext cx="830680" cy="163221"/>
            <a:chOff x="1280199" y="2057415"/>
            <a:chExt cx="830680" cy="163221"/>
          </a:xfrm>
        </p:grpSpPr>
        <p:sp>
          <p:nvSpPr>
            <p:cNvPr id="773" name="Rectangle 772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4" name="Rectangle 773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2826930" y="1783098"/>
            <a:ext cx="830680" cy="163221"/>
            <a:chOff x="1280199" y="2057415"/>
            <a:chExt cx="830680" cy="163221"/>
          </a:xfrm>
        </p:grpSpPr>
        <p:sp>
          <p:nvSpPr>
            <p:cNvPr id="776" name="Rectangle 775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7" name="Rectangle 776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8" name="Group 777"/>
          <p:cNvGrpSpPr/>
          <p:nvPr/>
        </p:nvGrpSpPr>
        <p:grpSpPr>
          <a:xfrm>
            <a:off x="3649881" y="1783098"/>
            <a:ext cx="830680" cy="163221"/>
            <a:chOff x="1280199" y="2057415"/>
            <a:chExt cx="830680" cy="163221"/>
          </a:xfrm>
        </p:grpSpPr>
        <p:sp>
          <p:nvSpPr>
            <p:cNvPr id="779" name="Rectangle 778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1" name="Group 780"/>
          <p:cNvGrpSpPr/>
          <p:nvPr/>
        </p:nvGrpSpPr>
        <p:grpSpPr>
          <a:xfrm>
            <a:off x="4472832" y="1783098"/>
            <a:ext cx="830680" cy="163221"/>
            <a:chOff x="1280199" y="2057415"/>
            <a:chExt cx="830680" cy="163221"/>
          </a:xfrm>
        </p:grpSpPr>
        <p:sp>
          <p:nvSpPr>
            <p:cNvPr id="782" name="Rectangle 781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5295783" y="1783098"/>
            <a:ext cx="830680" cy="163221"/>
            <a:chOff x="1280199" y="2057415"/>
            <a:chExt cx="830680" cy="163221"/>
          </a:xfrm>
        </p:grpSpPr>
        <p:sp>
          <p:nvSpPr>
            <p:cNvPr id="785" name="Rectangle 784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6118734" y="1783098"/>
            <a:ext cx="830680" cy="163221"/>
            <a:chOff x="1280199" y="2057415"/>
            <a:chExt cx="830680" cy="163221"/>
          </a:xfrm>
        </p:grpSpPr>
        <p:sp>
          <p:nvSpPr>
            <p:cNvPr id="788" name="Rectangle 787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9" name="Rectangle 788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6941685" y="1783098"/>
            <a:ext cx="830680" cy="163221"/>
            <a:chOff x="1280199" y="2057415"/>
            <a:chExt cx="830680" cy="163221"/>
          </a:xfrm>
        </p:grpSpPr>
        <p:sp>
          <p:nvSpPr>
            <p:cNvPr id="791" name="Rectangle 790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6" name="Rectangle 795"/>
          <p:cNvSpPr/>
          <p:nvPr/>
        </p:nvSpPr>
        <p:spPr>
          <a:xfrm>
            <a:off x="675880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797" name="Group 796"/>
          <p:cNvGrpSpPr/>
          <p:nvPr/>
        </p:nvGrpSpPr>
        <p:grpSpPr>
          <a:xfrm>
            <a:off x="7764636" y="1783098"/>
            <a:ext cx="830680" cy="163221"/>
            <a:chOff x="1280199" y="2057415"/>
            <a:chExt cx="830680" cy="163221"/>
          </a:xfrm>
        </p:grpSpPr>
        <p:sp>
          <p:nvSpPr>
            <p:cNvPr id="798" name="Rectangle 797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9" name="Rectangle 798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00" name="Rectangle 799"/>
          <p:cNvSpPr/>
          <p:nvPr/>
        </p:nvSpPr>
        <p:spPr>
          <a:xfrm>
            <a:off x="7673197" y="2240293"/>
            <a:ext cx="912950" cy="182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UINT16</a:t>
            </a:r>
          </a:p>
        </p:txBody>
      </p:sp>
      <p:grpSp>
        <p:nvGrpSpPr>
          <p:cNvPr id="801" name="Group 800"/>
          <p:cNvGrpSpPr/>
          <p:nvPr/>
        </p:nvGrpSpPr>
        <p:grpSpPr>
          <a:xfrm>
            <a:off x="8686755" y="1839289"/>
            <a:ext cx="228599" cy="45720"/>
            <a:chOff x="4206243" y="2560329"/>
            <a:chExt cx="228599" cy="45720"/>
          </a:xfrm>
        </p:grpSpPr>
        <p:sp>
          <p:nvSpPr>
            <p:cNvPr id="802" name="Oval 801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19783" y="2010679"/>
            <a:ext cx="475533" cy="183864"/>
            <a:chOff x="7663311" y="4662410"/>
            <a:chExt cx="475533" cy="183864"/>
          </a:xfrm>
        </p:grpSpPr>
        <p:sp>
          <p:nvSpPr>
            <p:cNvPr id="881" name="Rectangle 880"/>
            <p:cNvSpPr/>
            <p:nvPr/>
          </p:nvSpPr>
          <p:spPr>
            <a:xfrm rot="16200000">
              <a:off x="7627739" y="4707410"/>
              <a:ext cx="182881" cy="948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9" name="Rectangle 878"/>
            <p:cNvSpPr/>
            <p:nvPr/>
          </p:nvSpPr>
          <p:spPr>
            <a:xfrm rot="16200000">
              <a:off x="7861283" y="4568714"/>
              <a:ext cx="182881" cy="3722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7663311" y="4662410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71757" y="2010679"/>
            <a:ext cx="455753" cy="182886"/>
            <a:chOff x="8138122" y="4663432"/>
            <a:chExt cx="455753" cy="182886"/>
          </a:xfrm>
        </p:grpSpPr>
        <p:sp>
          <p:nvSpPr>
            <p:cNvPr id="880" name="Rectangle 879"/>
            <p:cNvSpPr/>
            <p:nvPr/>
          </p:nvSpPr>
          <p:spPr>
            <a:xfrm rot="16200000">
              <a:off x="8179975" y="4621584"/>
              <a:ext cx="182881" cy="2665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 rot="16200000">
              <a:off x="8407130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138842" y="4663432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09976" y="2011702"/>
            <a:ext cx="467085" cy="182884"/>
            <a:chOff x="6757367" y="4663433"/>
            <a:chExt cx="467085" cy="182884"/>
          </a:xfrm>
        </p:grpSpPr>
        <p:sp>
          <p:nvSpPr>
            <p:cNvPr id="877" name="Rectangle 876"/>
            <p:cNvSpPr/>
            <p:nvPr/>
          </p:nvSpPr>
          <p:spPr>
            <a:xfrm rot="16200000">
              <a:off x="6999358" y="4621223"/>
              <a:ext cx="182881" cy="2673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 rot="16200000">
              <a:off x="6770400" y="4659570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6757367" y="4663433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8807" y="2011663"/>
            <a:ext cx="452349" cy="186077"/>
            <a:chOff x="7219410" y="4663394"/>
            <a:chExt cx="452349" cy="186077"/>
          </a:xfrm>
        </p:grpSpPr>
        <p:sp>
          <p:nvSpPr>
            <p:cNvPr id="878" name="Rectangle 877"/>
            <p:cNvSpPr/>
            <p:nvPr/>
          </p:nvSpPr>
          <p:spPr>
            <a:xfrm rot="16200000">
              <a:off x="7309143" y="4573661"/>
              <a:ext cx="182881" cy="3623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 rot="16200000">
              <a:off x="7535318" y="4713030"/>
              <a:ext cx="182881" cy="900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7224451" y="4663433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95" y="2010687"/>
            <a:ext cx="467086" cy="182885"/>
            <a:chOff x="5842977" y="4663432"/>
            <a:chExt cx="467086" cy="182885"/>
          </a:xfrm>
        </p:grpSpPr>
        <p:sp>
          <p:nvSpPr>
            <p:cNvPr id="876" name="Rectangle 875"/>
            <p:cNvSpPr/>
            <p:nvPr/>
          </p:nvSpPr>
          <p:spPr>
            <a:xfrm rot="16200000">
              <a:off x="6126464" y="4662719"/>
              <a:ext cx="182881" cy="1843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 rot="16200000">
              <a:off x="5797976" y="4708438"/>
              <a:ext cx="182881" cy="928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5" name="Rectangle 834"/>
            <p:cNvSpPr/>
            <p:nvPr/>
          </p:nvSpPr>
          <p:spPr>
            <a:xfrm rot="16200000">
              <a:off x="5939719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5842977" y="4663432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36" name="Rectangle 835"/>
          <p:cNvSpPr/>
          <p:nvPr/>
        </p:nvSpPr>
        <p:spPr>
          <a:xfrm>
            <a:off x="5842977" y="2011619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74056" y="2011619"/>
            <a:ext cx="470361" cy="182915"/>
            <a:chOff x="4925311" y="4663395"/>
            <a:chExt cx="470361" cy="182915"/>
          </a:xfrm>
        </p:grpSpPr>
        <p:sp>
          <p:nvSpPr>
            <p:cNvPr id="874" name="Rectangle 873"/>
            <p:cNvSpPr/>
            <p:nvPr/>
          </p:nvSpPr>
          <p:spPr>
            <a:xfrm rot="16200000">
              <a:off x="5254680" y="4705285"/>
              <a:ext cx="182881" cy="991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 rot="16200000">
              <a:off x="4923803" y="4664904"/>
              <a:ext cx="182881" cy="1798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9" name="Rectangle 838"/>
            <p:cNvSpPr/>
            <p:nvPr/>
          </p:nvSpPr>
          <p:spPr>
            <a:xfrm rot="16200000">
              <a:off x="5109039" y="4659566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928587" y="4663429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40" name="Rectangle 839"/>
          <p:cNvSpPr/>
          <p:nvPr/>
        </p:nvSpPr>
        <p:spPr>
          <a:xfrm>
            <a:off x="4928587" y="2010679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60676" y="2011688"/>
            <a:ext cx="471529" cy="182896"/>
            <a:chOff x="4009752" y="4663419"/>
            <a:chExt cx="471529" cy="182896"/>
          </a:xfrm>
        </p:grpSpPr>
        <p:sp>
          <p:nvSpPr>
            <p:cNvPr id="872" name="Rectangle 871"/>
            <p:cNvSpPr/>
            <p:nvPr/>
          </p:nvSpPr>
          <p:spPr>
            <a:xfrm rot="16200000">
              <a:off x="4058412" y="4614774"/>
              <a:ext cx="182881" cy="2802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3" name="Rectangle 842"/>
            <p:cNvSpPr/>
            <p:nvPr/>
          </p:nvSpPr>
          <p:spPr>
            <a:xfrm rot="16200000">
              <a:off x="4293817" y="4659556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014197" y="4663434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sp>
        <p:nvSpPr>
          <p:cNvPr id="844" name="Rectangle 843"/>
          <p:cNvSpPr/>
          <p:nvPr/>
        </p:nvSpPr>
        <p:spPr>
          <a:xfrm>
            <a:off x="4013370" y="2011703"/>
            <a:ext cx="447306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46386" y="2011659"/>
            <a:ext cx="467811" cy="182883"/>
            <a:chOff x="3099080" y="4663434"/>
            <a:chExt cx="467811" cy="182883"/>
          </a:xfrm>
        </p:grpSpPr>
        <p:sp>
          <p:nvSpPr>
            <p:cNvPr id="869" name="Rectangle 868"/>
            <p:cNvSpPr/>
            <p:nvPr/>
          </p:nvSpPr>
          <p:spPr>
            <a:xfrm rot="16200000">
              <a:off x="3195465" y="4567051"/>
              <a:ext cx="182881" cy="3756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 rot="16200000">
              <a:off x="3427079" y="4711088"/>
              <a:ext cx="182881" cy="875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3099807" y="4663435"/>
              <a:ext cx="467084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9807" y="2011655"/>
            <a:ext cx="450580" cy="182883"/>
            <a:chOff x="3563617" y="4663434"/>
            <a:chExt cx="450580" cy="182883"/>
          </a:xfrm>
        </p:grpSpPr>
        <p:sp>
          <p:nvSpPr>
            <p:cNvPr id="871" name="Rectangle 870"/>
            <p:cNvSpPr/>
            <p:nvPr/>
          </p:nvSpPr>
          <p:spPr>
            <a:xfrm rot="16200000">
              <a:off x="3739514" y="4571635"/>
              <a:ext cx="182881" cy="3664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 rot="16200000">
              <a:off x="3515963" y="4711088"/>
              <a:ext cx="182881" cy="875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3566891" y="4663435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50" name="Rectangle 849"/>
          <p:cNvSpPr/>
          <p:nvPr/>
        </p:nvSpPr>
        <p:spPr>
          <a:xfrm>
            <a:off x="2632723" y="2011705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79127" y="2011688"/>
            <a:ext cx="449466" cy="182898"/>
            <a:chOff x="2651782" y="4663419"/>
            <a:chExt cx="449466" cy="182898"/>
          </a:xfrm>
        </p:grpSpPr>
        <p:sp>
          <p:nvSpPr>
            <p:cNvPr id="868" name="Rectangle 867"/>
            <p:cNvSpPr/>
            <p:nvPr/>
          </p:nvSpPr>
          <p:spPr>
            <a:xfrm rot="16200000">
              <a:off x="2880289" y="4625341"/>
              <a:ext cx="182881" cy="2590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 rot="16200000">
              <a:off x="2655645" y="465957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652501" y="4663436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54" name="Rectangle 853"/>
          <p:cNvSpPr/>
          <p:nvPr/>
        </p:nvSpPr>
        <p:spPr>
          <a:xfrm>
            <a:off x="1712043" y="2011695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71027" y="2011695"/>
            <a:ext cx="447308" cy="182891"/>
            <a:chOff x="1738111" y="4663426"/>
            <a:chExt cx="447308" cy="182891"/>
          </a:xfrm>
        </p:grpSpPr>
        <p:sp>
          <p:nvSpPr>
            <p:cNvPr id="867" name="Rectangle 866"/>
            <p:cNvSpPr/>
            <p:nvPr/>
          </p:nvSpPr>
          <p:spPr>
            <a:xfrm rot="16200000">
              <a:off x="1688166" y="4713383"/>
              <a:ext cx="182881" cy="829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 rot="16200000">
              <a:off x="2006228" y="4667127"/>
              <a:ext cx="182881" cy="175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 rot="16200000">
              <a:off x="1824963" y="4659563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1738111" y="4663426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sp>
        <p:nvSpPr>
          <p:cNvPr id="858" name="Rectangle 857"/>
          <p:cNvSpPr/>
          <p:nvPr/>
        </p:nvSpPr>
        <p:spPr>
          <a:xfrm>
            <a:off x="803943" y="2011692"/>
            <a:ext cx="467084" cy="18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9020" y="2011692"/>
            <a:ext cx="447306" cy="182893"/>
            <a:chOff x="823721" y="4663423"/>
            <a:chExt cx="447306" cy="182893"/>
          </a:xfrm>
        </p:grpSpPr>
        <p:sp>
          <p:nvSpPr>
            <p:cNvPr id="866" name="Rectangle 865"/>
            <p:cNvSpPr/>
            <p:nvPr/>
          </p:nvSpPr>
          <p:spPr>
            <a:xfrm rot="16200000">
              <a:off x="824079" y="4663077"/>
              <a:ext cx="182881" cy="1835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4" name="Rectangle 863"/>
            <p:cNvSpPr/>
            <p:nvPr/>
          </p:nvSpPr>
          <p:spPr>
            <a:xfrm rot="16200000">
              <a:off x="1142317" y="4719046"/>
              <a:ext cx="182881" cy="71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 rot="16200000">
              <a:off x="1011182" y="4659560"/>
              <a:ext cx="182881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823721" y="4663423"/>
              <a:ext cx="447306" cy="182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b0</a:t>
              </a:r>
            </a:p>
          </p:txBody>
        </p:sp>
      </p:grpSp>
      <p:grpSp>
        <p:nvGrpSpPr>
          <p:cNvPr id="882" name="Group 881"/>
          <p:cNvGrpSpPr/>
          <p:nvPr/>
        </p:nvGrpSpPr>
        <p:grpSpPr>
          <a:xfrm>
            <a:off x="8686755" y="2922832"/>
            <a:ext cx="228599" cy="45720"/>
            <a:chOff x="4206243" y="2560329"/>
            <a:chExt cx="228599" cy="45720"/>
          </a:xfrm>
        </p:grpSpPr>
        <p:sp>
          <p:nvSpPr>
            <p:cNvPr id="883" name="Oval 882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8686755" y="3213556"/>
            <a:ext cx="228599" cy="45720"/>
            <a:chOff x="4206243" y="2560329"/>
            <a:chExt cx="228599" cy="45720"/>
          </a:xfrm>
        </p:grpSpPr>
        <p:sp>
          <p:nvSpPr>
            <p:cNvPr id="887" name="Oval 886"/>
            <p:cNvSpPr>
              <a:spLocks noChangeAspect="1"/>
            </p:cNvSpPr>
            <p:nvPr/>
          </p:nvSpPr>
          <p:spPr>
            <a:xfrm>
              <a:off x="420624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>
              <a:spLocks noChangeAspect="1"/>
            </p:cNvSpPr>
            <p:nvPr/>
          </p:nvSpPr>
          <p:spPr>
            <a:xfrm>
              <a:off x="4297683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>
              <a:spLocks noChangeAspect="1"/>
            </p:cNvSpPr>
            <p:nvPr/>
          </p:nvSpPr>
          <p:spPr>
            <a:xfrm>
              <a:off x="4389122" y="2560329"/>
              <a:ext cx="45720" cy="45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0" name="Group 889"/>
          <p:cNvGrpSpPr/>
          <p:nvPr/>
        </p:nvGrpSpPr>
        <p:grpSpPr>
          <a:xfrm>
            <a:off x="2826930" y="2874227"/>
            <a:ext cx="457195" cy="437537"/>
            <a:chOff x="1645952" y="3977634"/>
            <a:chExt cx="457195" cy="437537"/>
          </a:xfrm>
        </p:grpSpPr>
        <p:sp>
          <p:nvSpPr>
            <p:cNvPr id="891" name="Rectangle 890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3" name="Group 892"/>
          <p:cNvGrpSpPr/>
          <p:nvPr/>
        </p:nvGrpSpPr>
        <p:grpSpPr>
          <a:xfrm>
            <a:off x="3647137" y="2874227"/>
            <a:ext cx="457195" cy="437537"/>
            <a:chOff x="1645952" y="3977634"/>
            <a:chExt cx="457195" cy="437537"/>
          </a:xfrm>
        </p:grpSpPr>
        <p:sp>
          <p:nvSpPr>
            <p:cNvPr id="894" name="Rectangle 893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6" name="Group 895"/>
          <p:cNvGrpSpPr/>
          <p:nvPr/>
        </p:nvGrpSpPr>
        <p:grpSpPr>
          <a:xfrm>
            <a:off x="4481281" y="2863405"/>
            <a:ext cx="457195" cy="437537"/>
            <a:chOff x="1645952" y="3977634"/>
            <a:chExt cx="457195" cy="437537"/>
          </a:xfrm>
        </p:grpSpPr>
        <p:sp>
          <p:nvSpPr>
            <p:cNvPr id="897" name="Rectangle 896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8" name="Rectangle 897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99" name="Group 898"/>
          <p:cNvGrpSpPr/>
          <p:nvPr/>
        </p:nvGrpSpPr>
        <p:grpSpPr>
          <a:xfrm>
            <a:off x="5296569" y="2863404"/>
            <a:ext cx="457195" cy="437537"/>
            <a:chOff x="1645952" y="3977634"/>
            <a:chExt cx="457195" cy="437537"/>
          </a:xfrm>
        </p:grpSpPr>
        <p:sp>
          <p:nvSpPr>
            <p:cNvPr id="900" name="Rectangle 899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2" name="Group 901"/>
          <p:cNvGrpSpPr/>
          <p:nvPr/>
        </p:nvGrpSpPr>
        <p:grpSpPr>
          <a:xfrm>
            <a:off x="6126464" y="2863403"/>
            <a:ext cx="457195" cy="437537"/>
            <a:chOff x="1645952" y="3977634"/>
            <a:chExt cx="457195" cy="437537"/>
          </a:xfrm>
        </p:grpSpPr>
        <p:sp>
          <p:nvSpPr>
            <p:cNvPr id="903" name="Rectangle 902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5" name="Group 904"/>
          <p:cNvGrpSpPr/>
          <p:nvPr/>
        </p:nvGrpSpPr>
        <p:grpSpPr>
          <a:xfrm>
            <a:off x="6949414" y="2863402"/>
            <a:ext cx="457195" cy="437537"/>
            <a:chOff x="1645952" y="3977634"/>
            <a:chExt cx="457195" cy="437537"/>
          </a:xfrm>
        </p:grpSpPr>
        <p:sp>
          <p:nvSpPr>
            <p:cNvPr id="906" name="Rectangle 905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8" name="Group 907"/>
          <p:cNvGrpSpPr/>
          <p:nvPr/>
        </p:nvGrpSpPr>
        <p:grpSpPr>
          <a:xfrm>
            <a:off x="7764635" y="2863401"/>
            <a:ext cx="457195" cy="437537"/>
            <a:chOff x="1645952" y="3977634"/>
            <a:chExt cx="457195" cy="437537"/>
          </a:xfrm>
        </p:grpSpPr>
        <p:sp>
          <p:nvSpPr>
            <p:cNvPr id="909" name="Rectangle 908"/>
            <p:cNvSpPr/>
            <p:nvPr/>
          </p:nvSpPr>
          <p:spPr>
            <a:xfrm rot="16200000">
              <a:off x="1792940" y="3830646"/>
              <a:ext cx="163220" cy="4571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 rot="16200000">
              <a:off x="1606196" y="4291707"/>
              <a:ext cx="163220" cy="8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11" name="TextBox 910"/>
          <p:cNvSpPr txBox="1"/>
          <p:nvPr/>
        </p:nvSpPr>
        <p:spPr>
          <a:xfrm>
            <a:off x="1279135" y="1019020"/>
            <a:ext cx="9922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NLMP: 10</a:t>
            </a:r>
          </a:p>
          <a:p>
            <a:r>
              <a:rPr lang="en-US" sz="1400" dirty="0" smtClean="0"/>
              <a:t>TYPE: UINT16</a:t>
            </a:r>
          </a:p>
        </p:txBody>
      </p:sp>
      <p:sp>
        <p:nvSpPr>
          <p:cNvPr id="912" name="TextBox 911"/>
          <p:cNvSpPr txBox="1"/>
          <p:nvPr/>
        </p:nvSpPr>
        <p:spPr>
          <a:xfrm>
            <a:off x="91489" y="1019020"/>
            <a:ext cx="10841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 smtClean="0"/>
              <a:t>Chunk </a:t>
            </a:r>
            <a:r>
              <a:rPr lang="en-US" sz="1400" u="sng" dirty="0" err="1" smtClean="0"/>
              <a:t>Params</a:t>
            </a:r>
            <a:r>
              <a:rPr lang="en-US" sz="1400" u="sng" dirty="0" smtClean="0"/>
              <a:t>:</a:t>
            </a:r>
            <a:endParaRPr lang="en-US" sz="1400" u="sng" dirty="0"/>
          </a:p>
        </p:txBody>
      </p:sp>
      <p:sp>
        <p:nvSpPr>
          <p:cNvPr id="913" name="TextBox 912"/>
          <p:cNvSpPr txBox="1"/>
          <p:nvPr/>
        </p:nvSpPr>
        <p:spPr>
          <a:xfrm>
            <a:off x="2386198" y="1019020"/>
            <a:ext cx="76463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WORDS: 9</a:t>
            </a:r>
          </a:p>
          <a:p>
            <a:r>
              <a:rPr lang="en-US" sz="1400" dirty="0" smtClean="0"/>
              <a:t>ENDIAN: L</a:t>
            </a:r>
          </a:p>
        </p:txBody>
      </p:sp>
      <p:sp>
        <p:nvSpPr>
          <p:cNvPr id="914" name="TextBox 913"/>
          <p:cNvSpPr txBox="1"/>
          <p:nvPr/>
        </p:nvSpPr>
        <p:spPr>
          <a:xfrm>
            <a:off x="3279680" y="1019020"/>
            <a:ext cx="818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PAD: N</a:t>
            </a:r>
          </a:p>
          <a:p>
            <a:r>
              <a:rPr lang="en-US" sz="1400" dirty="0" smtClean="0"/>
              <a:t>SHIFT: LEFT</a:t>
            </a:r>
            <a:endParaRPr lang="en-US" sz="1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1005879" y="685830"/>
            <a:ext cx="53202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Examples: Chunk with 10 lumps encoded within 9 UINT16 words. Lump:</a:t>
            </a:r>
            <a:endParaRPr lang="en-US" sz="1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6400780" y="705487"/>
            <a:ext cx="830680" cy="163221"/>
            <a:chOff x="1280199" y="2057415"/>
            <a:chExt cx="830680" cy="163221"/>
          </a:xfrm>
        </p:grpSpPr>
        <p:sp>
          <p:nvSpPr>
            <p:cNvPr id="917" name="Rectangle 916"/>
            <p:cNvSpPr/>
            <p:nvPr/>
          </p:nvSpPr>
          <p:spPr>
            <a:xfrm rot="16200000">
              <a:off x="1518625" y="1818990"/>
              <a:ext cx="163220" cy="640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 rot="16200000">
              <a:off x="1933965" y="2043721"/>
              <a:ext cx="163220" cy="190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5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Frame Definition</a:t>
            </a:r>
            <a:endParaRPr lang="en-US" sz="3200" dirty="0"/>
          </a:p>
        </p:txBody>
      </p:sp>
      <p:sp>
        <p:nvSpPr>
          <p:cNvPr id="915" name="TextBox 914"/>
          <p:cNvSpPr txBox="1"/>
          <p:nvPr/>
        </p:nvSpPr>
        <p:spPr>
          <a:xfrm>
            <a:off x="274367" y="594391"/>
            <a:ext cx="877814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 data file may contain other data in addition to SDR data that are multiplexed together. Or, the SDR data may be contained in a payload of a packet (example: when a VITA-59 stream is written to file). At a minimum, the standard must contain information to skip over bytes and point to the start of one or more chunks to be decoded. This is accomplished by defining a frame.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frame is </a:t>
            </a:r>
            <a:r>
              <a:rPr lang="en-US" sz="1400" dirty="0" smtClean="0"/>
              <a:t>comprised of a finite integer number of chunks greater than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Chunks within a frame are sequential and contiguous.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frame may begin with a data segment of arbitrary size (integer number of bytes) known as a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frame may end with a data segment of arbitrary size (integer number of bytes) known as a footer.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frame may contain data integrity features that are implemented within the header and/or footer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frame data structure shall be constant for </a:t>
            </a:r>
            <a:r>
              <a:rPr lang="en-US" sz="1400" dirty="0" smtClean="0"/>
              <a:t>the </a:t>
            </a:r>
            <a:r>
              <a:rPr lang="en-US" sz="1400" dirty="0" smtClean="0"/>
              <a:t>data collection session (i.e. frame format shall not change dynamically).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80196" y="3246115"/>
            <a:ext cx="6446451" cy="3200372"/>
            <a:chOff x="1280196" y="2697488"/>
            <a:chExt cx="6446451" cy="3200372"/>
          </a:xfrm>
        </p:grpSpPr>
        <p:grpSp>
          <p:nvGrpSpPr>
            <p:cNvPr id="26" name="Group 25"/>
            <p:cNvGrpSpPr/>
            <p:nvPr/>
          </p:nvGrpSpPr>
          <p:grpSpPr>
            <a:xfrm>
              <a:off x="2741060" y="2697488"/>
              <a:ext cx="3938167" cy="927920"/>
              <a:chOff x="2743220" y="2697488"/>
              <a:chExt cx="3938167" cy="927920"/>
            </a:xfrm>
          </p:grpSpPr>
          <p:sp>
            <p:nvSpPr>
              <p:cNvPr id="498" name="Right Brace 497"/>
              <p:cNvSpPr/>
              <p:nvPr/>
            </p:nvSpPr>
            <p:spPr>
              <a:xfrm rot="16200000">
                <a:off x="3133768" y="2526200"/>
                <a:ext cx="137159" cy="918255"/>
              </a:xfrm>
              <a:prstGeom prst="rightBrace">
                <a:avLst>
                  <a:gd name="adj1" fmla="val 29432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TextBox 498"/>
              <p:cNvSpPr txBox="1"/>
              <p:nvPr/>
            </p:nvSpPr>
            <p:spPr>
              <a:xfrm>
                <a:off x="2981934" y="2697488"/>
                <a:ext cx="440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</a:t>
                </a:r>
                <a:r>
                  <a:rPr lang="en-US" sz="1400" dirty="0" smtClean="0"/>
                  <a:t>hunk</a:t>
                </a:r>
                <a:endParaRPr lang="en-US" sz="1400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752390" y="3122477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665340" y="3122478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579730" y="3122478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5500774" y="2985328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5546269" y="2985328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768437" y="3122478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492680" y="3122477"/>
                <a:ext cx="13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494120" y="3396794"/>
                <a:ext cx="52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676998" y="3122477"/>
                <a:ext cx="91439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618359" y="3396794"/>
                <a:ext cx="150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2398442" y="3236776"/>
              <a:ext cx="228599" cy="45720"/>
              <a:chOff x="4206243" y="2560329"/>
              <a:chExt cx="228599" cy="45720"/>
            </a:xfrm>
          </p:grpSpPr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45953" y="3703310"/>
              <a:ext cx="5035434" cy="640080"/>
              <a:chOff x="1645953" y="3703310"/>
              <a:chExt cx="5035434" cy="64008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752390" y="3840459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665340" y="384046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579730" y="384046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5500774" y="3703310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5546269" y="3703310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768437" y="384046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>
                <a:off x="5492680" y="3840459"/>
                <a:ext cx="13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5494120" y="4114776"/>
                <a:ext cx="52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5676998" y="3840459"/>
                <a:ext cx="91439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5618359" y="4114776"/>
                <a:ext cx="150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ectangle 204"/>
              <p:cNvSpPr/>
              <p:nvPr/>
            </p:nvSpPr>
            <p:spPr>
              <a:xfrm>
                <a:off x="1645953" y="3840460"/>
                <a:ext cx="1104277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Header</a:t>
                </a:r>
                <a:endParaRPr lang="en-US" sz="1400" baseline="-25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752389" y="4434822"/>
              <a:ext cx="4665359" cy="640080"/>
              <a:chOff x="2752389" y="4434822"/>
              <a:chExt cx="4665359" cy="64008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752389" y="4571971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665339" y="4571972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579729" y="4571972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5500773" y="4434822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546268" y="4434822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768436" y="4571972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5492679" y="4571971"/>
                <a:ext cx="13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5494119" y="4846288"/>
                <a:ext cx="52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5676997" y="4571971"/>
                <a:ext cx="91439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618358" y="4846288"/>
                <a:ext cx="150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/>
              <p:cNvSpPr/>
              <p:nvPr/>
            </p:nvSpPr>
            <p:spPr>
              <a:xfrm>
                <a:off x="6679227" y="4571970"/>
                <a:ext cx="738521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Footer</a:t>
                </a:r>
                <a:endParaRPr lang="en-US" sz="1400" baseline="-25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636783" y="5257780"/>
              <a:ext cx="5771796" cy="640080"/>
              <a:chOff x="1636783" y="5257780"/>
              <a:chExt cx="5771796" cy="64008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743220" y="5394929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656170" y="539493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570560" y="539493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5491604" y="5257780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5537099" y="5257780"/>
                <a:ext cx="153651" cy="640080"/>
              </a:xfrm>
              <a:custGeom>
                <a:avLst/>
                <a:gdLst>
                  <a:gd name="connsiteX0" fmla="*/ 31446 w 153651"/>
                  <a:gd name="connsiteY0" fmla="*/ 0 h 640080"/>
                  <a:gd name="connsiteX1" fmla="*/ 153366 w 153651"/>
                  <a:gd name="connsiteY1" fmla="*/ 243840 h 640080"/>
                  <a:gd name="connsiteX2" fmla="*/ 966 w 153651"/>
                  <a:gd name="connsiteY2" fmla="*/ 510540 h 640080"/>
                  <a:gd name="connsiteX3" fmla="*/ 100026 w 153651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651" h="640080">
                    <a:moveTo>
                      <a:pt x="31446" y="0"/>
                    </a:moveTo>
                    <a:cubicBezTo>
                      <a:pt x="94946" y="79375"/>
                      <a:pt x="158446" y="158750"/>
                      <a:pt x="153366" y="243840"/>
                    </a:cubicBezTo>
                    <a:cubicBezTo>
                      <a:pt x="148286" y="328930"/>
                      <a:pt x="9856" y="444500"/>
                      <a:pt x="966" y="510540"/>
                    </a:cubicBezTo>
                    <a:cubicBezTo>
                      <a:pt x="-7924" y="576580"/>
                      <a:pt x="46051" y="608330"/>
                      <a:pt x="100026" y="6400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759267" y="5394930"/>
                <a:ext cx="912950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5483510" y="5394929"/>
                <a:ext cx="13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5484950" y="5669246"/>
                <a:ext cx="52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667828" y="5394929"/>
                <a:ext cx="91439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609189" y="5669246"/>
                <a:ext cx="150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/>
              <p:cNvSpPr/>
              <p:nvPr/>
            </p:nvSpPr>
            <p:spPr>
              <a:xfrm>
                <a:off x="6670058" y="5394928"/>
                <a:ext cx="738521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Footer</a:t>
                </a:r>
                <a:endParaRPr lang="en-US" sz="1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636783" y="5394930"/>
                <a:ext cx="1104277" cy="274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Header</a:t>
                </a:r>
                <a:endParaRPr lang="en-US" sz="1400" baseline="-25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6766536" y="3236776"/>
              <a:ext cx="228599" cy="45720"/>
              <a:chOff x="4206243" y="2560329"/>
              <a:chExt cx="228599" cy="45720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6766536" y="3954757"/>
              <a:ext cx="228599" cy="45720"/>
              <a:chOff x="4206243" y="2560329"/>
              <a:chExt cx="228599" cy="45720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7498048" y="4686268"/>
              <a:ext cx="228599" cy="45720"/>
              <a:chOff x="4206243" y="2560329"/>
              <a:chExt cx="228599" cy="45720"/>
            </a:xfrm>
          </p:grpSpPr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7498048" y="5509226"/>
              <a:ext cx="228599" cy="45720"/>
              <a:chOff x="4206243" y="2560329"/>
              <a:chExt cx="228599" cy="45720"/>
            </a:xfrm>
          </p:grpSpPr>
          <p:sp>
            <p:nvSpPr>
              <p:cNvPr id="247" name="Oval 246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1280196" y="3954758"/>
              <a:ext cx="228599" cy="45720"/>
              <a:chOff x="4206243" y="2560329"/>
              <a:chExt cx="228599" cy="45720"/>
            </a:xfrm>
          </p:grpSpPr>
          <p:sp>
            <p:nvSpPr>
              <p:cNvPr id="251" name="Oval 250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1280196" y="5509226"/>
              <a:ext cx="228599" cy="45720"/>
              <a:chOff x="4206243" y="2560329"/>
              <a:chExt cx="228599" cy="45720"/>
            </a:xfrm>
          </p:grpSpPr>
          <p:sp>
            <p:nvSpPr>
              <p:cNvPr id="255" name="Oval 254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2398442" y="4686268"/>
              <a:ext cx="228599" cy="45720"/>
              <a:chOff x="4206243" y="2560329"/>
              <a:chExt cx="228599" cy="45720"/>
            </a:xfrm>
          </p:grpSpPr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420624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>
                <a:spLocks noChangeAspect="1"/>
              </p:cNvSpPr>
              <p:nvPr/>
            </p:nvSpPr>
            <p:spPr>
              <a:xfrm>
                <a:off x="4297683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>
                <a:off x="4389122" y="2560329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853503" y="3348777"/>
            <a:ext cx="9753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Valid Frames: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81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77004"/>
              </p:ext>
            </p:extLst>
          </p:nvPr>
        </p:nvGraphicFramePr>
        <p:xfrm>
          <a:off x="182929" y="685830"/>
          <a:ext cx="8778144" cy="31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28"/>
                <a:gridCol w="1627614"/>
                <a:gridCol w="1883646"/>
                <a:gridCol w="1755628"/>
                <a:gridCol w="175562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 of bytes in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bytes in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bytes in footer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chunks in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NUMCHUNKS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Frame Parameters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67" y="4069073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XML: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82928" y="4709146"/>
            <a:ext cx="8778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&lt;!-- Frame Parameters --&gt;</a:t>
            </a:r>
            <a:endParaRPr lang="en-US" sz="1600" dirty="0">
              <a:ea typeface="Times New Roman"/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  &lt;FRAME </a:t>
            </a:r>
            <a:r>
              <a:rPr lang="en-US" sz="1600" dirty="0">
                <a:solidFill>
                  <a:srgbClr val="C00000"/>
                </a:solidFill>
              </a:rPr>
              <a:t>NUMBYTES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“7044”</a:t>
            </a:r>
            <a:r>
              <a:rPr lang="en-US" sz="1600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HEADERBYTES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“0” </a:t>
            </a:r>
            <a:r>
              <a:rPr lang="en-US" sz="1600" dirty="0">
                <a:solidFill>
                  <a:srgbClr val="C00000"/>
                </a:solidFill>
              </a:rPr>
              <a:t>FOOTERBYTES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“4” </a:t>
            </a:r>
            <a:r>
              <a:rPr lang="en-US" sz="1600" dirty="0">
                <a:solidFill>
                  <a:srgbClr val="C00000"/>
                </a:solidFill>
              </a:rPr>
              <a:t>NUMCHUNKS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7030A0"/>
                </a:solidFill>
              </a:rPr>
              <a:t>“56320”</a:t>
            </a:r>
            <a:r>
              <a:rPr lang="en-US" sz="1600" dirty="0">
                <a:solidFill>
                  <a:srgbClr val="0066FF"/>
                </a:solidFill>
              </a:rPr>
              <a:t>&gt;&lt;/FRAME&gt;</a:t>
            </a:r>
            <a:endParaRPr lang="en-US" sz="1600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8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Concept </a:t>
            </a:r>
            <a:r>
              <a:rPr lang="en-US" sz="3200" dirty="0" smtClean="0"/>
              <a:t>of </a:t>
            </a:r>
            <a:r>
              <a:rPr lang="en-US" sz="3200" dirty="0" smtClean="0"/>
              <a:t>Lanes and Lane Parameters</a:t>
            </a:r>
            <a:endParaRPr lang="en-US" sz="3200" dirty="0"/>
          </a:p>
        </p:txBody>
      </p:sp>
      <p:sp>
        <p:nvSpPr>
          <p:cNvPr id="915" name="TextBox 914"/>
          <p:cNvSpPr txBox="1"/>
          <p:nvPr/>
        </p:nvSpPr>
        <p:spPr>
          <a:xfrm>
            <a:off x="182928" y="685830"/>
            <a:ext cx="8778146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SDR data collection systems write formatted data into files in numerous ways. We refer to these as system topologies. The main topologies are: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Single ‘stream of data’ written to a single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Single ‘stream of data’ containing two or more multiplexed streams written to a single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Two or more ‘streams of data’ written to individual files (each containing one stream, referred to as ‘spatial splitting’)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Two or more ‘streams of data,’ each containing two or more multiplexed streams written to individual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term ‘file’ above may be one large file or multiple files split across time intervals (temporal splitting)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The ‘stream of data’ referenced above is typically written to a high-speed disk array. Sector-aligned write modes may be used for performance reasons. For this and other reasons, the start of a frame may not be aligned to the beginning of a file.</a:t>
            </a:r>
          </a:p>
          <a:p>
            <a:endParaRPr lang="en-US" sz="1400" dirty="0"/>
          </a:p>
          <a:p>
            <a:r>
              <a:rPr lang="en-US" sz="1400" dirty="0" smtClean="0"/>
              <a:t>For spatially split files, each metadata file must identify its associated SDR file’s association with respect to other SDR files in the data set.</a:t>
            </a:r>
          </a:p>
          <a:p>
            <a:endParaRPr lang="en-US" sz="1400" dirty="0"/>
          </a:p>
          <a:p>
            <a:r>
              <a:rPr lang="en-US" sz="1400" dirty="0" smtClean="0"/>
              <a:t>Spatially split files may be written across multiple computer systems. Hence, the time offsets between these systems may be needed to synchronize streams.</a:t>
            </a:r>
          </a:p>
          <a:p>
            <a:endParaRPr lang="en-US" sz="1400" dirty="0"/>
          </a:p>
          <a:p>
            <a:r>
              <a:rPr lang="en-US" sz="1400" dirty="0" smtClean="0"/>
              <a:t>The ‘stream of data’ terminology </a:t>
            </a:r>
            <a:r>
              <a:rPr lang="en-US" sz="1400" dirty="0" smtClean="0"/>
              <a:t>used </a:t>
            </a:r>
            <a:r>
              <a:rPr lang="en-US" sz="1400" dirty="0" smtClean="0"/>
              <a:t>above is henceforth termed ‘Lane’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 Lane is defined as a conduit that transports formatted data.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6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74578"/>
              </p:ext>
            </p:extLst>
          </p:nvPr>
        </p:nvGraphicFramePr>
        <p:xfrm>
          <a:off x="182929" y="685830"/>
          <a:ext cx="8778144" cy="38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28"/>
                <a:gridCol w="1627614"/>
                <a:gridCol w="1883646"/>
                <a:gridCol w="1755628"/>
                <a:gridCol w="175562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 of </a:t>
                      </a:r>
                      <a:r>
                        <a:rPr lang="en-US" baseline="0" dirty="0" smtClean="0"/>
                        <a:t>lanes in data collection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NUMLANES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Lanes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index associated with this metadata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zero-referenced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offset of this lane w.r.t. Lane Index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TOFFSETMS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UINT32.UINT32 (N/D)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Lane</a:t>
            </a:r>
            <a:r>
              <a:rPr lang="en-US" dirty="0" smtClean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67" y="4648180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XML: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88757" y="49834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&lt;!-- Lane Parameters --&gt;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&lt;NUMLANES&gt;</a:t>
            </a:r>
            <a:r>
              <a:rPr lang="en-US" dirty="0"/>
              <a:t>1</a:t>
            </a:r>
            <a:r>
              <a:rPr lang="en-US" dirty="0">
                <a:solidFill>
                  <a:srgbClr val="0066FF"/>
                </a:solidFill>
              </a:rPr>
              <a:t>&lt;/NUMLANES&gt;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&lt;LANEINDEX&gt;</a:t>
            </a:r>
            <a:r>
              <a:rPr lang="en-US" dirty="0"/>
              <a:t>0</a:t>
            </a:r>
            <a:r>
              <a:rPr lang="en-US" dirty="0">
                <a:solidFill>
                  <a:srgbClr val="0066FF"/>
                </a:solidFill>
              </a:rPr>
              <a:t>&lt;/LANEINDEX&gt;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&lt;TOFFSETMS&gt;</a:t>
            </a:r>
            <a:r>
              <a:rPr lang="en-US" dirty="0"/>
              <a:t>0.1</a:t>
            </a:r>
            <a:r>
              <a:rPr lang="en-US" dirty="0">
                <a:solidFill>
                  <a:srgbClr val="0066FF"/>
                </a:solidFill>
              </a:rPr>
              <a:t>&lt;/TOFFSETMS&gt;</a:t>
            </a:r>
            <a:endParaRPr lang="en-US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3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File Parameters</a:t>
            </a:r>
            <a:endParaRPr lang="en-US" sz="3200" dirty="0"/>
          </a:p>
        </p:txBody>
      </p:sp>
      <p:sp>
        <p:nvSpPr>
          <p:cNvPr id="915" name="TextBox 914"/>
          <p:cNvSpPr txBox="1"/>
          <p:nvPr/>
        </p:nvSpPr>
        <p:spPr>
          <a:xfrm>
            <a:off x="182928" y="685830"/>
            <a:ext cx="87781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 file is defined as </a:t>
            </a:r>
            <a:r>
              <a:rPr lang="en-US" sz="1400" dirty="0" smtClean="0"/>
              <a:t>the ordered collection of bytes retrieved from a single Lane over a finite interval of time that is </a:t>
            </a:r>
            <a:r>
              <a:rPr lang="en-US" sz="1400" dirty="0" smtClean="0"/>
              <a:t>stored in a digital media device.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53256"/>
              </p:ext>
            </p:extLst>
          </p:nvPr>
        </p:nvGraphicFramePr>
        <p:xfrm>
          <a:off x="182929" y="1234464"/>
          <a:ext cx="8869583" cy="24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97"/>
                <a:gridCol w="1807950"/>
                <a:gridCol w="2041918"/>
                <a:gridCol w="2041918"/>
              </a:tblGrid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Units</a:t>
                      </a:r>
                      <a:endParaRPr lang="en-US" sz="1600" dirty="0"/>
                    </a:p>
                  </a:txBody>
                  <a:tcPr/>
                </a:tc>
              </a:tr>
              <a:tr h="575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 byte offset to start</a:t>
                      </a:r>
                      <a:r>
                        <a:rPr lang="en-US" sz="1600" baseline="0" dirty="0" smtClean="0"/>
                        <a:t> of first frame of Lane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Bytes</a:t>
                      </a:r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that this file was created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CREATIONTIME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TimeCSV</a:t>
                      </a:r>
                      <a:r>
                        <a:rPr lang="en-US" sz="1600" baseline="0" dirty="0" smtClean="0"/>
                        <a:t>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Previous</a:t>
                      </a:r>
                      <a:r>
                        <a:rPr lang="en-US" sz="1600" baseline="0" dirty="0" smtClean="0"/>
                        <a:t> file name of temporally split sequence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PREVIOUSFILE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3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Next file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NEXTFILE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14415" y="4511964"/>
            <a:ext cx="6217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&lt;!-- File Parameters --&gt;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&lt;BYTEOFFSET&gt;</a:t>
            </a:r>
            <a:r>
              <a:rPr lang="en-US" dirty="0">
                <a:solidFill>
                  <a:srgbClr val="000000"/>
                </a:solidFill>
              </a:rPr>
              <a:t>1234</a:t>
            </a:r>
            <a:r>
              <a:rPr lang="en-US" dirty="0">
                <a:solidFill>
                  <a:srgbClr val="0066FF"/>
                </a:solidFill>
              </a:rPr>
              <a:t>&lt;/BYTEOFFSET&gt;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&lt;CREATETIME&gt;</a:t>
            </a:r>
            <a:r>
              <a:rPr lang="en-US" dirty="0"/>
              <a:t>2014,12,31,23,59,59,999</a:t>
            </a:r>
            <a:r>
              <a:rPr lang="en-US" dirty="0">
                <a:solidFill>
                  <a:srgbClr val="0066FF"/>
                </a:solidFill>
              </a:rPr>
              <a:t>&gt;&lt;/CREATETIME&gt;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&lt;PREVIOUSFILE&gt;&lt;/PREVIOUSFILE&gt;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&lt;NEXTFILE&gt;</a:t>
            </a:r>
            <a:r>
              <a:rPr lang="en-US" dirty="0">
                <a:solidFill>
                  <a:srgbClr val="000000"/>
                </a:solidFill>
              </a:rPr>
              <a:t>WideBand_1bit_L1L2R1R2_001.dat</a:t>
            </a:r>
            <a:r>
              <a:rPr lang="en-US" dirty="0">
                <a:solidFill>
                  <a:srgbClr val="0066FF"/>
                </a:solidFill>
              </a:rPr>
              <a:t>&lt;/NEXTFILE&gt;</a:t>
            </a:r>
            <a:endParaRPr lang="en-US" dirty="0">
              <a:effectLst/>
              <a:ea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4367" y="4069073"/>
            <a:ext cx="146302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XML: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Metadata Parameters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4192" y="685830"/>
            <a:ext cx="854544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To support various topologies, data formats and their combinations, </a:t>
            </a:r>
            <a:r>
              <a:rPr lang="en-US" dirty="0"/>
              <a:t>t</a:t>
            </a:r>
            <a:r>
              <a:rPr lang="en-US" dirty="0" smtClean="0"/>
              <a:t>he SDR metadata standard defines a set of parameters to fully describe SDR file(s). We refer to these as metadata parameters. The figure below depicts the hierarchy </a:t>
            </a:r>
            <a:r>
              <a:rPr lang="en-US" dirty="0" smtClean="0"/>
              <a:t>of </a:t>
            </a:r>
            <a:r>
              <a:rPr lang="en-US" dirty="0" smtClean="0"/>
              <a:t>metadata parameters.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052" y="5986610"/>
            <a:ext cx="6740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The following slides define each of these Metadata Parameters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24458" y="1739111"/>
            <a:ext cx="5760658" cy="3884425"/>
            <a:chOff x="824458" y="1739111"/>
            <a:chExt cx="5760658" cy="3884425"/>
          </a:xfrm>
        </p:grpSpPr>
        <p:grpSp>
          <p:nvGrpSpPr>
            <p:cNvPr id="11" name="Group 10"/>
            <p:cNvGrpSpPr/>
            <p:nvPr/>
          </p:nvGrpSpPr>
          <p:grpSpPr>
            <a:xfrm>
              <a:off x="870144" y="1800198"/>
              <a:ext cx="2843425" cy="1336674"/>
              <a:chOff x="457200" y="1149351"/>
              <a:chExt cx="2843425" cy="133667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33400" y="1181100"/>
                <a:ext cx="0" cy="11876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57200" y="2261056"/>
                <a:ext cx="2788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>
                <a:off x="642551" y="2089322"/>
                <a:ext cx="107105" cy="296562"/>
              </a:xfrm>
              <a:custGeom>
                <a:avLst/>
                <a:gdLst>
                  <a:gd name="connsiteX0" fmla="*/ 107092 w 107105"/>
                  <a:gd name="connsiteY0" fmla="*/ 0 h 296562"/>
                  <a:gd name="connsiteX1" fmla="*/ 8238 w 107105"/>
                  <a:gd name="connsiteY1" fmla="*/ 107092 h 296562"/>
                  <a:gd name="connsiteX2" fmla="*/ 107092 w 107105"/>
                  <a:gd name="connsiteY2" fmla="*/ 189470 h 296562"/>
                  <a:gd name="connsiteX3" fmla="*/ 0 w 107105"/>
                  <a:gd name="connsiteY3" fmla="*/ 296562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05" h="296562">
                    <a:moveTo>
                      <a:pt x="107092" y="0"/>
                    </a:moveTo>
                    <a:cubicBezTo>
                      <a:pt x="57665" y="37757"/>
                      <a:pt x="8238" y="75514"/>
                      <a:pt x="8238" y="107092"/>
                    </a:cubicBezTo>
                    <a:cubicBezTo>
                      <a:pt x="8238" y="138670"/>
                      <a:pt x="108465" y="157892"/>
                      <a:pt x="107092" y="189470"/>
                    </a:cubicBezTo>
                    <a:cubicBezTo>
                      <a:pt x="105719" y="221048"/>
                      <a:pt x="52859" y="258805"/>
                      <a:pt x="0" y="29656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685800" y="2095500"/>
                <a:ext cx="107105" cy="296562"/>
              </a:xfrm>
              <a:custGeom>
                <a:avLst/>
                <a:gdLst>
                  <a:gd name="connsiteX0" fmla="*/ 107092 w 107105"/>
                  <a:gd name="connsiteY0" fmla="*/ 0 h 296562"/>
                  <a:gd name="connsiteX1" fmla="*/ 8238 w 107105"/>
                  <a:gd name="connsiteY1" fmla="*/ 107092 h 296562"/>
                  <a:gd name="connsiteX2" fmla="*/ 107092 w 107105"/>
                  <a:gd name="connsiteY2" fmla="*/ 189470 h 296562"/>
                  <a:gd name="connsiteX3" fmla="*/ 0 w 107105"/>
                  <a:gd name="connsiteY3" fmla="*/ 296562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05" h="296562">
                    <a:moveTo>
                      <a:pt x="107092" y="0"/>
                    </a:moveTo>
                    <a:cubicBezTo>
                      <a:pt x="57665" y="37757"/>
                      <a:pt x="8238" y="75514"/>
                      <a:pt x="8238" y="107092"/>
                    </a:cubicBezTo>
                    <a:cubicBezTo>
                      <a:pt x="8238" y="138670"/>
                      <a:pt x="108465" y="157892"/>
                      <a:pt x="107092" y="189470"/>
                    </a:cubicBezTo>
                    <a:cubicBezTo>
                      <a:pt x="105719" y="221048"/>
                      <a:pt x="52859" y="258805"/>
                      <a:pt x="0" y="29656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021492" y="1545624"/>
                <a:ext cx="568411" cy="708454"/>
              </a:xfrm>
              <a:custGeom>
                <a:avLst/>
                <a:gdLst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395417 h 708454"/>
                  <a:gd name="connsiteX3" fmla="*/ 568411 w 568411"/>
                  <a:gd name="connsiteY3" fmla="*/ 708454 h 70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411" h="708454">
                    <a:moveTo>
                      <a:pt x="0" y="708454"/>
                    </a:moveTo>
                    <a:lnTo>
                      <a:pt x="0" y="0"/>
                    </a:lnTo>
                    <a:lnTo>
                      <a:pt x="568411" y="395417"/>
                    </a:lnTo>
                    <a:lnTo>
                      <a:pt x="568411" y="70845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794303" y="1570338"/>
                <a:ext cx="595699" cy="688502"/>
              </a:xfrm>
              <a:custGeom>
                <a:avLst/>
                <a:gdLst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395417 h 708454"/>
                  <a:gd name="connsiteX3" fmla="*/ 568411 w 568411"/>
                  <a:gd name="connsiteY3" fmla="*/ 708454 h 708454"/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24714 h 708454"/>
                  <a:gd name="connsiteX3" fmla="*/ 568411 w 568411"/>
                  <a:gd name="connsiteY3" fmla="*/ 708454 h 708454"/>
                  <a:gd name="connsiteX0" fmla="*/ 0 w 568411"/>
                  <a:gd name="connsiteY0" fmla="*/ 683740 h 683740"/>
                  <a:gd name="connsiteX1" fmla="*/ 16476 w 568411"/>
                  <a:gd name="connsiteY1" fmla="*/ 337751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0 w 568411"/>
                  <a:gd name="connsiteY0" fmla="*/ 683740 h 683740"/>
                  <a:gd name="connsiteX1" fmla="*/ 8238 w 568411"/>
                  <a:gd name="connsiteY1" fmla="*/ 354227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0 w 568411"/>
                  <a:gd name="connsiteY0" fmla="*/ 683740 h 683740"/>
                  <a:gd name="connsiteX1" fmla="*/ 8238 w 568411"/>
                  <a:gd name="connsiteY1" fmla="*/ 428368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8238 w 576649"/>
                  <a:gd name="connsiteY0" fmla="*/ 683740 h 683740"/>
                  <a:gd name="connsiteX1" fmla="*/ 0 w 576649"/>
                  <a:gd name="connsiteY1" fmla="*/ 428368 h 683740"/>
                  <a:gd name="connsiteX2" fmla="*/ 576649 w 576649"/>
                  <a:gd name="connsiteY2" fmla="*/ 0 h 683740"/>
                  <a:gd name="connsiteX3" fmla="*/ 576649 w 576649"/>
                  <a:gd name="connsiteY3" fmla="*/ 683740 h 683740"/>
                  <a:gd name="connsiteX0" fmla="*/ 3476 w 576649"/>
                  <a:gd name="connsiteY0" fmla="*/ 688502 h 688502"/>
                  <a:gd name="connsiteX1" fmla="*/ 0 w 576649"/>
                  <a:gd name="connsiteY1" fmla="*/ 428368 h 688502"/>
                  <a:gd name="connsiteX2" fmla="*/ 576649 w 576649"/>
                  <a:gd name="connsiteY2" fmla="*/ 0 h 688502"/>
                  <a:gd name="connsiteX3" fmla="*/ 576649 w 576649"/>
                  <a:gd name="connsiteY3" fmla="*/ 683740 h 688502"/>
                  <a:gd name="connsiteX0" fmla="*/ 3476 w 576649"/>
                  <a:gd name="connsiteY0" fmla="*/ 698027 h 698027"/>
                  <a:gd name="connsiteX1" fmla="*/ 0 w 576649"/>
                  <a:gd name="connsiteY1" fmla="*/ 428368 h 698027"/>
                  <a:gd name="connsiteX2" fmla="*/ 576649 w 576649"/>
                  <a:gd name="connsiteY2" fmla="*/ 0 h 698027"/>
                  <a:gd name="connsiteX3" fmla="*/ 576649 w 576649"/>
                  <a:gd name="connsiteY3" fmla="*/ 683740 h 698027"/>
                  <a:gd name="connsiteX0" fmla="*/ 54 w 592277"/>
                  <a:gd name="connsiteY0" fmla="*/ 688502 h 688502"/>
                  <a:gd name="connsiteX1" fmla="*/ 15628 w 592277"/>
                  <a:gd name="connsiteY1" fmla="*/ 428368 h 688502"/>
                  <a:gd name="connsiteX2" fmla="*/ 592277 w 592277"/>
                  <a:gd name="connsiteY2" fmla="*/ 0 h 688502"/>
                  <a:gd name="connsiteX3" fmla="*/ 592277 w 592277"/>
                  <a:gd name="connsiteY3" fmla="*/ 683740 h 688502"/>
                  <a:gd name="connsiteX0" fmla="*/ 3476 w 595699"/>
                  <a:gd name="connsiteY0" fmla="*/ 688502 h 688502"/>
                  <a:gd name="connsiteX1" fmla="*/ 0 w 595699"/>
                  <a:gd name="connsiteY1" fmla="*/ 437893 h 688502"/>
                  <a:gd name="connsiteX2" fmla="*/ 595699 w 595699"/>
                  <a:gd name="connsiteY2" fmla="*/ 0 h 688502"/>
                  <a:gd name="connsiteX3" fmla="*/ 595699 w 595699"/>
                  <a:gd name="connsiteY3" fmla="*/ 683740 h 68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699" h="688502">
                    <a:moveTo>
                      <a:pt x="3476" y="688502"/>
                    </a:moveTo>
                    <a:cubicBezTo>
                      <a:pt x="2317" y="601791"/>
                      <a:pt x="1159" y="524604"/>
                      <a:pt x="0" y="437893"/>
                    </a:cubicBezTo>
                    <a:lnTo>
                      <a:pt x="595699" y="0"/>
                    </a:lnTo>
                    <a:lnTo>
                      <a:pt x="595699" y="68374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514600" y="1481138"/>
                <a:ext cx="561975" cy="782637"/>
              </a:xfrm>
              <a:custGeom>
                <a:avLst/>
                <a:gdLst>
                  <a:gd name="connsiteX0" fmla="*/ 4763 w 561975"/>
                  <a:gd name="connsiteY0" fmla="*/ 776287 h 781050"/>
                  <a:gd name="connsiteX1" fmla="*/ 0 w 561975"/>
                  <a:gd name="connsiteY1" fmla="*/ 0 h 781050"/>
                  <a:gd name="connsiteX2" fmla="*/ 323850 w 561975"/>
                  <a:gd name="connsiteY2" fmla="*/ 419100 h 781050"/>
                  <a:gd name="connsiteX3" fmla="*/ 561975 w 561975"/>
                  <a:gd name="connsiteY3" fmla="*/ 295275 h 781050"/>
                  <a:gd name="connsiteX4" fmla="*/ 561975 w 561975"/>
                  <a:gd name="connsiteY4" fmla="*/ 781050 h 781050"/>
                  <a:gd name="connsiteX0" fmla="*/ 4763 w 561975"/>
                  <a:gd name="connsiteY0" fmla="*/ 776287 h 781050"/>
                  <a:gd name="connsiteX1" fmla="*/ 0 w 561975"/>
                  <a:gd name="connsiteY1" fmla="*/ 0 h 781050"/>
                  <a:gd name="connsiteX2" fmla="*/ 323850 w 561975"/>
                  <a:gd name="connsiteY2" fmla="*/ 419100 h 781050"/>
                  <a:gd name="connsiteX3" fmla="*/ 561975 w 561975"/>
                  <a:gd name="connsiteY3" fmla="*/ 295275 h 781050"/>
                  <a:gd name="connsiteX4" fmla="*/ 561975 w 561975"/>
                  <a:gd name="connsiteY4" fmla="*/ 781050 h 781050"/>
                  <a:gd name="connsiteX0" fmla="*/ 4763 w 561975"/>
                  <a:gd name="connsiteY0" fmla="*/ 782637 h 782637"/>
                  <a:gd name="connsiteX1" fmla="*/ 0 w 561975"/>
                  <a:gd name="connsiteY1" fmla="*/ 0 h 782637"/>
                  <a:gd name="connsiteX2" fmla="*/ 323850 w 561975"/>
                  <a:gd name="connsiteY2" fmla="*/ 419100 h 782637"/>
                  <a:gd name="connsiteX3" fmla="*/ 561975 w 561975"/>
                  <a:gd name="connsiteY3" fmla="*/ 295275 h 782637"/>
                  <a:gd name="connsiteX4" fmla="*/ 561975 w 561975"/>
                  <a:gd name="connsiteY4" fmla="*/ 781050 h 78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782637">
                    <a:moveTo>
                      <a:pt x="4763" y="782637"/>
                    </a:moveTo>
                    <a:cubicBezTo>
                      <a:pt x="3175" y="523875"/>
                      <a:pt x="1588" y="258762"/>
                      <a:pt x="0" y="0"/>
                    </a:cubicBezTo>
                    <a:lnTo>
                      <a:pt x="323850" y="419100"/>
                    </a:lnTo>
                    <a:lnTo>
                      <a:pt x="561975" y="295275"/>
                    </a:lnTo>
                    <a:lnTo>
                      <a:pt x="561975" y="781050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305697" y="1570338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92152" y="1570338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95587" y="1573057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1178611" y="2270581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r>
                  <a:rPr lang="en-US" sz="1400" i="1" baseline="-25000" dirty="0" smtClean="0"/>
                  <a:t>RF,0</a:t>
                </a:r>
                <a:endParaRPr lang="en-US" sz="1400" i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65066" y="2270581"/>
                <a:ext cx="2544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r>
                  <a:rPr lang="en-US" sz="1400" i="1" baseline="-25000" dirty="0" smtClean="0"/>
                  <a:t>RF,1</a:t>
                </a:r>
                <a:endParaRPr lang="en-US" sz="1400" i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68501" y="2270581"/>
                <a:ext cx="2705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err="1" smtClean="0"/>
                  <a:t>f</a:t>
                </a:r>
                <a:r>
                  <a:rPr lang="en-US" sz="1400" i="1" baseline="-25000" dirty="0" err="1" smtClean="0"/>
                  <a:t>RF,N</a:t>
                </a:r>
                <a:endParaRPr lang="en-US" sz="1400" i="1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3255" y="1149351"/>
                <a:ext cx="849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Bands at RF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46123" y="2214053"/>
                <a:ext cx="545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endParaRPr lang="en-US" sz="1400" i="1" baseline="-25000" dirty="0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 rot="5400000">
              <a:off x="1773570" y="4728627"/>
              <a:ext cx="365756" cy="32679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458" y="2941219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5897" y="5166341"/>
              <a:ext cx="2808888" cy="4571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SDR Files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24786" y="5166341"/>
              <a:ext cx="2860330" cy="4571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Metadata Files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33750" y="1739111"/>
              <a:ext cx="15841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Metadata Parameters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5830" y="3903295"/>
              <a:ext cx="2103097" cy="4571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SDR Data Collection System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 rot="5400000">
              <a:off x="1773570" y="3328422"/>
              <a:ext cx="365756" cy="32679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33384" y="2545023"/>
              <a:ext cx="365756" cy="19514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150430" y="3994734"/>
              <a:ext cx="1148710" cy="19514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rot="5400000">
              <a:off x="5324450" y="4728627"/>
              <a:ext cx="365756" cy="32679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455777" y="1965976"/>
              <a:ext cx="2103101" cy="2616481"/>
              <a:chOff x="4455777" y="2059282"/>
              <a:chExt cx="2103101" cy="261648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455781" y="2059282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5781" y="2391885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55781" y="2724258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55780" y="3046571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Lump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55779" y="3378944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Chunk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455781" y="3678644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Lane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55778" y="4011017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55777" y="4343390"/>
                <a:ext cx="2103097" cy="3323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Event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7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4192" y="1051586"/>
            <a:ext cx="8545441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Regardless of data collection topology, each SDR data file shall be paired with exactly one metadata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Metadata file extension is that of SDR file extension appended with letter ‘x’. </a:t>
            </a:r>
            <a:r>
              <a:rPr lang="en-US" dirty="0" smtClean="0"/>
              <a:t>Example: </a:t>
            </a:r>
            <a:r>
              <a:rPr lang="en-US" dirty="0" smtClean="0"/>
              <a:t>SDR </a:t>
            </a:r>
            <a:r>
              <a:rPr lang="en-US" dirty="0" smtClean="0"/>
              <a:t>File: </a:t>
            </a:r>
            <a:r>
              <a:rPr lang="en-US" dirty="0" smtClean="0"/>
              <a:t>‘FileName.dat’, </a:t>
            </a:r>
            <a:r>
              <a:rPr lang="en-US" dirty="0" smtClean="0"/>
              <a:t>Metadata File: </a:t>
            </a:r>
            <a:r>
              <a:rPr lang="en-US" dirty="0" smtClean="0"/>
              <a:t>‘</a:t>
            </a:r>
            <a:r>
              <a:rPr lang="en-US" dirty="0" err="1" smtClean="0"/>
              <a:t>FileName.datx</a:t>
            </a:r>
            <a:r>
              <a:rPr lang="en-US" dirty="0" smtClean="0"/>
              <a:t>’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multiple-streams-in-multiple-files topology, the SDR processor shall know all initial file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7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57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65806" y="594391"/>
            <a:ext cx="83209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Specifies top-level parameters related to data collection campaign and equipment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13294"/>
              </p:ext>
            </p:extLst>
          </p:nvPr>
        </p:nvGraphicFramePr>
        <p:xfrm>
          <a:off x="182929" y="1175591"/>
          <a:ext cx="8778147" cy="5215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2"/>
                <a:gridCol w="1097268"/>
                <a:gridCol w="1280146"/>
                <a:gridCol w="1828780"/>
                <a:gridCol w="2103101"/>
              </a:tblGrid>
              <a:tr h="244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Enumeration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Units</a:t>
                      </a:r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zone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TIMEZONE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(3 letters?)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Least</a:t>
                      </a:r>
                      <a:r>
                        <a:rPr lang="en-US" sz="1400" baseline="0" dirty="0" smtClean="0"/>
                        <a:t> common factor sample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UINT32.UINT32 (N/D)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samples/second</a:t>
                      </a:r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Information relating to data collection campaign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CAMPAIGN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4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Scenario</a:t>
                      </a:r>
                      <a:r>
                        <a:rPr lang="en-US" sz="1400" baseline="0" dirty="0" smtClean="0"/>
                        <a:t> contained in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SCENARIO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Information on</a:t>
                      </a:r>
                      <a:r>
                        <a:rPr lang="en-US" sz="1400" baseline="0" dirty="0" smtClean="0"/>
                        <a:t> data collection equipment and/or configuration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EQUIPMENT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Antenna: make,</a:t>
                      </a:r>
                      <a:r>
                        <a:rPr lang="en-US" sz="1400" baseline="0" dirty="0" smtClean="0"/>
                        <a:t> model, type,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ANTENNA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approximate</a:t>
                      </a:r>
                      <a:r>
                        <a:rPr lang="en-US" sz="1400" baseline="0" dirty="0" smtClean="0"/>
                        <a:t> (antenna) location of data collection. </a:t>
                      </a:r>
                      <a:r>
                        <a:rPr lang="en-US" sz="1400" baseline="0" dirty="0" err="1" smtClean="0"/>
                        <a:t>Lat</a:t>
                      </a:r>
                      <a:r>
                        <a:rPr lang="en-US" sz="1400" baseline="0" dirty="0" smtClean="0"/>
                        <a:t>, Lon, Height coordinates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5865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</a:t>
                      </a:r>
                      <a:r>
                        <a:rPr lang="en-US" sz="1400" baseline="0" dirty="0" smtClean="0"/>
                        <a:t>-of-contact for data collection (person’s name)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5865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r>
                        <a:rPr lang="en-US" sz="1400" baseline="0" dirty="0" smtClean="0"/>
                        <a:t> info for POC. E.g. 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566171" y="960147"/>
            <a:ext cx="19941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Table 1. System 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57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Parameters: XML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84" y="1234464"/>
            <a:ext cx="8046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&lt;!-- System Parameters --&gt;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&lt;TIMEZONE&gt;</a:t>
            </a:r>
            <a:r>
              <a:rPr lang="en-US" dirty="0"/>
              <a:t>UTC</a:t>
            </a:r>
            <a:r>
              <a:rPr lang="en-US" dirty="0">
                <a:solidFill>
                  <a:srgbClr val="0066FF"/>
                </a:solidFill>
              </a:rPr>
              <a:t>&lt;/TIMEZONE&gt;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&lt;FSBASE&gt;</a:t>
            </a:r>
            <a:r>
              <a:rPr lang="en-US" dirty="0">
                <a:solidFill>
                  <a:srgbClr val="000000"/>
                </a:solidFill>
              </a:rPr>
              <a:t>56320000.1</a:t>
            </a:r>
            <a:r>
              <a:rPr lang="en-US" dirty="0">
                <a:solidFill>
                  <a:srgbClr val="0066FF"/>
                </a:solidFill>
              </a:rPr>
              <a:t>&lt;/FSBASE&gt;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&lt;CAMPAIGN&gt;</a:t>
            </a:r>
            <a:r>
              <a:rPr lang="en-US" dirty="0">
                <a:solidFill>
                  <a:srgbClr val="000000"/>
                </a:solidFill>
              </a:rPr>
              <a:t>Collection Campaign</a:t>
            </a:r>
            <a:r>
              <a:rPr lang="en-US" dirty="0">
                <a:solidFill>
                  <a:srgbClr val="0066FF"/>
                </a:solidFill>
              </a:rPr>
              <a:t>&lt;/CAMPAIGN&gt;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&lt;SCENARIO&gt;</a:t>
            </a:r>
            <a:r>
              <a:rPr lang="en-US" dirty="0">
                <a:solidFill>
                  <a:srgbClr val="000000"/>
                </a:solidFill>
              </a:rPr>
              <a:t>Specific Scenario</a:t>
            </a:r>
            <a:r>
              <a:rPr lang="en-US" dirty="0">
                <a:solidFill>
                  <a:srgbClr val="0066FF"/>
                </a:solidFill>
              </a:rPr>
              <a:t>&lt;/SCENARIO&gt;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&lt;EQUIPMENT&gt;</a:t>
            </a:r>
            <a:r>
              <a:rPr lang="en-US" dirty="0">
                <a:solidFill>
                  <a:srgbClr val="000000"/>
                </a:solidFill>
              </a:rPr>
              <a:t>Equipment used: Make/Mode/Serial</a:t>
            </a:r>
            <a:r>
              <a:rPr lang="en-US" dirty="0">
                <a:solidFill>
                  <a:srgbClr val="0066FF"/>
                </a:solidFill>
              </a:rPr>
              <a:t>&lt;/EQUIPMENT&gt;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&lt;ANTENNA&gt;</a:t>
            </a:r>
            <a:r>
              <a:rPr lang="en-US" dirty="0">
                <a:solidFill>
                  <a:srgbClr val="000000"/>
                </a:solidFill>
              </a:rPr>
              <a:t>Antenna Make/Model</a:t>
            </a:r>
            <a:r>
              <a:rPr lang="en-US" dirty="0">
                <a:solidFill>
                  <a:srgbClr val="0066FF"/>
                </a:solidFill>
              </a:rPr>
              <a:t>&lt;/ANTENNA&gt;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&lt;LOCATION&gt;</a:t>
            </a:r>
            <a:r>
              <a:rPr lang="en-US" dirty="0">
                <a:solidFill>
                  <a:srgbClr val="000000"/>
                </a:solidFill>
              </a:rPr>
              <a:t>Location Coordinates</a:t>
            </a:r>
            <a:r>
              <a:rPr lang="en-US" dirty="0">
                <a:solidFill>
                  <a:srgbClr val="0066FF"/>
                </a:solidFill>
              </a:rPr>
              <a:t>&lt;/LOCATION&gt;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&lt;POC&gt;</a:t>
            </a:r>
            <a:r>
              <a:rPr lang="en-US" dirty="0">
                <a:solidFill>
                  <a:srgbClr val="000000"/>
                </a:solidFill>
              </a:rPr>
              <a:t>Entity or person that collected data</a:t>
            </a:r>
            <a:r>
              <a:rPr lang="en-US" dirty="0">
                <a:solidFill>
                  <a:srgbClr val="0066FF"/>
                </a:solidFill>
              </a:rPr>
              <a:t>&lt;/POC&gt; 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&lt;CONTACT&gt;</a:t>
            </a:r>
            <a:r>
              <a:rPr lang="en-US" dirty="0">
                <a:solidFill>
                  <a:srgbClr val="000000"/>
                </a:solidFill>
              </a:rPr>
              <a:t>Contact information</a:t>
            </a:r>
            <a:r>
              <a:rPr lang="en-US" dirty="0">
                <a:solidFill>
                  <a:srgbClr val="0066FF"/>
                </a:solidFill>
              </a:rPr>
              <a:t>&lt;/CONTACT&gt;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57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8439" y="1308457"/>
            <a:ext cx="7139682" cy="1356465"/>
            <a:chOff x="335314" y="685830"/>
            <a:chExt cx="7139682" cy="1356465"/>
          </a:xfrm>
        </p:grpSpPr>
        <p:grpSp>
          <p:nvGrpSpPr>
            <p:cNvPr id="238" name="Group 237"/>
            <p:cNvGrpSpPr/>
            <p:nvPr/>
          </p:nvGrpSpPr>
          <p:grpSpPr>
            <a:xfrm>
              <a:off x="381000" y="685830"/>
              <a:ext cx="3276600" cy="1336674"/>
              <a:chOff x="457200" y="1149351"/>
              <a:chExt cx="3276600" cy="133667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533400" y="1181100"/>
                <a:ext cx="0" cy="11876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57200" y="2261056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Freeform 227"/>
              <p:cNvSpPr/>
              <p:nvPr/>
            </p:nvSpPr>
            <p:spPr>
              <a:xfrm>
                <a:off x="642551" y="2089322"/>
                <a:ext cx="107105" cy="296562"/>
              </a:xfrm>
              <a:custGeom>
                <a:avLst/>
                <a:gdLst>
                  <a:gd name="connsiteX0" fmla="*/ 107092 w 107105"/>
                  <a:gd name="connsiteY0" fmla="*/ 0 h 296562"/>
                  <a:gd name="connsiteX1" fmla="*/ 8238 w 107105"/>
                  <a:gd name="connsiteY1" fmla="*/ 107092 h 296562"/>
                  <a:gd name="connsiteX2" fmla="*/ 107092 w 107105"/>
                  <a:gd name="connsiteY2" fmla="*/ 189470 h 296562"/>
                  <a:gd name="connsiteX3" fmla="*/ 0 w 107105"/>
                  <a:gd name="connsiteY3" fmla="*/ 296562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05" h="296562">
                    <a:moveTo>
                      <a:pt x="107092" y="0"/>
                    </a:moveTo>
                    <a:cubicBezTo>
                      <a:pt x="57665" y="37757"/>
                      <a:pt x="8238" y="75514"/>
                      <a:pt x="8238" y="107092"/>
                    </a:cubicBezTo>
                    <a:cubicBezTo>
                      <a:pt x="8238" y="138670"/>
                      <a:pt x="108465" y="157892"/>
                      <a:pt x="107092" y="189470"/>
                    </a:cubicBezTo>
                    <a:cubicBezTo>
                      <a:pt x="105719" y="221048"/>
                      <a:pt x="52859" y="258805"/>
                      <a:pt x="0" y="29656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5800" y="2095500"/>
                <a:ext cx="107105" cy="296562"/>
              </a:xfrm>
              <a:custGeom>
                <a:avLst/>
                <a:gdLst>
                  <a:gd name="connsiteX0" fmla="*/ 107092 w 107105"/>
                  <a:gd name="connsiteY0" fmla="*/ 0 h 296562"/>
                  <a:gd name="connsiteX1" fmla="*/ 8238 w 107105"/>
                  <a:gd name="connsiteY1" fmla="*/ 107092 h 296562"/>
                  <a:gd name="connsiteX2" fmla="*/ 107092 w 107105"/>
                  <a:gd name="connsiteY2" fmla="*/ 189470 h 296562"/>
                  <a:gd name="connsiteX3" fmla="*/ 0 w 107105"/>
                  <a:gd name="connsiteY3" fmla="*/ 296562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05" h="296562">
                    <a:moveTo>
                      <a:pt x="107092" y="0"/>
                    </a:moveTo>
                    <a:cubicBezTo>
                      <a:pt x="57665" y="37757"/>
                      <a:pt x="8238" y="75514"/>
                      <a:pt x="8238" y="107092"/>
                    </a:cubicBezTo>
                    <a:cubicBezTo>
                      <a:pt x="8238" y="138670"/>
                      <a:pt x="108465" y="157892"/>
                      <a:pt x="107092" y="189470"/>
                    </a:cubicBezTo>
                    <a:cubicBezTo>
                      <a:pt x="105719" y="221048"/>
                      <a:pt x="52859" y="258805"/>
                      <a:pt x="0" y="29656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228"/>
              <p:cNvSpPr/>
              <p:nvPr/>
            </p:nvSpPr>
            <p:spPr>
              <a:xfrm>
                <a:off x="1021492" y="1545624"/>
                <a:ext cx="568411" cy="708454"/>
              </a:xfrm>
              <a:custGeom>
                <a:avLst/>
                <a:gdLst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395417 h 708454"/>
                  <a:gd name="connsiteX3" fmla="*/ 568411 w 568411"/>
                  <a:gd name="connsiteY3" fmla="*/ 708454 h 70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411" h="708454">
                    <a:moveTo>
                      <a:pt x="0" y="708454"/>
                    </a:moveTo>
                    <a:lnTo>
                      <a:pt x="0" y="0"/>
                    </a:lnTo>
                    <a:lnTo>
                      <a:pt x="568411" y="395417"/>
                    </a:lnTo>
                    <a:lnTo>
                      <a:pt x="568411" y="70845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794303" y="1570338"/>
                <a:ext cx="595699" cy="688502"/>
              </a:xfrm>
              <a:custGeom>
                <a:avLst/>
                <a:gdLst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395417 h 708454"/>
                  <a:gd name="connsiteX3" fmla="*/ 568411 w 568411"/>
                  <a:gd name="connsiteY3" fmla="*/ 708454 h 708454"/>
                  <a:gd name="connsiteX0" fmla="*/ 0 w 568411"/>
                  <a:gd name="connsiteY0" fmla="*/ 708454 h 708454"/>
                  <a:gd name="connsiteX1" fmla="*/ 0 w 568411"/>
                  <a:gd name="connsiteY1" fmla="*/ 0 h 708454"/>
                  <a:gd name="connsiteX2" fmla="*/ 568411 w 568411"/>
                  <a:gd name="connsiteY2" fmla="*/ 24714 h 708454"/>
                  <a:gd name="connsiteX3" fmla="*/ 568411 w 568411"/>
                  <a:gd name="connsiteY3" fmla="*/ 708454 h 708454"/>
                  <a:gd name="connsiteX0" fmla="*/ 0 w 568411"/>
                  <a:gd name="connsiteY0" fmla="*/ 683740 h 683740"/>
                  <a:gd name="connsiteX1" fmla="*/ 16476 w 568411"/>
                  <a:gd name="connsiteY1" fmla="*/ 337751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0 w 568411"/>
                  <a:gd name="connsiteY0" fmla="*/ 683740 h 683740"/>
                  <a:gd name="connsiteX1" fmla="*/ 8238 w 568411"/>
                  <a:gd name="connsiteY1" fmla="*/ 354227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0 w 568411"/>
                  <a:gd name="connsiteY0" fmla="*/ 683740 h 683740"/>
                  <a:gd name="connsiteX1" fmla="*/ 8238 w 568411"/>
                  <a:gd name="connsiteY1" fmla="*/ 428368 h 683740"/>
                  <a:gd name="connsiteX2" fmla="*/ 568411 w 568411"/>
                  <a:gd name="connsiteY2" fmla="*/ 0 h 683740"/>
                  <a:gd name="connsiteX3" fmla="*/ 568411 w 568411"/>
                  <a:gd name="connsiteY3" fmla="*/ 683740 h 683740"/>
                  <a:gd name="connsiteX0" fmla="*/ 8238 w 576649"/>
                  <a:gd name="connsiteY0" fmla="*/ 683740 h 683740"/>
                  <a:gd name="connsiteX1" fmla="*/ 0 w 576649"/>
                  <a:gd name="connsiteY1" fmla="*/ 428368 h 683740"/>
                  <a:gd name="connsiteX2" fmla="*/ 576649 w 576649"/>
                  <a:gd name="connsiteY2" fmla="*/ 0 h 683740"/>
                  <a:gd name="connsiteX3" fmla="*/ 576649 w 576649"/>
                  <a:gd name="connsiteY3" fmla="*/ 683740 h 683740"/>
                  <a:gd name="connsiteX0" fmla="*/ 3476 w 576649"/>
                  <a:gd name="connsiteY0" fmla="*/ 688502 h 688502"/>
                  <a:gd name="connsiteX1" fmla="*/ 0 w 576649"/>
                  <a:gd name="connsiteY1" fmla="*/ 428368 h 688502"/>
                  <a:gd name="connsiteX2" fmla="*/ 576649 w 576649"/>
                  <a:gd name="connsiteY2" fmla="*/ 0 h 688502"/>
                  <a:gd name="connsiteX3" fmla="*/ 576649 w 576649"/>
                  <a:gd name="connsiteY3" fmla="*/ 683740 h 688502"/>
                  <a:gd name="connsiteX0" fmla="*/ 3476 w 576649"/>
                  <a:gd name="connsiteY0" fmla="*/ 698027 h 698027"/>
                  <a:gd name="connsiteX1" fmla="*/ 0 w 576649"/>
                  <a:gd name="connsiteY1" fmla="*/ 428368 h 698027"/>
                  <a:gd name="connsiteX2" fmla="*/ 576649 w 576649"/>
                  <a:gd name="connsiteY2" fmla="*/ 0 h 698027"/>
                  <a:gd name="connsiteX3" fmla="*/ 576649 w 576649"/>
                  <a:gd name="connsiteY3" fmla="*/ 683740 h 698027"/>
                  <a:gd name="connsiteX0" fmla="*/ 54 w 592277"/>
                  <a:gd name="connsiteY0" fmla="*/ 688502 h 688502"/>
                  <a:gd name="connsiteX1" fmla="*/ 15628 w 592277"/>
                  <a:gd name="connsiteY1" fmla="*/ 428368 h 688502"/>
                  <a:gd name="connsiteX2" fmla="*/ 592277 w 592277"/>
                  <a:gd name="connsiteY2" fmla="*/ 0 h 688502"/>
                  <a:gd name="connsiteX3" fmla="*/ 592277 w 592277"/>
                  <a:gd name="connsiteY3" fmla="*/ 683740 h 688502"/>
                  <a:gd name="connsiteX0" fmla="*/ 3476 w 595699"/>
                  <a:gd name="connsiteY0" fmla="*/ 688502 h 688502"/>
                  <a:gd name="connsiteX1" fmla="*/ 0 w 595699"/>
                  <a:gd name="connsiteY1" fmla="*/ 437893 h 688502"/>
                  <a:gd name="connsiteX2" fmla="*/ 595699 w 595699"/>
                  <a:gd name="connsiteY2" fmla="*/ 0 h 688502"/>
                  <a:gd name="connsiteX3" fmla="*/ 595699 w 595699"/>
                  <a:gd name="connsiteY3" fmla="*/ 683740 h 68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699" h="688502">
                    <a:moveTo>
                      <a:pt x="3476" y="688502"/>
                    </a:moveTo>
                    <a:cubicBezTo>
                      <a:pt x="2317" y="601791"/>
                      <a:pt x="1159" y="524604"/>
                      <a:pt x="0" y="437893"/>
                    </a:cubicBezTo>
                    <a:lnTo>
                      <a:pt x="595699" y="0"/>
                    </a:lnTo>
                    <a:lnTo>
                      <a:pt x="595699" y="68374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2514600" y="1481138"/>
                <a:ext cx="561975" cy="782637"/>
              </a:xfrm>
              <a:custGeom>
                <a:avLst/>
                <a:gdLst>
                  <a:gd name="connsiteX0" fmla="*/ 4763 w 561975"/>
                  <a:gd name="connsiteY0" fmla="*/ 776287 h 781050"/>
                  <a:gd name="connsiteX1" fmla="*/ 0 w 561975"/>
                  <a:gd name="connsiteY1" fmla="*/ 0 h 781050"/>
                  <a:gd name="connsiteX2" fmla="*/ 323850 w 561975"/>
                  <a:gd name="connsiteY2" fmla="*/ 419100 h 781050"/>
                  <a:gd name="connsiteX3" fmla="*/ 561975 w 561975"/>
                  <a:gd name="connsiteY3" fmla="*/ 295275 h 781050"/>
                  <a:gd name="connsiteX4" fmla="*/ 561975 w 561975"/>
                  <a:gd name="connsiteY4" fmla="*/ 781050 h 781050"/>
                  <a:gd name="connsiteX0" fmla="*/ 4763 w 561975"/>
                  <a:gd name="connsiteY0" fmla="*/ 776287 h 781050"/>
                  <a:gd name="connsiteX1" fmla="*/ 0 w 561975"/>
                  <a:gd name="connsiteY1" fmla="*/ 0 h 781050"/>
                  <a:gd name="connsiteX2" fmla="*/ 323850 w 561975"/>
                  <a:gd name="connsiteY2" fmla="*/ 419100 h 781050"/>
                  <a:gd name="connsiteX3" fmla="*/ 561975 w 561975"/>
                  <a:gd name="connsiteY3" fmla="*/ 295275 h 781050"/>
                  <a:gd name="connsiteX4" fmla="*/ 561975 w 561975"/>
                  <a:gd name="connsiteY4" fmla="*/ 781050 h 781050"/>
                  <a:gd name="connsiteX0" fmla="*/ 4763 w 561975"/>
                  <a:gd name="connsiteY0" fmla="*/ 782637 h 782637"/>
                  <a:gd name="connsiteX1" fmla="*/ 0 w 561975"/>
                  <a:gd name="connsiteY1" fmla="*/ 0 h 782637"/>
                  <a:gd name="connsiteX2" fmla="*/ 323850 w 561975"/>
                  <a:gd name="connsiteY2" fmla="*/ 419100 h 782637"/>
                  <a:gd name="connsiteX3" fmla="*/ 561975 w 561975"/>
                  <a:gd name="connsiteY3" fmla="*/ 295275 h 782637"/>
                  <a:gd name="connsiteX4" fmla="*/ 561975 w 561975"/>
                  <a:gd name="connsiteY4" fmla="*/ 781050 h 78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782637">
                    <a:moveTo>
                      <a:pt x="4763" y="782637"/>
                    </a:moveTo>
                    <a:cubicBezTo>
                      <a:pt x="3175" y="523875"/>
                      <a:pt x="1588" y="258762"/>
                      <a:pt x="0" y="0"/>
                    </a:cubicBezTo>
                    <a:lnTo>
                      <a:pt x="323850" y="419100"/>
                    </a:lnTo>
                    <a:lnTo>
                      <a:pt x="561975" y="295275"/>
                    </a:lnTo>
                    <a:lnTo>
                      <a:pt x="561975" y="781050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1305697" y="1570338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092152" y="1570338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795587" y="1573057"/>
                <a:ext cx="0" cy="6907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178611" y="2270581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r>
                  <a:rPr lang="en-US" sz="1400" i="1" baseline="-25000" dirty="0" smtClean="0"/>
                  <a:t>RF,0</a:t>
                </a:r>
                <a:endParaRPr lang="en-US" sz="1400" i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65066" y="2270581"/>
                <a:ext cx="2544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r>
                  <a:rPr lang="en-US" sz="1400" i="1" baseline="-25000" dirty="0" smtClean="0"/>
                  <a:t>RF,1</a:t>
                </a:r>
                <a:endParaRPr lang="en-US" sz="1400" i="1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668501" y="2270581"/>
                <a:ext cx="2705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err="1" smtClean="0"/>
                  <a:t>f</a:t>
                </a:r>
                <a:r>
                  <a:rPr lang="en-US" sz="1400" i="1" baseline="-25000" dirty="0" err="1" smtClean="0"/>
                  <a:t>RF,N</a:t>
                </a:r>
                <a:endParaRPr lang="en-US" sz="1400" i="1" baseline="-25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83255" y="1149351"/>
                <a:ext cx="849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Bands at RF</a:t>
                </a:r>
                <a:endParaRPr lang="en-US" sz="14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9298" y="2133600"/>
                <a:ext cx="545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endParaRPr lang="en-US" sz="1400" i="1" baseline="-250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181600" y="685830"/>
              <a:ext cx="2293396" cy="1304925"/>
              <a:chOff x="4259804" y="1971675"/>
              <a:chExt cx="2293396" cy="1304925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4800600" y="1971675"/>
                <a:ext cx="0" cy="11876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259804" y="3044653"/>
                <a:ext cx="2214069" cy="476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>
                <a:off x="5679989" y="2336199"/>
                <a:ext cx="568411" cy="940401"/>
                <a:chOff x="5288692" y="2336199"/>
                <a:chExt cx="568411" cy="940401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5288692" y="2336199"/>
                  <a:ext cx="568411" cy="708454"/>
                </a:xfrm>
                <a:custGeom>
                  <a:avLst/>
                  <a:gdLst>
                    <a:gd name="connsiteX0" fmla="*/ 0 w 568411"/>
                    <a:gd name="connsiteY0" fmla="*/ 708454 h 708454"/>
                    <a:gd name="connsiteX1" fmla="*/ 0 w 568411"/>
                    <a:gd name="connsiteY1" fmla="*/ 0 h 708454"/>
                    <a:gd name="connsiteX2" fmla="*/ 568411 w 568411"/>
                    <a:gd name="connsiteY2" fmla="*/ 395417 h 708454"/>
                    <a:gd name="connsiteX3" fmla="*/ 568411 w 568411"/>
                    <a:gd name="connsiteY3" fmla="*/ 708454 h 70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8411" h="708454">
                      <a:moveTo>
                        <a:pt x="0" y="708454"/>
                      </a:moveTo>
                      <a:lnTo>
                        <a:pt x="0" y="0"/>
                      </a:lnTo>
                      <a:lnTo>
                        <a:pt x="568411" y="395417"/>
                      </a:lnTo>
                      <a:lnTo>
                        <a:pt x="568411" y="70845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5572897" y="2360913"/>
                  <a:ext cx="0" cy="6907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45811" y="3061156"/>
                  <a:ext cx="219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i="1" dirty="0" smtClean="0"/>
                    <a:t>f</a:t>
                  </a:r>
                  <a:r>
                    <a:rPr lang="en-US" sz="1400" i="1" baseline="-25000" dirty="0"/>
                    <a:t>I</a:t>
                  </a:r>
                  <a:r>
                    <a:rPr lang="en-US" sz="1400" i="1" baseline="-25000" dirty="0" smtClean="0"/>
                    <a:t>F,0</a:t>
                  </a:r>
                  <a:endParaRPr lang="en-US" sz="1400" i="1" baseline="-25000" dirty="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5116257" y="2360913"/>
                <a:ext cx="598743" cy="915687"/>
                <a:chOff x="6064809" y="2360913"/>
                <a:chExt cx="598743" cy="915687"/>
              </a:xfrm>
            </p:grpSpPr>
            <p:sp>
              <p:nvSpPr>
                <p:cNvPr id="107" name="Freeform 106"/>
                <p:cNvSpPr/>
                <p:nvPr/>
              </p:nvSpPr>
              <p:spPr>
                <a:xfrm>
                  <a:off x="6064809" y="2367006"/>
                  <a:ext cx="598743" cy="682409"/>
                </a:xfrm>
                <a:custGeom>
                  <a:avLst/>
                  <a:gdLst>
                    <a:gd name="connsiteX0" fmla="*/ 0 w 568411"/>
                    <a:gd name="connsiteY0" fmla="*/ 708454 h 708454"/>
                    <a:gd name="connsiteX1" fmla="*/ 0 w 568411"/>
                    <a:gd name="connsiteY1" fmla="*/ 0 h 708454"/>
                    <a:gd name="connsiteX2" fmla="*/ 568411 w 568411"/>
                    <a:gd name="connsiteY2" fmla="*/ 395417 h 708454"/>
                    <a:gd name="connsiteX3" fmla="*/ 568411 w 568411"/>
                    <a:gd name="connsiteY3" fmla="*/ 708454 h 708454"/>
                    <a:gd name="connsiteX0" fmla="*/ 0 w 568411"/>
                    <a:gd name="connsiteY0" fmla="*/ 708454 h 708454"/>
                    <a:gd name="connsiteX1" fmla="*/ 0 w 568411"/>
                    <a:gd name="connsiteY1" fmla="*/ 0 h 708454"/>
                    <a:gd name="connsiteX2" fmla="*/ 568411 w 568411"/>
                    <a:gd name="connsiteY2" fmla="*/ 24714 h 708454"/>
                    <a:gd name="connsiteX3" fmla="*/ 568411 w 568411"/>
                    <a:gd name="connsiteY3" fmla="*/ 708454 h 708454"/>
                    <a:gd name="connsiteX0" fmla="*/ 0 w 568411"/>
                    <a:gd name="connsiteY0" fmla="*/ 683740 h 683740"/>
                    <a:gd name="connsiteX1" fmla="*/ 16476 w 568411"/>
                    <a:gd name="connsiteY1" fmla="*/ 337751 h 683740"/>
                    <a:gd name="connsiteX2" fmla="*/ 568411 w 568411"/>
                    <a:gd name="connsiteY2" fmla="*/ 0 h 683740"/>
                    <a:gd name="connsiteX3" fmla="*/ 568411 w 568411"/>
                    <a:gd name="connsiteY3" fmla="*/ 683740 h 683740"/>
                    <a:gd name="connsiteX0" fmla="*/ 0 w 568411"/>
                    <a:gd name="connsiteY0" fmla="*/ 683740 h 683740"/>
                    <a:gd name="connsiteX1" fmla="*/ 8238 w 568411"/>
                    <a:gd name="connsiteY1" fmla="*/ 354227 h 683740"/>
                    <a:gd name="connsiteX2" fmla="*/ 568411 w 568411"/>
                    <a:gd name="connsiteY2" fmla="*/ 0 h 683740"/>
                    <a:gd name="connsiteX3" fmla="*/ 568411 w 568411"/>
                    <a:gd name="connsiteY3" fmla="*/ 683740 h 683740"/>
                    <a:gd name="connsiteX0" fmla="*/ 0 w 568411"/>
                    <a:gd name="connsiteY0" fmla="*/ 683740 h 683740"/>
                    <a:gd name="connsiteX1" fmla="*/ 8238 w 568411"/>
                    <a:gd name="connsiteY1" fmla="*/ 428368 h 683740"/>
                    <a:gd name="connsiteX2" fmla="*/ 568411 w 568411"/>
                    <a:gd name="connsiteY2" fmla="*/ 0 h 683740"/>
                    <a:gd name="connsiteX3" fmla="*/ 568411 w 568411"/>
                    <a:gd name="connsiteY3" fmla="*/ 683740 h 683740"/>
                    <a:gd name="connsiteX0" fmla="*/ 8238 w 576649"/>
                    <a:gd name="connsiteY0" fmla="*/ 683740 h 683740"/>
                    <a:gd name="connsiteX1" fmla="*/ 0 w 576649"/>
                    <a:gd name="connsiteY1" fmla="*/ 428368 h 683740"/>
                    <a:gd name="connsiteX2" fmla="*/ 576649 w 576649"/>
                    <a:gd name="connsiteY2" fmla="*/ 0 h 683740"/>
                    <a:gd name="connsiteX3" fmla="*/ 576649 w 576649"/>
                    <a:gd name="connsiteY3" fmla="*/ 683740 h 683740"/>
                    <a:gd name="connsiteX0" fmla="*/ 3476 w 576649"/>
                    <a:gd name="connsiteY0" fmla="*/ 688502 h 688502"/>
                    <a:gd name="connsiteX1" fmla="*/ 0 w 576649"/>
                    <a:gd name="connsiteY1" fmla="*/ 428368 h 688502"/>
                    <a:gd name="connsiteX2" fmla="*/ 576649 w 576649"/>
                    <a:gd name="connsiteY2" fmla="*/ 0 h 688502"/>
                    <a:gd name="connsiteX3" fmla="*/ 576649 w 576649"/>
                    <a:gd name="connsiteY3" fmla="*/ 683740 h 688502"/>
                    <a:gd name="connsiteX0" fmla="*/ 3476 w 576649"/>
                    <a:gd name="connsiteY0" fmla="*/ 698027 h 698027"/>
                    <a:gd name="connsiteX1" fmla="*/ 0 w 576649"/>
                    <a:gd name="connsiteY1" fmla="*/ 428368 h 698027"/>
                    <a:gd name="connsiteX2" fmla="*/ 576649 w 576649"/>
                    <a:gd name="connsiteY2" fmla="*/ 0 h 698027"/>
                    <a:gd name="connsiteX3" fmla="*/ 576649 w 576649"/>
                    <a:gd name="connsiteY3" fmla="*/ 683740 h 698027"/>
                    <a:gd name="connsiteX0" fmla="*/ 54 w 592277"/>
                    <a:gd name="connsiteY0" fmla="*/ 688502 h 688502"/>
                    <a:gd name="connsiteX1" fmla="*/ 15628 w 592277"/>
                    <a:gd name="connsiteY1" fmla="*/ 428368 h 688502"/>
                    <a:gd name="connsiteX2" fmla="*/ 592277 w 592277"/>
                    <a:gd name="connsiteY2" fmla="*/ 0 h 688502"/>
                    <a:gd name="connsiteX3" fmla="*/ 592277 w 592277"/>
                    <a:gd name="connsiteY3" fmla="*/ 683740 h 688502"/>
                    <a:gd name="connsiteX0" fmla="*/ 3476 w 595699"/>
                    <a:gd name="connsiteY0" fmla="*/ 688502 h 688502"/>
                    <a:gd name="connsiteX1" fmla="*/ 0 w 595699"/>
                    <a:gd name="connsiteY1" fmla="*/ 437893 h 688502"/>
                    <a:gd name="connsiteX2" fmla="*/ 595699 w 595699"/>
                    <a:gd name="connsiteY2" fmla="*/ 0 h 688502"/>
                    <a:gd name="connsiteX3" fmla="*/ 595699 w 595699"/>
                    <a:gd name="connsiteY3" fmla="*/ 683740 h 688502"/>
                    <a:gd name="connsiteX0" fmla="*/ 3476 w 595699"/>
                    <a:gd name="connsiteY0" fmla="*/ 688759 h 688759"/>
                    <a:gd name="connsiteX1" fmla="*/ 0 w 595699"/>
                    <a:gd name="connsiteY1" fmla="*/ 0 h 688759"/>
                    <a:gd name="connsiteX2" fmla="*/ 595699 w 595699"/>
                    <a:gd name="connsiteY2" fmla="*/ 257 h 688759"/>
                    <a:gd name="connsiteX3" fmla="*/ 595699 w 595699"/>
                    <a:gd name="connsiteY3" fmla="*/ 683997 h 688759"/>
                    <a:gd name="connsiteX0" fmla="*/ 170 w 592393"/>
                    <a:gd name="connsiteY0" fmla="*/ 688502 h 688502"/>
                    <a:gd name="connsiteX1" fmla="*/ 3044 w 592393"/>
                    <a:gd name="connsiteY1" fmla="*/ 6093 h 688502"/>
                    <a:gd name="connsiteX2" fmla="*/ 592393 w 592393"/>
                    <a:gd name="connsiteY2" fmla="*/ 0 h 688502"/>
                    <a:gd name="connsiteX3" fmla="*/ 592393 w 592393"/>
                    <a:gd name="connsiteY3" fmla="*/ 683740 h 688502"/>
                    <a:gd name="connsiteX0" fmla="*/ 170 w 598743"/>
                    <a:gd name="connsiteY0" fmla="*/ 682409 h 682409"/>
                    <a:gd name="connsiteX1" fmla="*/ 3044 w 598743"/>
                    <a:gd name="connsiteY1" fmla="*/ 0 h 682409"/>
                    <a:gd name="connsiteX2" fmla="*/ 598743 w 598743"/>
                    <a:gd name="connsiteY2" fmla="*/ 413007 h 682409"/>
                    <a:gd name="connsiteX3" fmla="*/ 592393 w 598743"/>
                    <a:gd name="connsiteY3" fmla="*/ 677647 h 68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743" h="682409">
                      <a:moveTo>
                        <a:pt x="170" y="682409"/>
                      </a:moveTo>
                      <a:cubicBezTo>
                        <a:pt x="-989" y="595698"/>
                        <a:pt x="4203" y="86711"/>
                        <a:pt x="3044" y="0"/>
                      </a:cubicBezTo>
                      <a:lnTo>
                        <a:pt x="598743" y="413007"/>
                      </a:lnTo>
                      <a:lnTo>
                        <a:pt x="592393" y="677647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6359352" y="2360913"/>
                  <a:ext cx="0" cy="6907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232266" y="3061156"/>
                  <a:ext cx="219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i="1" dirty="0" smtClean="0"/>
                    <a:t>f</a:t>
                  </a:r>
                  <a:r>
                    <a:rPr lang="en-US" sz="1400" i="1" baseline="-25000" dirty="0"/>
                    <a:t>I</a:t>
                  </a:r>
                  <a:r>
                    <a:rPr lang="en-US" sz="1400" i="1" baseline="-25000" dirty="0" smtClean="0"/>
                    <a:t>F,1</a:t>
                  </a:r>
                  <a:endParaRPr lang="en-US" sz="1400" i="1" baseline="-25000" dirty="0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4419600" y="2271713"/>
                <a:ext cx="561975" cy="1004887"/>
                <a:chOff x="6781800" y="2271713"/>
                <a:chExt cx="561975" cy="100488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6781800" y="2271713"/>
                  <a:ext cx="561975" cy="782637"/>
                </a:xfrm>
                <a:custGeom>
                  <a:avLst/>
                  <a:gdLst>
                    <a:gd name="connsiteX0" fmla="*/ 4763 w 561975"/>
                    <a:gd name="connsiteY0" fmla="*/ 776287 h 781050"/>
                    <a:gd name="connsiteX1" fmla="*/ 0 w 561975"/>
                    <a:gd name="connsiteY1" fmla="*/ 0 h 781050"/>
                    <a:gd name="connsiteX2" fmla="*/ 323850 w 561975"/>
                    <a:gd name="connsiteY2" fmla="*/ 419100 h 781050"/>
                    <a:gd name="connsiteX3" fmla="*/ 561975 w 561975"/>
                    <a:gd name="connsiteY3" fmla="*/ 295275 h 781050"/>
                    <a:gd name="connsiteX4" fmla="*/ 561975 w 561975"/>
                    <a:gd name="connsiteY4" fmla="*/ 781050 h 781050"/>
                    <a:gd name="connsiteX0" fmla="*/ 4763 w 561975"/>
                    <a:gd name="connsiteY0" fmla="*/ 776287 h 781050"/>
                    <a:gd name="connsiteX1" fmla="*/ 0 w 561975"/>
                    <a:gd name="connsiteY1" fmla="*/ 0 h 781050"/>
                    <a:gd name="connsiteX2" fmla="*/ 323850 w 561975"/>
                    <a:gd name="connsiteY2" fmla="*/ 419100 h 781050"/>
                    <a:gd name="connsiteX3" fmla="*/ 561975 w 561975"/>
                    <a:gd name="connsiteY3" fmla="*/ 295275 h 781050"/>
                    <a:gd name="connsiteX4" fmla="*/ 561975 w 561975"/>
                    <a:gd name="connsiteY4" fmla="*/ 781050 h 781050"/>
                    <a:gd name="connsiteX0" fmla="*/ 4763 w 561975"/>
                    <a:gd name="connsiteY0" fmla="*/ 782637 h 782637"/>
                    <a:gd name="connsiteX1" fmla="*/ 0 w 561975"/>
                    <a:gd name="connsiteY1" fmla="*/ 0 h 782637"/>
                    <a:gd name="connsiteX2" fmla="*/ 323850 w 561975"/>
                    <a:gd name="connsiteY2" fmla="*/ 419100 h 782637"/>
                    <a:gd name="connsiteX3" fmla="*/ 561975 w 561975"/>
                    <a:gd name="connsiteY3" fmla="*/ 295275 h 782637"/>
                    <a:gd name="connsiteX4" fmla="*/ 561975 w 561975"/>
                    <a:gd name="connsiteY4" fmla="*/ 781050 h 782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975" h="782637">
                      <a:moveTo>
                        <a:pt x="4763" y="782637"/>
                      </a:moveTo>
                      <a:cubicBezTo>
                        <a:pt x="3175" y="523875"/>
                        <a:pt x="1588" y="258762"/>
                        <a:pt x="0" y="0"/>
                      </a:cubicBezTo>
                      <a:lnTo>
                        <a:pt x="323850" y="419100"/>
                      </a:lnTo>
                      <a:lnTo>
                        <a:pt x="561975" y="295275"/>
                      </a:lnTo>
                      <a:lnTo>
                        <a:pt x="561975" y="781050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062787" y="2363632"/>
                  <a:ext cx="0" cy="6907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6935701" y="3061156"/>
                  <a:ext cx="2352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i="1" dirty="0" err="1" smtClean="0"/>
                    <a:t>f</a:t>
                  </a:r>
                  <a:r>
                    <a:rPr lang="en-US" sz="1400" i="1" baseline="-25000" dirty="0" err="1"/>
                    <a:t>I</a:t>
                  </a:r>
                  <a:r>
                    <a:rPr lang="en-US" sz="1400" i="1" baseline="-25000" dirty="0" err="1" smtClean="0"/>
                    <a:t>F,N</a:t>
                  </a:r>
                  <a:endParaRPr lang="en-US" sz="1400" i="1" baseline="-25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5088942" y="2036763"/>
                <a:ext cx="1384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Bands at Baseband</a:t>
                </a:r>
                <a:endParaRPr lang="en-US" sz="14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498698" y="2924175"/>
                <a:ext cx="545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f</a:t>
                </a:r>
                <a:endParaRPr lang="en-US" sz="1400" i="1" baseline="-250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423814" y="850200"/>
              <a:ext cx="15648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frequency translation</a:t>
              </a:r>
              <a:endParaRPr lang="en-US" sz="14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000314" y="1166867"/>
              <a:ext cx="365756" cy="32679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314" y="1826851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60707" y="1752834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31562" y="588133"/>
            <a:ext cx="75894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band is defined as a finite span of radio frequency (RF) spectrum.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Band parameters include </a:t>
            </a:r>
            <a:r>
              <a:rPr lang="en-US" dirty="0" smtClean="0"/>
              <a:t>information on frequency </a:t>
            </a:r>
            <a:r>
              <a:rPr lang="en-US" dirty="0" smtClean="0"/>
              <a:t>translation </a:t>
            </a:r>
            <a:r>
              <a:rPr lang="en-US" dirty="0" smtClean="0"/>
              <a:t>to baseband.</a:t>
            </a:r>
            <a:endParaRPr 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8611"/>
              </p:ext>
            </p:extLst>
          </p:nvPr>
        </p:nvGraphicFramePr>
        <p:xfrm>
          <a:off x="182929" y="2828512"/>
          <a:ext cx="8778147" cy="337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2"/>
                <a:gridCol w="1097268"/>
                <a:gridCol w="1371585"/>
                <a:gridCol w="2011658"/>
                <a:gridCol w="1828784"/>
              </a:tblGrid>
              <a:tr h="244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Enumeration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Units</a:t>
                      </a:r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bands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NUMBANDS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UINT16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containing</a:t>
                      </a:r>
                      <a:r>
                        <a:rPr lang="en-US" sz="1400" baseline="0" dirty="0" smtClean="0"/>
                        <a:t>-stream 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STRIDX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UINT8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zero-referenced index</a:t>
                      </a:r>
                      <a:endParaRPr lang="en-US" sz="1400" dirty="0"/>
                    </a:p>
                  </a:txBody>
                  <a:tcPr/>
                </a:tc>
              </a:tr>
              <a:tr h="244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 center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UINT32.UINT32 (N/D)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cycles/second</a:t>
                      </a:r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translated center</a:t>
                      </a:r>
                      <a:r>
                        <a:rPr lang="en-US" sz="1400" baseline="0" dirty="0" smtClean="0"/>
                        <a:t>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UINT32.UINT32 (N/D)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cycles/second</a:t>
                      </a:r>
                      <a:endParaRPr lang="en-US" sz="1400" dirty="0"/>
                    </a:p>
                  </a:txBody>
                  <a:tcPr/>
                </a:tc>
              </a:tr>
              <a:tr h="415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spectral inversion flag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0: non-inverted</a:t>
                      </a:r>
                    </a:p>
                    <a:p>
                      <a:r>
                        <a:rPr lang="en-US" sz="1400" dirty="0" smtClean="0"/>
                        <a:t>1: inverted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UINT8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5865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approximate double-sided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half-power bandwidth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BW3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cycles/second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57610" y="2606049"/>
            <a:ext cx="1848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Table 1. Band 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0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Band Parameters (XML)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84" y="960147"/>
            <a:ext cx="7955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&lt;NUMBANDS&gt;</a:t>
            </a:r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>
                <a:solidFill>
                  <a:srgbClr val="0066FF"/>
                </a:solidFill>
              </a:rPr>
              <a:t>&lt;/NUMBANDS&gt;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&lt;BAND </a:t>
            </a:r>
            <a:r>
              <a:rPr lang="en-US" dirty="0">
                <a:solidFill>
                  <a:srgbClr val="C00000"/>
                </a:solidFill>
              </a:rPr>
              <a:t>STRIDX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"0"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“L1 ANT1” </a:t>
            </a:r>
            <a:r>
              <a:rPr lang="en-US" dirty="0">
                <a:solidFill>
                  <a:srgbClr val="C00000"/>
                </a:solidFill>
              </a:rPr>
              <a:t>FRF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“1575420000.1”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“13680000.1” </a:t>
            </a:r>
            <a:r>
              <a:rPr lang="en-US" dirty="0">
                <a:solidFill>
                  <a:srgbClr val="C00000"/>
                </a:solidFill>
              </a:rPr>
              <a:t>INV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“0” </a:t>
            </a:r>
            <a:r>
              <a:rPr lang="en-US" dirty="0">
                <a:solidFill>
                  <a:srgbClr val="C00000"/>
                </a:solidFill>
              </a:rPr>
              <a:t>BW3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“20000000.1”</a:t>
            </a:r>
            <a:r>
              <a:rPr lang="en-US" dirty="0">
                <a:solidFill>
                  <a:srgbClr val="0066FF"/>
                </a:solidFill>
              </a:rPr>
              <a:t>&gt;&lt;/BAND&gt;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&lt;BAND </a:t>
            </a:r>
            <a:r>
              <a:rPr lang="en-US" dirty="0">
                <a:solidFill>
                  <a:srgbClr val="C00000"/>
                </a:solidFill>
              </a:rPr>
              <a:t>STRIDX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"1"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“L2 ANT1”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FRF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“1227600000.1”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“13680000.1” </a:t>
            </a:r>
            <a:r>
              <a:rPr lang="en-US" dirty="0">
                <a:solidFill>
                  <a:srgbClr val="C00000"/>
                </a:solidFill>
              </a:rPr>
              <a:t>INV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“0” </a:t>
            </a:r>
            <a:r>
              <a:rPr lang="en-US" dirty="0">
                <a:solidFill>
                  <a:srgbClr val="C00000"/>
                </a:solidFill>
              </a:rPr>
              <a:t>BW3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“24000000.1”</a:t>
            </a:r>
            <a:r>
              <a:rPr lang="en-US" dirty="0">
                <a:solidFill>
                  <a:srgbClr val="0066FF"/>
                </a:solidFill>
              </a:rPr>
              <a:t>&gt;&lt;/BAND&gt;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&lt;BAND </a:t>
            </a:r>
            <a:r>
              <a:rPr lang="en-US" dirty="0">
                <a:solidFill>
                  <a:srgbClr val="C00000"/>
                </a:solidFill>
              </a:rPr>
              <a:t>STRIDX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"2"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“G1 ANT1”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FRF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“1602000000.1”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“13680000.1” </a:t>
            </a:r>
            <a:r>
              <a:rPr lang="en-US" dirty="0">
                <a:solidFill>
                  <a:srgbClr val="C00000"/>
                </a:solidFill>
              </a:rPr>
              <a:t>INV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“0” </a:t>
            </a:r>
            <a:r>
              <a:rPr lang="en-US" dirty="0">
                <a:solidFill>
                  <a:srgbClr val="C00000"/>
                </a:solidFill>
              </a:rPr>
              <a:t>BW3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“26000000.1”</a:t>
            </a:r>
            <a:r>
              <a:rPr lang="en-US" dirty="0">
                <a:solidFill>
                  <a:srgbClr val="0066FF"/>
                </a:solidFill>
              </a:rPr>
              <a:t>&gt;&lt;/BAND&gt;</a:t>
            </a:r>
            <a:endParaRPr lang="en-US" dirty="0">
              <a:ea typeface="Times New Roman"/>
            </a:endParaRPr>
          </a:p>
          <a:p>
            <a:r>
              <a:rPr lang="en-US" dirty="0">
                <a:solidFill>
                  <a:srgbClr val="0066FF"/>
                </a:solidFill>
              </a:rPr>
              <a:t>  &lt;BAND </a:t>
            </a:r>
            <a:r>
              <a:rPr lang="en-US" dirty="0">
                <a:solidFill>
                  <a:srgbClr val="C00000"/>
                </a:solidFill>
              </a:rPr>
              <a:t>STRIDX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"3"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“G2 ANT1”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FRF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“1246000000.1”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FIF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“13680000.1” </a:t>
            </a:r>
            <a:r>
              <a:rPr lang="en-US" dirty="0">
                <a:solidFill>
                  <a:srgbClr val="C00000"/>
                </a:solidFill>
              </a:rPr>
              <a:t>INV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“0” </a:t>
            </a:r>
            <a:r>
              <a:rPr lang="en-US" dirty="0">
                <a:solidFill>
                  <a:srgbClr val="C00000"/>
                </a:solidFill>
              </a:rPr>
              <a:t>BW3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“26000000.1”</a:t>
            </a:r>
            <a:r>
              <a:rPr lang="en-US" dirty="0">
                <a:solidFill>
                  <a:srgbClr val="0066FF"/>
                </a:solidFill>
              </a:rPr>
              <a:t>&gt;&lt;/BAND&gt;</a:t>
            </a:r>
            <a:endParaRPr lang="en-US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79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5806" y="594391"/>
            <a:ext cx="854544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stream is defined as a series of binary values that are derived from samples produced by a digitizing radio frequency front-end or </a:t>
            </a:r>
            <a:r>
              <a:rPr lang="en-US" dirty="0" smtClean="0"/>
              <a:t>equivalent source.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tream </a:t>
            </a:r>
            <a:r>
              <a:rPr lang="en-US" dirty="0" smtClean="0"/>
              <a:t>sample rate </a:t>
            </a:r>
            <a:r>
              <a:rPr lang="en-US" dirty="0" smtClean="0"/>
              <a:t>specified </a:t>
            </a:r>
            <a:r>
              <a:rPr lang="en-US" dirty="0" smtClean="0"/>
              <a:t>as </a:t>
            </a:r>
            <a:r>
              <a:rPr lang="en-US" dirty="0" smtClean="0"/>
              <a:t>integer </a:t>
            </a:r>
            <a:r>
              <a:rPr lang="en-US" dirty="0" smtClean="0"/>
              <a:t>multiple (</a:t>
            </a:r>
            <a:r>
              <a:rPr lang="en-US" i="1" dirty="0" smtClean="0"/>
              <a:t>SF</a:t>
            </a:r>
            <a:r>
              <a:rPr lang="en-US" dirty="0" smtClean="0"/>
              <a:t>) of the system </a:t>
            </a:r>
            <a:r>
              <a:rPr lang="en-US" dirty="0" smtClean="0"/>
              <a:t>base sample </a:t>
            </a:r>
            <a:r>
              <a:rPr lang="en-US" dirty="0" smtClean="0"/>
              <a:t>rate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Stream data contains information from one or more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Front-end samples are conditioned and packed into a stream according to the following stream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Baseband or IF sampling (including inversion of numerical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ample quantization </a:t>
            </a:r>
            <a:r>
              <a:rPr lang="en-US" dirty="0" smtClean="0"/>
              <a:t>(for baseband sampling, I </a:t>
            </a:r>
            <a:r>
              <a:rPr lang="en-US" dirty="0" smtClean="0"/>
              <a:t>&amp; Q samples treated as two distinct values with same </a:t>
            </a:r>
            <a:r>
              <a:rPr lang="en-US" dirty="0" smtClean="0"/>
              <a:t>quantization. i.e. two values for each sample)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Packed bits per </a:t>
            </a:r>
            <a:r>
              <a:rPr lang="en-US" dirty="0" smtClean="0"/>
              <a:t>sample (always a power of two)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encoding 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Packed sample </a:t>
            </a:r>
            <a:r>
              <a:rPr lang="en-US" dirty="0" smtClean="0"/>
              <a:t>alignment</a:t>
            </a:r>
            <a:endParaRPr lang="en-US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415632" y="4069073"/>
            <a:ext cx="8454000" cy="2247672"/>
            <a:chOff x="415632" y="1492498"/>
            <a:chExt cx="8454000" cy="2247672"/>
          </a:xfrm>
        </p:grpSpPr>
        <p:sp>
          <p:nvSpPr>
            <p:cNvPr id="144" name="TextBox 143"/>
            <p:cNvSpPr txBox="1"/>
            <p:nvPr/>
          </p:nvSpPr>
          <p:spPr>
            <a:xfrm>
              <a:off x="7393425" y="1492498"/>
              <a:ext cx="6532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Stream 0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5632" y="1600220"/>
              <a:ext cx="4517168" cy="2139950"/>
              <a:chOff x="731562" y="1600220"/>
              <a:chExt cx="4517168" cy="213995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50015" y="1758970"/>
                <a:ext cx="685800" cy="381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BPF 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50015" y="2292370"/>
                <a:ext cx="685800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BPF 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50015" y="3206770"/>
                <a:ext cx="685800" cy="381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BPF N</a:t>
                </a:r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 rot="5400000">
                <a:off x="1235615" y="1758970"/>
                <a:ext cx="381000" cy="381000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2439575" y="2749570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2439575" y="2901970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439575" y="3054370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3" idx="0"/>
                <a:endCxn id="26" idx="1"/>
              </p:cNvCxnSpPr>
              <p:nvPr/>
            </p:nvCxnSpPr>
            <p:spPr>
              <a:xfrm>
                <a:off x="1616615" y="1949470"/>
                <a:ext cx="533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5400000">
                <a:off x="1235615" y="2292370"/>
                <a:ext cx="381000" cy="3810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</p:cNvCxnSpPr>
              <p:nvPr/>
            </p:nvCxnSpPr>
            <p:spPr>
              <a:xfrm>
                <a:off x="1616615" y="2482870"/>
                <a:ext cx="533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sosceles Triangle 35"/>
              <p:cNvSpPr/>
              <p:nvPr/>
            </p:nvSpPr>
            <p:spPr>
              <a:xfrm rot="5400000">
                <a:off x="1235615" y="3206769"/>
                <a:ext cx="381000" cy="381000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>
                <a:off x="1616615" y="3397269"/>
                <a:ext cx="533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" idx="3"/>
              </p:cNvCxnSpPr>
              <p:nvPr/>
            </p:nvCxnSpPr>
            <p:spPr>
              <a:xfrm>
                <a:off x="968915" y="1949470"/>
                <a:ext cx="26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4" idx="3"/>
              </p:cNvCxnSpPr>
              <p:nvPr/>
            </p:nvCxnSpPr>
            <p:spPr>
              <a:xfrm>
                <a:off x="968915" y="2482870"/>
                <a:ext cx="26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36" idx="3"/>
              </p:cNvCxnSpPr>
              <p:nvPr/>
            </p:nvCxnSpPr>
            <p:spPr>
              <a:xfrm flipV="1">
                <a:off x="968915" y="3397269"/>
                <a:ext cx="2667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Or 11"/>
              <p:cNvSpPr>
                <a:spLocks noChangeAspect="1"/>
              </p:cNvSpPr>
              <p:nvPr/>
            </p:nvSpPr>
            <p:spPr>
              <a:xfrm>
                <a:off x="3613055" y="2444770"/>
                <a:ext cx="365760" cy="365760"/>
              </a:xfrm>
              <a:prstGeom prst="flowChar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>
                <a:stCxn id="26" idx="3"/>
              </p:cNvCxnSpPr>
              <p:nvPr/>
            </p:nvCxnSpPr>
            <p:spPr>
              <a:xfrm>
                <a:off x="2835815" y="1949470"/>
                <a:ext cx="26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835815" y="2482870"/>
                <a:ext cx="26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835815" y="3397270"/>
                <a:ext cx="266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12" idx="1"/>
              </p:cNvCxnSpPr>
              <p:nvPr/>
            </p:nvCxnSpPr>
            <p:spPr>
              <a:xfrm>
                <a:off x="3102515" y="1949470"/>
                <a:ext cx="564104" cy="548864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12" idx="2"/>
              </p:cNvCxnSpPr>
              <p:nvPr/>
            </p:nvCxnSpPr>
            <p:spPr>
              <a:xfrm>
                <a:off x="3102515" y="2482870"/>
                <a:ext cx="510540" cy="14478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12" idx="3"/>
              </p:cNvCxnSpPr>
              <p:nvPr/>
            </p:nvCxnSpPr>
            <p:spPr>
              <a:xfrm flipV="1">
                <a:off x="3102515" y="2756966"/>
                <a:ext cx="564104" cy="640304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2" idx="6"/>
              </p:cNvCxnSpPr>
              <p:nvPr/>
            </p:nvCxnSpPr>
            <p:spPr>
              <a:xfrm>
                <a:off x="3978815" y="262765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283615" y="2437150"/>
                <a:ext cx="685800" cy="381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ADC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68869" y="1619726"/>
                <a:ext cx="504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 0</a:t>
                </a:r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68869" y="2216170"/>
                <a:ext cx="504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 1</a:t>
                </a:r>
                <a:endParaRPr lang="en-US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40415" y="3130570"/>
                <a:ext cx="5289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Band N</a:t>
                </a:r>
                <a:endParaRPr lang="en-US" sz="1400" dirty="0"/>
              </a:p>
            </p:txBody>
          </p:sp>
          <p:cxnSp>
            <p:nvCxnSpPr>
              <p:cNvPr id="137" name="Straight Connector 136"/>
              <p:cNvCxnSpPr>
                <a:endCxn id="62" idx="2"/>
              </p:cNvCxnSpPr>
              <p:nvPr/>
            </p:nvCxnSpPr>
            <p:spPr>
              <a:xfrm flipV="1">
                <a:off x="4626515" y="2818150"/>
                <a:ext cx="0" cy="28194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436015" y="3067526"/>
                <a:ext cx="4144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smtClean="0"/>
                  <a:t>SF</a:t>
                </a:r>
                <a:r>
                  <a:rPr lang="en-US" sz="1400" i="1" baseline="-25000" dirty="0" smtClean="0"/>
                  <a:t>0</a:t>
                </a:r>
                <a:r>
                  <a:rPr lang="en-US" sz="1400" i="1" dirty="0" smtClean="0"/>
                  <a:t>*f</a:t>
                </a:r>
                <a:r>
                  <a:rPr lang="en-US" sz="1400" i="1" baseline="-25000" dirty="0" smtClean="0"/>
                  <a:t>s</a:t>
                </a:r>
                <a:endParaRPr lang="en-US" sz="1400" i="1" baseline="-250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1562" y="1600220"/>
                <a:ext cx="4324910" cy="21399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>
                <a:stCxn id="62" idx="3"/>
                <a:endCxn id="131" idx="1"/>
              </p:cNvCxnSpPr>
              <p:nvPr/>
            </p:nvCxnSpPr>
            <p:spPr>
              <a:xfrm>
                <a:off x="4969415" y="2627650"/>
                <a:ext cx="279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747015" y="1758970"/>
                <a:ext cx="8530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/>
                  <a:t>Front-End 0</a:t>
                </a:r>
                <a:endParaRPr lang="en-US" sz="1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66805" y="1990755"/>
              <a:ext cx="1371585" cy="1273789"/>
              <a:chOff x="5486390" y="1965976"/>
              <a:chExt cx="1371585" cy="127378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486390" y="1965976"/>
                <a:ext cx="457195" cy="1273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i="1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i="1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943585" y="1965976"/>
                <a:ext cx="457195" cy="1273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i="1" baseline="-25000" dirty="0" smtClean="0">
                    <a:solidFill>
                      <a:schemeClr val="tx1"/>
                    </a:solidFill>
                  </a:rPr>
                  <a:t>k+1</a:t>
                </a:r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400780" y="1965976"/>
                <a:ext cx="457195" cy="1273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i="1" baseline="-25000" dirty="0" smtClean="0">
                    <a:solidFill>
                      <a:schemeClr val="tx1"/>
                    </a:solidFill>
                  </a:rPr>
                  <a:t>k+2</a:t>
                </a:r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955242" y="2578755"/>
              <a:ext cx="457196" cy="94615"/>
              <a:chOff x="6949414" y="2578755"/>
              <a:chExt cx="457196" cy="94615"/>
            </a:xfrm>
          </p:grpSpPr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6949414" y="2581930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7132291" y="2578755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7315170" y="2578755"/>
                <a:ext cx="91440" cy="914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Left Brace 14"/>
            <p:cNvSpPr/>
            <p:nvPr/>
          </p:nvSpPr>
          <p:spPr>
            <a:xfrm rot="5400000">
              <a:off x="7556201" y="618546"/>
              <a:ext cx="224036" cy="2402827"/>
            </a:xfrm>
            <a:prstGeom prst="leftBrace">
              <a:avLst>
                <a:gd name="adj1" fmla="val 12631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932800" y="2245059"/>
              <a:ext cx="1188707" cy="7651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  <a:r>
                <a:rPr lang="en-US" sz="1400" dirty="0" smtClean="0">
                  <a:solidFill>
                    <a:schemeClr val="tx1"/>
                  </a:solidFill>
                </a:rPr>
                <a:t>ample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</a:t>
              </a:r>
              <a:r>
                <a:rPr lang="en-US" sz="1400" dirty="0" smtClean="0">
                  <a:solidFill>
                    <a:schemeClr val="tx1"/>
                  </a:solidFill>
                </a:rPr>
                <a:t>onditioning/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packing</a:t>
              </a:r>
            </a:p>
          </p:txBody>
        </p:sp>
        <p:cxnSp>
          <p:nvCxnSpPr>
            <p:cNvPr id="132" name="Straight Connector 131"/>
            <p:cNvCxnSpPr>
              <a:stCxn id="131" idx="3"/>
            </p:cNvCxnSpPr>
            <p:nvPr/>
          </p:nvCxnSpPr>
          <p:spPr>
            <a:xfrm>
              <a:off x="6121507" y="2627650"/>
              <a:ext cx="1878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9021</TotalTime>
  <Words>3363</Words>
  <Application>Microsoft Office PowerPoint</Application>
  <PresentationFormat>On-screen Show (4:3)</PresentationFormat>
  <Paragraphs>797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Objective</vt:lpstr>
      <vt:lpstr>Feature Support</vt:lpstr>
      <vt:lpstr>Metadata Parameters</vt:lpstr>
      <vt:lpstr>Rules</vt:lpstr>
      <vt:lpstr>System Parameters</vt:lpstr>
      <vt:lpstr>System Parameters: XML</vt:lpstr>
      <vt:lpstr>Band</vt:lpstr>
      <vt:lpstr>PowerPoint Presentation</vt:lpstr>
      <vt:lpstr>Stream</vt:lpstr>
      <vt:lpstr>PowerPoint Presentation</vt:lpstr>
      <vt:lpstr>PowerPoint Presentation</vt:lpstr>
      <vt:lpstr>PowerPoint Presentation</vt:lpstr>
      <vt:lpstr>Sample Packing Examples</vt:lpstr>
      <vt:lpstr>Lump</vt:lpstr>
      <vt:lpstr>PowerPoint Presentation</vt:lpstr>
      <vt:lpstr>Chunk Definition</vt:lpstr>
      <vt:lpstr>PowerPoint Presentation</vt:lpstr>
      <vt:lpstr>Chunk Examples</vt:lpstr>
      <vt:lpstr>Chunk Examples (contd.)</vt:lpstr>
      <vt:lpstr>Chunk Examples (contd.)</vt:lpstr>
      <vt:lpstr>Frame Definition</vt:lpstr>
      <vt:lpstr>PowerPoint Presentation</vt:lpstr>
      <vt:lpstr>Concept of Lanes and Lane Parameters</vt:lpstr>
      <vt:lpstr>PowerPoint Presentation</vt:lpstr>
      <vt:lpstr>File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Universal GNSS Software Receiver MATLAB® Toolbox for Education and Research</dc:title>
  <dc:creator>Sanjeev</dc:creator>
  <cp:lastModifiedBy>Sanjeev</cp:lastModifiedBy>
  <cp:revision>424</cp:revision>
  <dcterms:created xsi:type="dcterms:W3CDTF">2006-08-16T00:00:00Z</dcterms:created>
  <dcterms:modified xsi:type="dcterms:W3CDTF">2014-08-26T05:49:24Z</dcterms:modified>
</cp:coreProperties>
</file>