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9"/>
  </p:notesMasterIdLst>
  <p:handoutMasterIdLst>
    <p:handoutMasterId r:id="rId20"/>
  </p:handoutMasterIdLst>
  <p:sldIdLst>
    <p:sldId id="479" r:id="rId2"/>
    <p:sldId id="669" r:id="rId3"/>
    <p:sldId id="684" r:id="rId4"/>
    <p:sldId id="683" r:id="rId5"/>
    <p:sldId id="672" r:id="rId6"/>
    <p:sldId id="673" r:id="rId7"/>
    <p:sldId id="674" r:id="rId8"/>
    <p:sldId id="685" r:id="rId9"/>
    <p:sldId id="677" r:id="rId10"/>
    <p:sldId id="681" r:id="rId11"/>
    <p:sldId id="679" r:id="rId12"/>
    <p:sldId id="680" r:id="rId13"/>
    <p:sldId id="682" r:id="rId14"/>
    <p:sldId id="678" r:id="rId15"/>
    <p:sldId id="671" r:id="rId16"/>
    <p:sldId id="675" r:id="rId17"/>
    <p:sldId id="676" r:id="rId1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80101" autoAdjust="0"/>
  </p:normalViewPr>
  <p:slideViewPr>
    <p:cSldViewPr>
      <p:cViewPr>
        <p:scale>
          <a:sx n="100" d="100"/>
          <a:sy n="100" d="100"/>
        </p:scale>
        <p:origin x="-210" y="-72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No enc.</c:v>
                </c:pt>
                <c:pt idx="1">
                  <c:v>512bit</c:v>
                </c:pt>
                <c:pt idx="2">
                  <c:v>1024bit</c:v>
                </c:pt>
                <c:pt idx="3">
                  <c:v>2048bit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1.5</c:v>
                </c:pt>
                <c:pt idx="1">
                  <c:v>4.5999999999999996</c:v>
                </c:pt>
                <c:pt idx="2">
                  <c:v>6.5</c:v>
                </c:pt>
                <c:pt idx="3">
                  <c:v>21.2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5507200"/>
        <c:axId val="35508992"/>
      </c:barChart>
      <c:catAx>
        <c:axId val="355072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35508992"/>
        <c:crosses val="autoZero"/>
        <c:auto val="1"/>
        <c:lblAlgn val="ctr"/>
        <c:lblOffset val="100"/>
        <c:noMultiLvlLbl val="0"/>
      </c:catAx>
      <c:valAx>
        <c:axId val="355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de-DE" b="0" dirty="0" smtClean="0"/>
                  <a:t>Time in s</a:t>
                </a:r>
                <a:endParaRPr lang="de-DE" b="0" dirty="0"/>
              </a:p>
            </c:rich>
          </c:tx>
          <c:layout>
            <c:manualLayout>
              <c:xMode val="edge"/>
              <c:yMode val="edge"/>
              <c:x val="0"/>
              <c:y val="0.2036671851275784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5507200"/>
        <c:crosses val="autoZero"/>
        <c:crossBetween val="between"/>
      </c:valAx>
      <c:spPr>
        <a:ln w="9525" cmpd="sng">
          <a:prstDash val="solid"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No enc.</c:v>
                </c:pt>
                <c:pt idx="1">
                  <c:v>512bit</c:v>
                </c:pt>
                <c:pt idx="2">
                  <c:v>1024bit</c:v>
                </c:pt>
                <c:pt idx="3">
                  <c:v>2048bit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1.5</c:v>
                </c:pt>
                <c:pt idx="1">
                  <c:v>4.5999999999999996</c:v>
                </c:pt>
                <c:pt idx="2">
                  <c:v>6.5</c:v>
                </c:pt>
                <c:pt idx="3">
                  <c:v>21.2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6360960"/>
        <c:axId val="36362496"/>
      </c:barChart>
      <c:catAx>
        <c:axId val="363609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36362496"/>
        <c:crosses val="autoZero"/>
        <c:auto val="1"/>
        <c:lblAlgn val="ctr"/>
        <c:lblOffset val="100"/>
        <c:noMultiLvlLbl val="0"/>
      </c:catAx>
      <c:valAx>
        <c:axId val="363624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de-DE" b="0" dirty="0" smtClean="0"/>
                  <a:t>Time in s</a:t>
                </a:r>
                <a:endParaRPr lang="de-DE" b="0" dirty="0"/>
              </a:p>
            </c:rich>
          </c:tx>
          <c:layout>
            <c:manualLayout>
              <c:xMode val="edge"/>
              <c:yMode val="edge"/>
              <c:x val="0"/>
              <c:y val="0.2036671851275784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6360960"/>
        <c:crosses val="autoZero"/>
        <c:crossBetween val="between"/>
      </c:valAx>
      <c:spPr>
        <a:ln w="9525" cmpd="sng">
          <a:prstDash val="solid"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b="0"/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1.9066950519011402E-2"/>
                  <c:y val="1.76369292300855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7667376297528506E-3"/>
                  <c:y val="2.351590564011406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6.1967589186787055E-2"/>
                  <c:y val="-5.878976410028407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de-DE" b="0"/>
              <a:t>1024 bit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1.5117367911501896E-2"/>
                  <c:y val="1.76364663185571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039122637167299E-3"/>
                  <c:y val="4.11528348701996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2048 bit</a:t>
            </a:r>
            <a:endParaRPr lang="en-US" b="0" dirty="0"/>
          </a:p>
        </c:rich>
      </c:tx>
      <c:layout>
        <c:manualLayout>
          <c:xMode val="edge"/>
          <c:yMode val="edge"/>
          <c:x val="0.19097210352695854"/>
          <c:y val="3.5273858460171094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MAC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36</c:v>
                </c:pt>
                <c:pt idx="2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132239580217588"/>
          <c:y val="0.30040689923341851"/>
          <c:w val="0.33511073555929682"/>
          <c:h val="0.4895164426174869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20.03.2018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 smtClean="0">
                <a:latin typeface="Calibri"/>
              </a:rPr>
              <a:t>https://</a:t>
            </a:r>
            <a:r>
              <a:rPr lang="de-DE" sz="1000" dirty="0" err="1" smtClean="0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 smtClean="0"/>
              <a:t>Privacy-</a:t>
            </a:r>
            <a:r>
              <a:rPr lang="de-DE" dirty="0" err="1" smtClean="0"/>
              <a:t>preserving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enterprise</a:t>
            </a:r>
            <a:r>
              <a:rPr lang="de-DE" dirty="0" smtClean="0"/>
              <a:t> log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pseudonymisation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cryptographic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threshold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schemes</a:t>
            </a:r>
            <a:endParaRPr lang="de-DE" dirty="0" smtClean="0"/>
          </a:p>
          <a:p>
            <a:pPr eaLnBrk="1" hangingPunct="1"/>
            <a:endParaRPr lang="de-DE" dirty="0" smtClean="0"/>
          </a:p>
          <a:p>
            <a:pPr eaLnBrk="1" hangingPunct="1"/>
            <a:r>
              <a:rPr lang="de-DE" dirty="0" smtClean="0"/>
              <a:t>Langsam </a:t>
            </a:r>
            <a:r>
              <a:rPr lang="de-DE" dirty="0"/>
              <a:t>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Not </a:t>
            </a:r>
            <a:r>
              <a:rPr lang="de-DE" dirty="0" err="1" smtClean="0"/>
              <a:t>distributed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Faster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crypto</a:t>
            </a:r>
            <a:r>
              <a:rPr lang="de-DE" baseline="0" dirty="0" smtClean="0"/>
              <a:t>: ECC,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in C/…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0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Serious threat for companies (examples)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IBM, </a:t>
            </a:r>
            <a:r>
              <a:rPr lang="en-US" dirty="0" err="1" smtClean="0"/>
              <a:t>Bitkom</a:t>
            </a:r>
            <a:r>
              <a:rPr lang="en-US" dirty="0" smtClean="0"/>
              <a:t>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access control, intrusion detection systems, ... not usable, because users are allowed too perform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-&gt; anomaly-based detection = comparing current user </a:t>
            </a:r>
            <a:r>
              <a:rPr lang="en-US" dirty="0" err="1" smtClean="0"/>
              <a:t>behaviour</a:t>
            </a:r>
            <a:r>
              <a:rPr lang="en-US" dirty="0" smtClean="0"/>
              <a:t> with common user </a:t>
            </a:r>
            <a:r>
              <a:rPr lang="en-US" dirty="0" err="1" smtClean="0"/>
              <a:t>behaviour</a:t>
            </a:r>
            <a:r>
              <a:rPr lang="en-US" dirty="0" smtClean="0"/>
              <a:t> (statistical approach/machine learning)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a lot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 storing and processing this data can collide with the privacy of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smtClean="0"/>
              <a:t>Data related to employees can be used for detecting crimes just with concrete evidence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3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care,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insider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relevant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companies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5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access control, intrusion detection systems, ... not usable, because users are allowed too perform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b="1" dirty="0" smtClean="0"/>
              <a:t>anomaly-based detection </a:t>
            </a:r>
            <a:r>
              <a:rPr lang="en-US" dirty="0" smtClean="0"/>
              <a:t>= comparing current user </a:t>
            </a:r>
            <a:r>
              <a:rPr lang="en-US" dirty="0" err="1" smtClean="0"/>
              <a:t>behaviour</a:t>
            </a:r>
            <a:r>
              <a:rPr lang="en-US" dirty="0" smtClean="0"/>
              <a:t> with common user </a:t>
            </a:r>
            <a:r>
              <a:rPr lang="en-US" dirty="0" err="1" smtClean="0"/>
              <a:t>behaviour</a:t>
            </a:r>
            <a:r>
              <a:rPr lang="en-US" dirty="0" smtClean="0"/>
              <a:t> (statistical approach/machine learning)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a lot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 storing and processing this data can collide with the privacy of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smtClean="0"/>
              <a:t>Data related to employees may just be used for detecting crimes when there is concrete evidence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BAG Erfurt:</a:t>
            </a:r>
            <a:br>
              <a:rPr lang="en-US" dirty="0" smtClean="0"/>
            </a:br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keyloggers</a:t>
            </a:r>
            <a:r>
              <a:rPr lang="en-US" baseline="0" dirty="0" smtClean="0"/>
              <a:t> to test user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is not allowed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9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de-DE" kern="0" dirty="0" smtClean="0"/>
              <a:t>(</a:t>
            </a:r>
            <a:r>
              <a:rPr lang="de-DE" kern="0" dirty="0" err="1" smtClean="0"/>
              <a:t>t,n</a:t>
            </a:r>
            <a:r>
              <a:rPr lang="de-DE" kern="0" dirty="0" smtClean="0"/>
              <a:t>)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sharing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algn="r"/>
            <a:r>
              <a:rPr lang="de-DE" kern="0" dirty="0" smtClean="0"/>
              <a:t>- n: # </a:t>
            </a:r>
            <a:r>
              <a:rPr lang="de-DE" kern="0" dirty="0" err="1" smtClean="0"/>
              <a:t>parts</a:t>
            </a:r>
            <a:r>
              <a:rPr lang="de-DE" kern="0" dirty="0" smtClean="0"/>
              <a:t> (</a:t>
            </a:r>
            <a:r>
              <a:rPr lang="de-DE" kern="0" dirty="0" err="1" smtClean="0"/>
              <a:t>shares</a:t>
            </a:r>
            <a:r>
              <a:rPr lang="de-DE" kern="0" dirty="0" smtClean="0"/>
              <a:t>) </a:t>
            </a:r>
          </a:p>
          <a:p>
            <a:pPr algn="r"/>
            <a:r>
              <a:rPr lang="de-DE" kern="0" dirty="0" smtClean="0"/>
              <a:t>- t: </a:t>
            </a:r>
            <a:r>
              <a:rPr lang="de-DE" kern="0" dirty="0" err="1" smtClean="0"/>
              <a:t>shares</a:t>
            </a:r>
            <a:r>
              <a:rPr lang="de-DE" kern="0" dirty="0" smtClean="0"/>
              <a:t> </a:t>
            </a:r>
            <a:r>
              <a:rPr lang="de-DE" kern="0" dirty="0" err="1" smtClean="0"/>
              <a:t>required</a:t>
            </a:r>
            <a:r>
              <a:rPr lang="de-DE" kern="0" dirty="0" smtClean="0"/>
              <a:t> </a:t>
            </a:r>
            <a:r>
              <a:rPr lang="de-DE" kern="0" dirty="0" err="1" smtClean="0"/>
              <a:t>for</a:t>
            </a:r>
            <a:r>
              <a:rPr lang="de-DE" kern="0" dirty="0" smtClean="0"/>
              <a:t> </a:t>
            </a:r>
            <a:r>
              <a:rPr lang="de-DE" kern="0" dirty="0" err="1" smtClean="0"/>
              <a:t>restoring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secret</a:t>
            </a:r>
            <a:endParaRPr lang="de-DE" kern="0" dirty="0" smtClean="0"/>
          </a:p>
          <a:p>
            <a:pPr algn="r"/>
            <a:endParaRPr lang="de-DE" b="1" kern="0" dirty="0" smtClean="0"/>
          </a:p>
          <a:p>
            <a:pPr algn="r"/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decryption</a:t>
            </a:r>
            <a:endParaRPr lang="de-DE" b="1" kern="0" dirty="0" smtClean="0"/>
          </a:p>
          <a:p>
            <a:pPr algn="r"/>
            <a:r>
              <a:rPr lang="de-DE" kern="0" dirty="0" smtClean="0"/>
              <a:t>Public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algn="r"/>
            <a:r>
              <a:rPr lang="de-DE" kern="0" dirty="0" err="1" smtClean="0"/>
              <a:t>Decryption</a:t>
            </a:r>
            <a:r>
              <a:rPr lang="de-DE" kern="0" dirty="0" smtClean="0"/>
              <a:t> </a:t>
            </a:r>
            <a:r>
              <a:rPr lang="de-DE" kern="0" dirty="0" err="1" smtClean="0"/>
              <a:t>requires</a:t>
            </a:r>
            <a:r>
              <a:rPr lang="de-DE" kern="0" dirty="0" smtClean="0"/>
              <a:t> at least t </a:t>
            </a:r>
            <a:r>
              <a:rPr lang="de-DE" kern="0" dirty="0" err="1" smtClean="0"/>
              <a:t>participants</a:t>
            </a:r>
            <a:r>
              <a:rPr lang="de-DE" kern="0" dirty="0" smtClean="0"/>
              <a:t> (</a:t>
            </a:r>
            <a:r>
              <a:rPr lang="de-DE" kern="0" dirty="0" err="1" smtClean="0"/>
              <a:t>share</a:t>
            </a:r>
            <a:r>
              <a:rPr lang="de-DE" kern="0" dirty="0" smtClean="0"/>
              <a:t> </a:t>
            </a:r>
            <a:r>
              <a:rPr lang="de-DE" kern="0" dirty="0" err="1" smtClean="0"/>
              <a:t>owners</a:t>
            </a:r>
            <a:r>
              <a:rPr lang="de-DE" kern="0" dirty="0" smtClean="0"/>
              <a:t>)</a:t>
            </a:r>
          </a:p>
          <a:p>
            <a:pPr algn="r"/>
            <a:r>
              <a:rPr lang="de-DE" kern="0" dirty="0" smtClean="0"/>
              <a:t>Message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decrypted</a:t>
            </a:r>
            <a:r>
              <a:rPr lang="de-DE" kern="0" dirty="0" smtClean="0"/>
              <a:t> but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NOT </a:t>
            </a:r>
            <a:r>
              <a:rPr lang="de-DE" kern="0" dirty="0" err="1" smtClean="0"/>
              <a:t>restored</a:t>
            </a:r>
            <a:endParaRPr lang="de-DE" kern="0" dirty="0" smtClean="0"/>
          </a:p>
          <a:p>
            <a:pPr algn="r"/>
            <a:r>
              <a:rPr lang="de-DE" kern="0" dirty="0" smtClean="0"/>
              <a:t>Advantages: </a:t>
            </a:r>
            <a:r>
              <a:rPr lang="de-DE" kern="0" dirty="0" err="1" smtClean="0"/>
              <a:t>distributed</a:t>
            </a:r>
            <a:r>
              <a:rPr lang="de-DE" kern="0" dirty="0" smtClean="0"/>
              <a:t> </a:t>
            </a:r>
            <a:r>
              <a:rPr lang="de-DE" kern="0" dirty="0" err="1" smtClean="0"/>
              <a:t>trust</a:t>
            </a:r>
            <a:r>
              <a:rPr lang="de-DE" kern="0" dirty="0" smtClean="0"/>
              <a:t>, </a:t>
            </a:r>
            <a:r>
              <a:rPr lang="de-DE" kern="0" dirty="0" err="1" smtClean="0"/>
              <a:t>prevents</a:t>
            </a:r>
            <a:r>
              <a:rPr lang="de-DE" kern="0" dirty="0" smtClean="0"/>
              <a:t> „</a:t>
            </a:r>
            <a:r>
              <a:rPr lang="de-DE" kern="0" dirty="0" err="1" smtClean="0"/>
              <a:t>blocking</a:t>
            </a:r>
            <a:r>
              <a:rPr lang="de-DE" kern="0" dirty="0" smtClean="0"/>
              <a:t>“ </a:t>
            </a:r>
            <a:r>
              <a:rPr lang="de-DE" kern="0" dirty="0" err="1" smtClean="0"/>
              <a:t>participants</a:t>
            </a:r>
            <a:r>
              <a:rPr lang="de-DE" kern="0" dirty="0" smtClean="0"/>
              <a:t> </a:t>
            </a:r>
          </a:p>
          <a:p>
            <a:endParaRPr lang="de-DE" kern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1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Disclose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07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Proxy </a:t>
            </a:r>
            <a:r>
              <a:rPr lang="de-DE" dirty="0" err="1" smtClean="0"/>
              <a:t>based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siem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Distributed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distributed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log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22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11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preventable</a:t>
            </a:r>
            <a:r>
              <a:rPr lang="de-DE" dirty="0" smtClean="0"/>
              <a:t>, but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at least </a:t>
            </a:r>
            <a:r>
              <a:rPr lang="de-DE" dirty="0" err="1" smtClean="0"/>
              <a:t>restrict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consequences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updating</a:t>
            </a:r>
            <a:r>
              <a:rPr lang="de-DE" dirty="0" smtClean="0"/>
              <a:t> </a:t>
            </a:r>
            <a:r>
              <a:rPr lang="de-DE" dirty="0" err="1" smtClean="0"/>
              <a:t>pseudonyms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often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780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13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81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1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1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81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2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Datenschutzfreundliche Speicherung unternehmensinterner Überwachungsdaten mittels </a:t>
            </a:r>
            <a:r>
              <a:rPr lang="de-DE" dirty="0" err="1"/>
              <a:t>Pseudonymisierung</a:t>
            </a:r>
            <a:r>
              <a:rPr lang="de-DE" dirty="0"/>
              <a:t> und kryptographischer Schwellwertschemata</a:t>
            </a: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Tom Petersen</a:t>
            </a:r>
            <a:endParaRPr lang="de-DE" dirty="0"/>
          </a:p>
          <a:p>
            <a:r>
              <a:rPr lang="de-DE" dirty="0" smtClean="0"/>
              <a:t>Universität Hamburg</a:t>
            </a:r>
          </a:p>
          <a:p>
            <a:r>
              <a:rPr lang="de-DE" dirty="0" smtClean="0"/>
              <a:t>Fachbereich Informatik</a:t>
            </a:r>
          </a:p>
          <a:p>
            <a:endParaRPr lang="de-DE" dirty="0" smtClean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20. März 2018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knowledge</a:t>
            </a:r>
            <a:endParaRPr lang="de-DE" dirty="0" smtClean="0"/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pPr lvl="1"/>
            <a:r>
              <a:rPr lang="de-DE" dirty="0" err="1" smtClean="0"/>
              <a:t>Self-implemented</a:t>
            </a:r>
            <a:r>
              <a:rPr lang="de-DE" dirty="0" smtClean="0"/>
              <a:t> </a:t>
            </a:r>
            <a:r>
              <a:rPr lang="de-DE" dirty="0" err="1" smtClean="0"/>
              <a:t>cryptographic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Performance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602270"/>
              </p:ext>
            </p:extLst>
          </p:nvPr>
        </p:nvGraphicFramePr>
        <p:xfrm>
          <a:off x="971600" y="3645024"/>
          <a:ext cx="381642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22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Well-</a:t>
            </a:r>
            <a:r>
              <a:rPr lang="de-DE" dirty="0" err="1" smtClean="0"/>
              <a:t>suited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 smtClean="0"/>
          </a:p>
          <a:p>
            <a:pPr lvl="1"/>
            <a:r>
              <a:rPr lang="de-DE" dirty="0" smtClean="0"/>
              <a:t>Parameter-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linkability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log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=&gt; </a:t>
            </a:r>
            <a:r>
              <a:rPr lang="de-DE" dirty="0" err="1" smtClean="0"/>
              <a:t>privacy-preserving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lvl="1"/>
            <a:r>
              <a:rPr lang="de-DE" dirty="0" err="1" smtClean="0"/>
              <a:t>Disclosure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pseudonym </a:t>
            </a:r>
            <a:r>
              <a:rPr lang="de-DE" dirty="0" err="1" smtClean="0"/>
              <a:t>owner</a:t>
            </a:r>
            <a:r>
              <a:rPr lang="de-DE" dirty="0" smtClean="0"/>
              <a:t> </a:t>
            </a:r>
            <a:r>
              <a:rPr lang="de-DE" dirty="0" err="1" smtClean="0"/>
              <a:t>secured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four-eye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Implementation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Distributed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pPr lvl="1"/>
            <a:r>
              <a:rPr lang="de-DE" dirty="0" smtClean="0"/>
              <a:t>Review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cryptographic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r>
              <a:rPr lang="de-DE" dirty="0" smtClean="0"/>
              <a:t>ECC-</a:t>
            </a:r>
            <a:r>
              <a:rPr lang="de-DE" dirty="0" err="1" smtClean="0"/>
              <a:t>ElGamal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endParaRPr lang="de-DE" dirty="0" smtClean="0"/>
          </a:p>
          <a:p>
            <a:pPr lvl="1"/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choices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Further (</a:t>
            </a:r>
            <a:r>
              <a:rPr lang="de-DE" dirty="0" err="1" smtClean="0"/>
              <a:t>context-dependent</a:t>
            </a:r>
            <a:r>
              <a:rPr lang="de-DE" dirty="0" smtClean="0"/>
              <a:t>) </a:t>
            </a:r>
            <a:r>
              <a:rPr lang="de-DE" dirty="0" err="1" smtClean="0"/>
              <a:t>parameters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88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3200" dirty="0" err="1" smtClean="0"/>
              <a:t>Thank</a:t>
            </a:r>
            <a:r>
              <a:rPr lang="de-DE" sz="3200" dirty="0" smtClean="0"/>
              <a:t> </a:t>
            </a:r>
            <a:r>
              <a:rPr lang="de-DE" sz="3200" dirty="0" err="1" smtClean="0"/>
              <a:t>you</a:t>
            </a:r>
            <a:r>
              <a:rPr lang="de-DE" sz="3200" dirty="0" smtClean="0"/>
              <a:t>!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471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Privacy-</a:t>
            </a:r>
            <a:r>
              <a:rPr lang="de-DE" dirty="0" err="1" smtClean="0"/>
              <a:t>preserving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enterprise</a:t>
            </a:r>
            <a:r>
              <a:rPr lang="de-DE" dirty="0" smtClean="0"/>
              <a:t> </a:t>
            </a:r>
            <a:r>
              <a:rPr lang="de-DE" dirty="0" err="1" smtClean="0"/>
              <a:t>logdata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pseudonymisation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cryptosystems</a:t>
            </a:r>
            <a:endParaRPr lang="de-DE" dirty="0"/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Tom Petersen</a:t>
            </a:r>
            <a:endParaRPr lang="de-DE" dirty="0"/>
          </a:p>
          <a:p>
            <a:r>
              <a:rPr lang="de-DE" dirty="0" smtClean="0"/>
              <a:t>Universität Hamburg</a:t>
            </a:r>
          </a:p>
          <a:p>
            <a:r>
              <a:rPr lang="de-DE" dirty="0" smtClean="0"/>
              <a:t>Fachbereich Informatik</a:t>
            </a:r>
          </a:p>
          <a:p>
            <a:endParaRPr lang="de-DE" dirty="0" smtClean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20. März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3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(II) - </a:t>
            </a:r>
            <a:r>
              <a:rPr lang="de-DE" dirty="0" err="1" smtClean="0"/>
              <a:t>performance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66730"/>
              </p:ext>
            </p:extLst>
          </p:nvPr>
        </p:nvGraphicFramePr>
        <p:xfrm>
          <a:off x="2663788" y="1196752"/>
          <a:ext cx="381642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854958807"/>
              </p:ext>
            </p:extLst>
          </p:nvPr>
        </p:nvGraphicFramePr>
        <p:xfrm>
          <a:off x="323528" y="4293096"/>
          <a:ext cx="266429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98479930"/>
              </p:ext>
            </p:extLst>
          </p:nvPr>
        </p:nvGraphicFramePr>
        <p:xfrm>
          <a:off x="2699792" y="4293096"/>
          <a:ext cx="252028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785836546"/>
              </p:ext>
            </p:extLst>
          </p:nvPr>
        </p:nvGraphicFramePr>
        <p:xfrm>
          <a:off x="5076056" y="4293096"/>
          <a:ext cx="374441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887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Insider </a:t>
            </a:r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Serious </a:t>
            </a:r>
            <a:r>
              <a:rPr lang="en-US" dirty="0"/>
              <a:t>threat for </a:t>
            </a:r>
            <a:r>
              <a:rPr lang="en-US" dirty="0" smtClean="0"/>
              <a:t>companies (examples)</a:t>
            </a:r>
            <a:endParaRPr lang="en-US" dirty="0"/>
          </a:p>
          <a:p>
            <a:r>
              <a:rPr lang="en-US" dirty="0" smtClean="0"/>
              <a:t>IBM</a:t>
            </a:r>
            <a:r>
              <a:rPr lang="en-US" dirty="0"/>
              <a:t>, </a:t>
            </a:r>
            <a:r>
              <a:rPr lang="en-US" dirty="0" err="1"/>
              <a:t>Bitkom</a:t>
            </a:r>
            <a:r>
              <a:rPr lang="en-US" dirty="0"/>
              <a:t> TODO</a:t>
            </a:r>
          </a:p>
          <a:p>
            <a:r>
              <a:rPr lang="en-US" dirty="0" smtClean="0"/>
              <a:t>regular </a:t>
            </a:r>
            <a:r>
              <a:rPr lang="en-US" dirty="0"/>
              <a:t>access control, intrusion detection systems, ... not usable, because users are allowed too perform actions</a:t>
            </a:r>
          </a:p>
          <a:p>
            <a:r>
              <a:rPr lang="en-US" dirty="0" smtClean="0"/>
              <a:t>-&gt; </a:t>
            </a:r>
            <a:r>
              <a:rPr lang="en-US" dirty="0"/>
              <a:t>anomaly-based detection = comparing current user </a:t>
            </a:r>
            <a:r>
              <a:rPr lang="en-US" dirty="0" err="1"/>
              <a:t>behaviour</a:t>
            </a:r>
            <a:r>
              <a:rPr lang="en-US" dirty="0"/>
              <a:t> with common user </a:t>
            </a:r>
            <a:r>
              <a:rPr lang="en-US" dirty="0" err="1"/>
              <a:t>behaviour</a:t>
            </a:r>
            <a:r>
              <a:rPr lang="en-US" dirty="0"/>
              <a:t> (statistical approach/machine learning)</a:t>
            </a:r>
          </a:p>
          <a:p>
            <a:r>
              <a:rPr lang="en-US" dirty="0" smtClean="0"/>
              <a:t>requires </a:t>
            </a:r>
            <a:r>
              <a:rPr lang="en-US" dirty="0"/>
              <a:t>a lot of data</a:t>
            </a:r>
          </a:p>
          <a:p>
            <a:r>
              <a:rPr lang="en-US" dirty="0" smtClean="0"/>
              <a:t>But </a:t>
            </a:r>
            <a:r>
              <a:rPr lang="en-US" dirty="0"/>
              <a:t>storing and processing this data can collide with the privacy of </a:t>
            </a:r>
            <a:r>
              <a:rPr lang="en-US" dirty="0" smtClean="0"/>
              <a:t>employees</a:t>
            </a:r>
          </a:p>
          <a:p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err="1" smtClean="0"/>
              <a:t>Personenbeziehbare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Straftataufdeckung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konkretem</a:t>
            </a:r>
            <a:r>
              <a:rPr lang="en-US" dirty="0" smtClean="0"/>
              <a:t> </a:t>
            </a:r>
            <a:r>
              <a:rPr lang="en-US" dirty="0" err="1" smtClean="0"/>
              <a:t>Anfangsverdacht</a:t>
            </a:r>
            <a:endParaRPr lang="en-US" dirty="0" smtClean="0"/>
          </a:p>
          <a:p>
            <a:r>
              <a:rPr lang="en-US" dirty="0" smtClean="0"/>
              <a:t>Data related to employees may just be used for detecting crimes when there is concrete evidence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6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Pseudonymisation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pseudonyms</a:t>
            </a:r>
            <a:r>
              <a:rPr lang="de-DE" dirty="0" smtClean="0"/>
              <a:t> </a:t>
            </a:r>
            <a:r>
              <a:rPr lang="de-DE" dirty="0" err="1" smtClean="0"/>
              <a:t>regularly</a:t>
            </a:r>
            <a:r>
              <a:rPr lang="de-DE" dirty="0" smtClean="0"/>
              <a:t> </a:t>
            </a:r>
            <a:r>
              <a:rPr lang="de-DE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linkability</a:t>
            </a:r>
            <a:endParaRPr lang="de-DE" dirty="0" smtClean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privacy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tx1"/>
                </a:solidFill>
              </a:rPr>
              <a:t>&lt;=&gt;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smtClean="0"/>
              <a:t>Parameters: </a:t>
            </a:r>
          </a:p>
          <a:p>
            <a:pPr lvl="1"/>
            <a:r>
              <a:rPr lang="de-DE" dirty="0" smtClean="0"/>
              <a:t>Time </a:t>
            </a:r>
          </a:p>
          <a:p>
            <a:pPr lvl="1"/>
            <a:r>
              <a:rPr lang="de-DE" dirty="0" smtClean="0"/>
              <a:t>Maximum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endParaRPr lang="de-DE" dirty="0" smtClean="0"/>
          </a:p>
          <a:p>
            <a:r>
              <a:rPr lang="de-DE" dirty="0" smtClean="0"/>
              <a:t>Choice </a:t>
            </a:r>
            <a:r>
              <a:rPr lang="de-DE" dirty="0" err="1" smtClean="0"/>
              <a:t>depends</a:t>
            </a:r>
            <a:r>
              <a:rPr lang="de-DE" dirty="0" smtClean="0"/>
              <a:t> on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Implementation:  </a:t>
            </a:r>
            <a:r>
              <a:rPr lang="de-DE" dirty="0" err="1" smtClean="0"/>
              <a:t>straightforward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1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decryption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ElGamal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Shamir‘s</a:t>
            </a:r>
            <a:r>
              <a:rPr lang="de-DE" dirty="0" smtClean="0"/>
              <a:t> </a:t>
            </a:r>
            <a:r>
              <a:rPr lang="de-DE" dirty="0" err="1" smtClean="0"/>
              <a:t>secret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endParaRPr lang="de-DE" dirty="0" smtClean="0"/>
          </a:p>
          <a:p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Implementation: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smtClean="0"/>
              <a:t>open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 lvl="1"/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hybrid </a:t>
            </a:r>
            <a:r>
              <a:rPr lang="de-DE" dirty="0" err="1" smtClean="0"/>
              <a:t>scheme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2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Conceptual</a:t>
            </a:r>
            <a:r>
              <a:rPr lang="de-DE" dirty="0" smtClean="0"/>
              <a:t> design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Pseudonymisation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 smtClean="0"/>
              <a:t>pseudonyms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Conclusion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1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Insider </a:t>
            </a:r>
            <a:r>
              <a:rPr lang="de-DE" dirty="0" err="1" smtClean="0"/>
              <a:t>attacks</a:t>
            </a:r>
            <a:r>
              <a:rPr lang="de-DE" dirty="0" smtClean="0"/>
              <a:t> (I)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4509120"/>
            <a:ext cx="84582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r>
              <a:rPr lang="de-DE" b="1" kern="0" dirty="0" smtClean="0"/>
              <a:t>IBM </a:t>
            </a:r>
            <a:r>
              <a:rPr lang="de-DE" b="1" kern="0" dirty="0" err="1" smtClean="0"/>
              <a:t>Cyber</a:t>
            </a:r>
            <a:r>
              <a:rPr lang="de-DE" b="1" kern="0" dirty="0" smtClean="0"/>
              <a:t> Security </a:t>
            </a:r>
            <a:r>
              <a:rPr lang="de-DE" b="1" kern="0" dirty="0" err="1" smtClean="0"/>
              <a:t>Intelligence</a:t>
            </a:r>
            <a:r>
              <a:rPr lang="de-DE" b="1" kern="0" dirty="0" smtClean="0"/>
              <a:t> Report</a:t>
            </a:r>
            <a:r>
              <a:rPr lang="de-DE" kern="0" dirty="0" smtClean="0"/>
              <a:t> (2015):</a:t>
            </a:r>
            <a:br>
              <a:rPr lang="de-DE" kern="0" dirty="0" smtClean="0"/>
            </a:br>
            <a:r>
              <a:rPr lang="de-DE" kern="0" dirty="0" smtClean="0"/>
              <a:t>55%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attacks</a:t>
            </a:r>
            <a:r>
              <a:rPr lang="de-DE" kern="0" dirty="0" smtClean="0"/>
              <a:t> </a:t>
            </a:r>
            <a:r>
              <a:rPr lang="de-DE" kern="0" dirty="0" err="1" smtClean="0"/>
              <a:t>carried</a:t>
            </a:r>
            <a:r>
              <a:rPr lang="de-DE" kern="0" dirty="0" smtClean="0"/>
              <a:t> out </a:t>
            </a:r>
            <a:r>
              <a:rPr lang="de-DE" kern="0" dirty="0" err="1" smtClean="0"/>
              <a:t>by</a:t>
            </a:r>
            <a:r>
              <a:rPr lang="de-DE" kern="0" dirty="0" smtClean="0"/>
              <a:t> </a:t>
            </a:r>
            <a:r>
              <a:rPr lang="de-DE" kern="0" dirty="0" err="1" smtClean="0"/>
              <a:t>actors</a:t>
            </a:r>
            <a:r>
              <a:rPr lang="de-DE" kern="0" dirty="0" smtClean="0"/>
              <a:t> </a:t>
            </a:r>
            <a:r>
              <a:rPr lang="de-DE" kern="0" dirty="0" err="1" smtClean="0"/>
              <a:t>with</a:t>
            </a:r>
            <a:r>
              <a:rPr lang="de-DE" kern="0" dirty="0" smtClean="0"/>
              <a:t> </a:t>
            </a:r>
            <a:r>
              <a:rPr lang="de-DE" kern="0" dirty="0" err="1" smtClean="0"/>
              <a:t>insider</a:t>
            </a:r>
            <a:r>
              <a:rPr lang="de-DE" kern="0" dirty="0" smtClean="0"/>
              <a:t> </a:t>
            </a:r>
            <a:r>
              <a:rPr lang="de-DE" kern="0" dirty="0" err="1" smtClean="0"/>
              <a:t>access</a:t>
            </a:r>
            <a:r>
              <a:rPr lang="de-DE" kern="0" dirty="0" smtClean="0"/>
              <a:t> </a:t>
            </a:r>
            <a:r>
              <a:rPr lang="de-DE" i="1" kern="0" dirty="0" smtClean="0"/>
              <a:t>(</a:t>
            </a:r>
            <a:r>
              <a:rPr lang="de-DE" i="1" kern="0" dirty="0" err="1" smtClean="0"/>
              <a:t>including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actions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caused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by</a:t>
            </a:r>
            <a:r>
              <a:rPr lang="de-DE" i="1" kern="0" dirty="0" smtClean="0"/>
              <a:t> human </a:t>
            </a:r>
            <a:r>
              <a:rPr lang="de-DE" i="1" kern="0" dirty="0" err="1" smtClean="0"/>
              <a:t>error</a:t>
            </a:r>
            <a:r>
              <a:rPr lang="de-DE" i="1" kern="0" dirty="0" smtClean="0"/>
              <a:t>)</a:t>
            </a:r>
            <a:endParaRPr lang="de-DE" kern="0" dirty="0" smtClean="0"/>
          </a:p>
          <a:p>
            <a:r>
              <a:rPr lang="de-DE" b="1" kern="0" dirty="0" err="1" smtClean="0"/>
              <a:t>Bitkom</a:t>
            </a:r>
            <a:r>
              <a:rPr lang="de-DE" b="1" kern="0" dirty="0" smtClean="0"/>
              <a:t> Spezialstudie Wirtschaftsschutz </a:t>
            </a:r>
            <a:r>
              <a:rPr lang="de-DE" kern="0" dirty="0" smtClean="0"/>
              <a:t>(2016):</a:t>
            </a:r>
            <a:br>
              <a:rPr lang="de-DE" kern="0" dirty="0" smtClean="0"/>
            </a:br>
            <a:r>
              <a:rPr lang="de-DE" kern="0" dirty="0" err="1" smtClean="0"/>
              <a:t>about</a:t>
            </a:r>
            <a:r>
              <a:rPr lang="de-DE" kern="0" dirty="0" smtClean="0"/>
              <a:t> 60%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incidents</a:t>
            </a:r>
            <a:r>
              <a:rPr lang="de-DE" kern="0" dirty="0" smtClean="0"/>
              <a:t> </a:t>
            </a:r>
            <a:r>
              <a:rPr lang="de-DE" i="1" kern="0" dirty="0" smtClean="0"/>
              <a:t>in </a:t>
            </a:r>
            <a:r>
              <a:rPr lang="de-DE" i="1" kern="0" dirty="0" err="1" smtClean="0"/>
              <a:t>the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area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of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data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theft</a:t>
            </a:r>
            <a:r>
              <a:rPr lang="de-DE" i="1" kern="0" dirty="0" smtClean="0"/>
              <a:t>, </a:t>
            </a:r>
            <a:r>
              <a:rPr lang="de-DE" i="1" kern="0" dirty="0" err="1" smtClean="0"/>
              <a:t>industrial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spying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or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sabotage</a:t>
            </a:r>
            <a:r>
              <a:rPr lang="de-DE" kern="0" dirty="0" smtClean="0"/>
              <a:t> </a:t>
            </a:r>
            <a:r>
              <a:rPr lang="de-DE" kern="0" dirty="0" err="1" smtClean="0"/>
              <a:t>have</a:t>
            </a:r>
            <a:r>
              <a:rPr lang="de-DE" kern="0" dirty="0" smtClean="0"/>
              <a:t> a </a:t>
            </a:r>
            <a:r>
              <a:rPr lang="de-DE" kern="0" dirty="0" err="1" smtClean="0"/>
              <a:t>connection</a:t>
            </a:r>
            <a:r>
              <a:rPr lang="de-DE" kern="0" dirty="0" smtClean="0"/>
              <a:t> </a:t>
            </a:r>
            <a:r>
              <a:rPr lang="de-DE" kern="0" dirty="0" err="1" smtClean="0"/>
              <a:t>to</a:t>
            </a:r>
            <a:r>
              <a:rPr lang="de-DE" kern="0" dirty="0" smtClean="0"/>
              <a:t> </a:t>
            </a:r>
            <a:r>
              <a:rPr lang="de-DE" kern="0" dirty="0" err="1" smtClean="0"/>
              <a:t>current</a:t>
            </a:r>
            <a:r>
              <a:rPr lang="de-DE" kern="0" dirty="0" smtClean="0"/>
              <a:t> </a:t>
            </a:r>
            <a:r>
              <a:rPr lang="de-DE" kern="0" dirty="0" err="1" smtClean="0"/>
              <a:t>or</a:t>
            </a:r>
            <a:r>
              <a:rPr lang="de-DE" kern="0" dirty="0" smtClean="0"/>
              <a:t> </a:t>
            </a:r>
            <a:r>
              <a:rPr lang="de-DE" kern="0" dirty="0" err="1" smtClean="0"/>
              <a:t>former</a:t>
            </a:r>
            <a:r>
              <a:rPr lang="de-DE" kern="0" dirty="0" smtClean="0"/>
              <a:t> </a:t>
            </a:r>
            <a:r>
              <a:rPr lang="de-DE" kern="0" dirty="0" err="1" smtClean="0"/>
              <a:t>employees</a:t>
            </a:r>
            <a:endParaRPr lang="de-DE" kern="0" dirty="0" smtClean="0"/>
          </a:p>
        </p:txBody>
      </p:sp>
      <p:sp>
        <p:nvSpPr>
          <p:cNvPr id="3" name="Rechteck 2"/>
          <p:cNvSpPr/>
          <p:nvPr/>
        </p:nvSpPr>
        <p:spPr bwMode="auto">
          <a:xfrm>
            <a:off x="3208995" y="1760428"/>
            <a:ext cx="4351337" cy="2244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026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61" y="1980001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445" y="1980001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759" y="3185358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3\Entwicklung\git\master-thesis\kolloquium\pic\attacker.emf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921779"/>
            <a:ext cx="576000" cy="68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>
            <a:endCxn id="8" idx="0"/>
          </p:cNvCxnSpPr>
          <p:nvPr/>
        </p:nvCxnSpPr>
        <p:spPr bwMode="auto">
          <a:xfrm>
            <a:off x="4537870" y="2278744"/>
            <a:ext cx="846795" cy="90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>
            <a:stCxn id="1026" idx="3"/>
            <a:endCxn id="7" idx="1"/>
          </p:cNvCxnSpPr>
          <p:nvPr/>
        </p:nvCxnSpPr>
        <p:spPr bwMode="auto">
          <a:xfrm>
            <a:off x="4537870" y="2269905"/>
            <a:ext cx="1722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>
            <a:stCxn id="7" idx="1"/>
            <a:endCxn id="8" idx="0"/>
          </p:cNvCxnSpPr>
          <p:nvPr/>
        </p:nvCxnSpPr>
        <p:spPr bwMode="auto">
          <a:xfrm flipH="1">
            <a:off x="5384663" y="2269906"/>
            <a:ext cx="875780" cy="915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>
            <a:stCxn id="1026" idx="1"/>
            <a:endCxn id="1029" idx="3"/>
          </p:cNvCxnSpPr>
          <p:nvPr/>
        </p:nvCxnSpPr>
        <p:spPr bwMode="auto">
          <a:xfrm flipH="1" flipV="1">
            <a:off x="2159670" y="2266111"/>
            <a:ext cx="1798391" cy="3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30" name="Picture 6" descr="C:\Users\m3\Entwicklung\git\master-thesis\kolloquium\pic\employee.emf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25" y="2636976"/>
            <a:ext cx="538447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3208995" y="3296448"/>
            <a:ext cx="132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2"/>
                </a:solidFill>
                <a:latin typeface="+mn-lt"/>
              </a:rPr>
              <a:t>Corporate </a:t>
            </a:r>
          </a:p>
          <a:p>
            <a:r>
              <a:rPr lang="de-DE" sz="2000" dirty="0" err="1" smtClean="0">
                <a:solidFill>
                  <a:schemeClr val="tx2"/>
                </a:solidFill>
                <a:latin typeface="+mn-lt"/>
              </a:rPr>
              <a:t>network</a:t>
            </a:r>
            <a:endParaRPr lang="de-DE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5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Insider </a:t>
            </a:r>
            <a:r>
              <a:rPr lang="de-DE" dirty="0" err="1" smtClean="0"/>
              <a:t>attacks</a:t>
            </a:r>
            <a:r>
              <a:rPr lang="de-DE" dirty="0" smtClean="0"/>
              <a:t> (II)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04050" y="6568005"/>
            <a:ext cx="413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Icons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from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: https://www.shareicon.net</a:t>
            </a:r>
            <a:r>
              <a:rPr lang="de-DE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(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Flaticon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basic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license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)</a:t>
            </a:r>
            <a:endParaRPr lang="de-DE" sz="1200" i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18436" name="Picture 4" descr="C:\Users\m3\Entwicklung\git\master-thesis\kolloquium\pic\fw.emf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31540" y="4499756"/>
            <a:ext cx="1800200" cy="3600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Firewall, IDS, …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115811" y="2708921"/>
            <a:ext cx="2912383" cy="2150876"/>
            <a:chOff x="3203848" y="2708920"/>
            <a:chExt cx="2912383" cy="2150876"/>
          </a:xfrm>
        </p:grpSpPr>
        <p:pic>
          <p:nvPicPr>
            <p:cNvPr id="18437" name="Picture 5" descr="C:\Users\m3\Entwicklung\git\master-thesis\kolloquium\pic\ml.emf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059" y="2711633"/>
              <a:ext cx="1191870" cy="1434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C:\Users\m3\Entwicklung\git\master-thesis\kolloquium\pic\data.emf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937" y="2708920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Inhaltsplatzhalter 6"/>
            <p:cNvSpPr txBox="1">
              <a:spLocks/>
            </p:cNvSpPr>
            <p:nvPr/>
          </p:nvSpPr>
          <p:spPr bwMode="auto">
            <a:xfrm>
              <a:off x="3203848" y="4499756"/>
              <a:ext cx="2912383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charset="2"/>
                <a:buChar char="§"/>
                <a:defRPr sz="2000">
                  <a:solidFill>
                    <a:schemeClr val="hlink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9pPr>
            </a:lstStyle>
            <a:p>
              <a:pPr marL="0" indent="0">
                <a:buFont typeface="Wingdings" charset="2"/>
                <a:buNone/>
              </a:pPr>
              <a:r>
                <a:rPr lang="de-DE" kern="0" dirty="0" err="1" smtClean="0"/>
                <a:t>Anomaly-based</a:t>
              </a:r>
              <a:r>
                <a:rPr lang="de-DE" kern="0" dirty="0" smtClean="0"/>
                <a:t> </a:t>
              </a:r>
              <a:r>
                <a:rPr lang="de-DE" kern="0" dirty="0" err="1" smtClean="0"/>
                <a:t>detection</a:t>
              </a:r>
              <a:endParaRPr lang="de-DE" kern="0" dirty="0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804248" y="2636913"/>
            <a:ext cx="1878602" cy="2222884"/>
            <a:chOff x="6804248" y="2636912"/>
            <a:chExt cx="1878602" cy="2222884"/>
          </a:xfrm>
        </p:grpSpPr>
        <p:pic>
          <p:nvPicPr>
            <p:cNvPr id="18440" name="Picture 8" descr="C:\Users\m3\Entwicklung\git\master-thesis\kolloquium\pic\law.emf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3636" y="3284985"/>
              <a:ext cx="1019214" cy="86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Inhaltsplatzhalter 6"/>
            <p:cNvSpPr txBox="1">
              <a:spLocks/>
            </p:cNvSpPr>
            <p:nvPr/>
          </p:nvSpPr>
          <p:spPr bwMode="auto">
            <a:xfrm>
              <a:off x="7098674" y="4499756"/>
              <a:ext cx="1352695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charset="2"/>
                <a:buChar char="§"/>
                <a:defRPr sz="2000">
                  <a:solidFill>
                    <a:schemeClr val="hlink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9pPr>
            </a:lstStyle>
            <a:p>
              <a:pPr marL="0" indent="0" algn="ctr">
                <a:buFont typeface="Wingdings" charset="2"/>
                <a:buNone/>
              </a:pPr>
              <a:r>
                <a:rPr lang="de-DE" kern="0" dirty="0" smtClean="0"/>
                <a:t>§32 BDSG</a:t>
              </a:r>
            </a:p>
            <a:p>
              <a:pPr marL="0" indent="0" algn="ctr">
                <a:buFont typeface="Wingdings" charset="2"/>
                <a:buNone/>
              </a:pPr>
              <a:r>
                <a:rPr lang="de-DE" kern="0" dirty="0" smtClean="0"/>
                <a:t>BAG Erfurt</a:t>
              </a:r>
              <a:endParaRPr lang="de-DE" kern="0" dirty="0"/>
            </a:p>
          </p:txBody>
        </p:sp>
        <p:pic>
          <p:nvPicPr>
            <p:cNvPr id="18441" name="Picture 9" descr="C:\Users\m3\Entwicklung\git\master-thesis\kolloquium\pic\eye.emf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636912"/>
              <a:ext cx="975619" cy="975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Multiplizieren 7"/>
          <p:cNvSpPr/>
          <p:nvPr/>
        </p:nvSpPr>
        <p:spPr bwMode="auto">
          <a:xfrm>
            <a:off x="107504" y="2293030"/>
            <a:ext cx="2376264" cy="2374732"/>
          </a:xfrm>
          <a:prstGeom prst="mathMultiply">
            <a:avLst>
              <a:gd name="adj1" fmla="val 3676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01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139952" y="1484784"/>
            <a:ext cx="985539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spcAft>
                <a:spcPts val="1200"/>
              </a:spcAft>
              <a:buFont typeface="Wingdings" charset="2"/>
              <a:buNone/>
            </a:pPr>
            <a:r>
              <a:rPr lang="de-DE" sz="4800" kern="0" dirty="0" smtClean="0"/>
              <a:t>+</a:t>
            </a:r>
            <a:endParaRPr lang="de-DE" sz="480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040560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de-DE" b="1" dirty="0" err="1" smtClean="0"/>
              <a:t>Pseudonymisation</a:t>
            </a:r>
            <a:endParaRPr lang="de-DE" b="1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Using</a:t>
            </a:r>
            <a:r>
              <a:rPr lang="de-DE" dirty="0" smtClean="0"/>
              <a:t> an </a:t>
            </a:r>
            <a:r>
              <a:rPr lang="de-DE" dirty="0" err="1" smtClean="0"/>
              <a:t>identifier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identifier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subject</a:t>
            </a:r>
            <a:endParaRPr lang="de-DE" dirty="0" smtClean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de-DE" b="1" dirty="0" smtClean="0"/>
              <a:t>Alice : 0x2003</a:t>
            </a:r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Assignment</a:t>
            </a:r>
            <a:r>
              <a:rPr lang="de-DE" dirty="0" smtClean="0"/>
              <a:t> e.g.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like </a:t>
            </a:r>
            <a:r>
              <a:rPr lang="de-DE" dirty="0" err="1" smtClean="0"/>
              <a:t>hash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b="1" dirty="0" err="1" smtClean="0"/>
              <a:t>mapping</a:t>
            </a:r>
            <a:r>
              <a:rPr lang="de-DE" b="1" dirty="0" smtClean="0"/>
              <a:t> </a:t>
            </a:r>
            <a:r>
              <a:rPr lang="de-DE" b="1" dirty="0" err="1" smtClean="0"/>
              <a:t>tables</a:t>
            </a:r>
            <a:endParaRPr lang="de-DE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5125491" y="1484784"/>
            <a:ext cx="3682752" cy="504056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cryptosystems</a:t>
            </a:r>
            <a:endParaRPr lang="de-DE" b="1" kern="0" dirty="0" smtClean="0"/>
          </a:p>
          <a:p>
            <a:pPr marL="0" indent="0">
              <a:buNone/>
            </a:pPr>
            <a:endParaRPr lang="de-DE" b="1" kern="0" dirty="0" smtClean="0"/>
          </a:p>
          <a:p>
            <a:r>
              <a:rPr lang="de-DE" kern="0" dirty="0"/>
              <a:t>(</a:t>
            </a:r>
            <a:r>
              <a:rPr lang="de-DE" kern="0" dirty="0" err="1"/>
              <a:t>t,n</a:t>
            </a:r>
            <a:r>
              <a:rPr lang="de-DE" kern="0" dirty="0"/>
              <a:t>) </a:t>
            </a:r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decryption</a:t>
            </a:r>
            <a:endParaRPr lang="de-DE" b="1" kern="0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Key </a:t>
            </a:r>
            <a:r>
              <a:rPr lang="de-DE" kern="0" dirty="0" err="1" smtClean="0"/>
              <a:t>generation</a:t>
            </a:r>
            <a:r>
              <a:rPr lang="de-DE" kern="0" dirty="0" smtClean="0"/>
              <a:t> </a:t>
            </a:r>
            <a:br>
              <a:rPr lang="de-DE" kern="0" dirty="0" smtClean="0"/>
            </a:br>
            <a:r>
              <a:rPr lang="de-DE" kern="0" dirty="0" smtClean="0"/>
              <a:t>(</a:t>
            </a:r>
            <a:r>
              <a:rPr lang="de-DE" kern="0" dirty="0" err="1" smtClean="0"/>
              <a:t>pk</a:t>
            </a:r>
            <a:r>
              <a:rPr lang="de-DE" kern="0" dirty="0" smtClean="0"/>
              <a:t>, </a:t>
            </a:r>
            <a:r>
              <a:rPr lang="de-DE" kern="0" dirty="0" err="1" smtClean="0"/>
              <a:t>shares</a:t>
            </a:r>
            <a:r>
              <a:rPr lang="de-DE" kern="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Message </a:t>
            </a:r>
            <a:r>
              <a:rPr lang="de-DE" kern="0" dirty="0" err="1" smtClean="0"/>
              <a:t>encryption</a:t>
            </a:r>
            <a:r>
              <a:rPr lang="de-DE" kern="0" dirty="0" smtClean="0"/>
              <a:t> (</a:t>
            </a:r>
            <a:r>
              <a:rPr lang="de-DE" kern="0" dirty="0" err="1" smtClean="0"/>
              <a:t>pk</a:t>
            </a:r>
            <a:r>
              <a:rPr lang="de-DE" kern="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Computing partial </a:t>
            </a:r>
            <a:r>
              <a:rPr lang="de-DE" kern="0" dirty="0" err="1" smtClean="0"/>
              <a:t>decryptions</a:t>
            </a:r>
            <a:endParaRPr lang="de-DE" kern="0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kern="0" dirty="0" err="1" smtClean="0"/>
              <a:t>Decrypting</a:t>
            </a:r>
            <a:r>
              <a:rPr lang="de-DE" kern="0" dirty="0" smtClean="0"/>
              <a:t> </a:t>
            </a:r>
            <a:r>
              <a:rPr lang="de-DE" kern="0" dirty="0" err="1" smtClean="0"/>
              <a:t>message</a:t>
            </a:r>
            <a:endParaRPr lang="de-DE" kern="0" dirty="0" smtClean="0"/>
          </a:p>
          <a:p>
            <a:r>
              <a:rPr lang="de-DE" kern="0" dirty="0" smtClean="0"/>
              <a:t>Secret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NOT </a:t>
            </a:r>
            <a:r>
              <a:rPr lang="de-DE" kern="0" dirty="0" err="1" smtClean="0"/>
              <a:t>restored</a:t>
            </a:r>
            <a:endParaRPr lang="de-DE" kern="0" dirty="0" smtClean="0"/>
          </a:p>
          <a:p>
            <a:r>
              <a:rPr lang="de-DE" kern="0" dirty="0" smtClean="0"/>
              <a:t>Distributed </a:t>
            </a:r>
            <a:r>
              <a:rPr lang="de-DE" kern="0" dirty="0" err="1" smtClean="0"/>
              <a:t>trust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9119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(II)</a:t>
            </a:r>
            <a:endParaRPr lang="de-DE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14092"/>
            <a:ext cx="7962652" cy="51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7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523" y="1628800"/>
            <a:ext cx="836124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139952" y="1484784"/>
            <a:ext cx="985539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spcAft>
                <a:spcPts val="1200"/>
              </a:spcAft>
              <a:buFont typeface="Wingdings" charset="2"/>
              <a:buNone/>
            </a:pPr>
            <a:endParaRPr lang="de-DE" sz="480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040560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de-DE" b="1" dirty="0" err="1" smtClean="0"/>
              <a:t>Pseudonymisation</a:t>
            </a:r>
            <a:endParaRPr lang="de-DE" b="1" dirty="0" smtClean="0"/>
          </a:p>
          <a:p>
            <a:pPr marL="0" indent="0" algn="ctr">
              <a:buNone/>
            </a:pPr>
            <a:endParaRPr lang="de-DE" b="1" dirty="0"/>
          </a:p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pseudonyms</a:t>
            </a:r>
            <a:r>
              <a:rPr lang="de-DE" dirty="0"/>
              <a:t> </a:t>
            </a:r>
            <a:r>
              <a:rPr lang="de-DE" dirty="0" err="1"/>
              <a:t>regularly</a:t>
            </a:r>
            <a:endParaRPr lang="de-DE" dirty="0"/>
          </a:p>
          <a:p>
            <a:r>
              <a:rPr lang="de-DE" dirty="0" err="1"/>
              <a:t>Linkability</a:t>
            </a:r>
            <a:r>
              <a:rPr lang="de-DE" dirty="0"/>
              <a:t>: </a:t>
            </a:r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 smtClean="0"/>
              <a:t>dependent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5125491" y="1484784"/>
            <a:ext cx="3682752" cy="504056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cryptosystems</a:t>
            </a:r>
            <a:endParaRPr lang="de-DE" b="1" kern="0" dirty="0"/>
          </a:p>
          <a:p>
            <a:pPr marL="0" indent="0" algn="ctr">
              <a:buFont typeface="Wingdings" charset="2"/>
              <a:buNone/>
            </a:pPr>
            <a:endParaRPr lang="de-DE" kern="0" dirty="0"/>
          </a:p>
          <a:p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decryption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ElGamal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Shamir‘s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 smtClean="0"/>
              <a:t>sharing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Implementation: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lvl="1"/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hybrid </a:t>
            </a:r>
            <a:r>
              <a:rPr lang="de-DE" dirty="0" err="1"/>
              <a:t>scheme</a:t>
            </a:r>
            <a:r>
              <a:rPr lang="de-DE" dirty="0"/>
              <a:t> </a:t>
            </a:r>
          </a:p>
          <a:p>
            <a:endParaRPr lang="de-DE" kern="0" dirty="0" smtClean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8652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Identifying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pseudonyms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3828" y="4040832"/>
            <a:ext cx="3096344" cy="2484512"/>
          </a:xfrm>
        </p:spPr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 smtClean="0"/>
              <a:t>storage</a:t>
            </a:r>
            <a:endParaRPr lang="de-DE" strike="sngStrike" dirty="0" smtClean="0"/>
          </a:p>
          <a:p>
            <a:r>
              <a:rPr lang="de-DE" strike="sngStrike" dirty="0" err="1" smtClean="0"/>
              <a:t>Decryption</a:t>
            </a:r>
            <a:endParaRPr lang="de-DE" strike="sngStrike" dirty="0" smtClean="0"/>
          </a:p>
          <a:p>
            <a:r>
              <a:rPr lang="de-DE" strike="sngStrike" dirty="0" err="1" smtClean="0"/>
              <a:t>Deterministic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encryption</a:t>
            </a:r>
            <a:endParaRPr lang="de-DE" strike="sngStrike" dirty="0"/>
          </a:p>
          <a:p>
            <a:r>
              <a:rPr lang="de-DE" strike="sngStrike" dirty="0" err="1" smtClean="0"/>
              <a:t>Hashing</a:t>
            </a:r>
            <a:endParaRPr lang="de-DE" strike="sngStrike" dirty="0" smtClean="0"/>
          </a:p>
          <a:p>
            <a:r>
              <a:rPr lang="de-DE" dirty="0" err="1"/>
              <a:t>Searchable</a:t>
            </a:r>
            <a:r>
              <a:rPr lang="de-DE" dirty="0"/>
              <a:t> </a:t>
            </a:r>
            <a:r>
              <a:rPr lang="de-DE" dirty="0" err="1" smtClean="0"/>
              <a:t>encryption</a:t>
            </a:r>
            <a:endParaRPr lang="de-DE" strike="sngStrike" dirty="0" smtClean="0"/>
          </a:p>
          <a:p>
            <a:r>
              <a:rPr lang="de-DE" b="1" dirty="0" smtClean="0"/>
              <a:t>MACs</a:t>
            </a:r>
          </a:p>
          <a:p>
            <a:endParaRPr lang="de-D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522" y="1632137"/>
            <a:ext cx="6034956" cy="22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625</Words>
  <Application>Microsoft Office PowerPoint</Application>
  <PresentationFormat>Bildschirmpräsentation (4:3)</PresentationFormat>
  <Paragraphs>183</Paragraphs>
  <Slides>17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9999 TemplateSVSnurHF</vt:lpstr>
      <vt:lpstr>Datenschutzfreundliche Speicherung unternehmensinterner Überwachungsdaten mittels Pseudonymisierung und kryptographischer Schwellwertschemata</vt:lpstr>
      <vt:lpstr>Agenda</vt:lpstr>
      <vt:lpstr>Insider attacks (I)</vt:lpstr>
      <vt:lpstr>Insider attacks (II)</vt:lpstr>
      <vt:lpstr>Approach (I)</vt:lpstr>
      <vt:lpstr>Approach (II)</vt:lpstr>
      <vt:lpstr>Conceptual design</vt:lpstr>
      <vt:lpstr>Properties and implementation</vt:lpstr>
      <vt:lpstr>Identifying created pseudonyms</vt:lpstr>
      <vt:lpstr>Evaluation</vt:lpstr>
      <vt:lpstr>Conclusion and future work</vt:lpstr>
      <vt:lpstr>PowerPoint-Präsentation</vt:lpstr>
      <vt:lpstr>Privacy-preserving storage of enterprise logdata using pseudonymisation and  threshold cryptosystems</vt:lpstr>
      <vt:lpstr>Evaluation (II) - performance</vt:lpstr>
      <vt:lpstr>Insider attacks</vt:lpstr>
      <vt:lpstr>Pseudonymisation</vt:lpstr>
      <vt:lpstr>Threshold cryptosystem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T. Petersen</cp:lastModifiedBy>
  <cp:revision>774</cp:revision>
  <cp:lastPrinted>2003-12-17T12:03:49Z</cp:lastPrinted>
  <dcterms:created xsi:type="dcterms:W3CDTF">2009-11-03T08:05:18Z</dcterms:created>
  <dcterms:modified xsi:type="dcterms:W3CDTF">2018-03-20T15:47:36Z</dcterms:modified>
  <cp:category/>
</cp:coreProperties>
</file>