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charts/chart5.xml" ContentType="application/vnd.openxmlformats-officedocument.drawingml.char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0.wmf" ContentType="image/x-wmf"/>
  <Override PartName="/ppt/media/image19.wmf" ContentType="image/x-wmf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2.wmf" ContentType="image/x-wmf"/>
  <Override PartName="/ppt/media/image2.png" ContentType="image/png"/>
  <Override PartName="/ppt/media/image21.wmf" ContentType="image/x-wmf"/>
  <Override PartName="/ppt/media/image1.wmf" ContentType="image/x-wmf"/>
  <Override PartName="/ppt/media/image5.png" ContentType="image/png"/>
  <Override PartName="/ppt/media/image6.wmf" ContentType="image/x-wmf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rgbClr val="99ccff"/>
            </a:solidFill>
            <a:ln>
              <a:noFill/>
            </a:ln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No enc.</c:v>
                </c:pt>
                <c:pt idx="1">
                  <c:v>512bit</c:v>
                </c:pt>
                <c:pt idx="2">
                  <c:v>1024bit</c:v>
                </c:pt>
                <c:pt idx="3">
                  <c:v>2048bit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1.5</c:v>
                </c:pt>
                <c:pt idx="1">
                  <c:v>4.6</c:v>
                </c:pt>
                <c:pt idx="2">
                  <c:v>6.5</c:v>
                </c:pt>
                <c:pt idx="3">
                  <c:v>21.2</c:v>
                </c:pt>
              </c:numCache>
            </c:numRef>
          </c:val>
        </c:ser>
        <c:gapWidth val="75"/>
        <c:overlap val="0"/>
        <c:axId val="59393516"/>
        <c:axId val="51265499"/>
      </c:barChart>
      <c:catAx>
        <c:axId val="59393516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</a:p>
        </c:txPr>
        <c:crossAx val="51265499"/>
        <c:crosses val="autoZero"/>
        <c:auto val="1"/>
        <c:lblAlgn val="ctr"/>
        <c:lblOffset val="100"/>
      </c:catAx>
      <c:valAx>
        <c:axId val="51265499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b="0" sz="18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DejaVu Sans"/>
                  </a:defRPr>
                </a:pPr>
                <a:r>
                  <a:rPr b="0" sz="18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DejaVu Sans"/>
                  </a:rPr>
                  <a:t>Time in s</a:t>
                </a:r>
              </a:p>
            </c:rich>
          </c:tx>
          <c:layout>
            <c:manualLayout>
              <c:xMode val="edge"/>
              <c:yMode val="edge"/>
              <c:x val="0.000566091140673648"/>
              <c:y val="0.202974740351327"/>
            </c:manualLayout>
          </c:layout>
          <c:overlay val="0"/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</a:p>
        </c:txPr>
        <c:crossAx val="59393516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rgbClr val="99ccff"/>
            </a:solidFill>
            <a:ln>
              <a:noFill/>
            </a:ln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No enc.</c:v>
                </c:pt>
                <c:pt idx="1">
                  <c:v>512bit</c:v>
                </c:pt>
                <c:pt idx="2">
                  <c:v>1024bit</c:v>
                </c:pt>
                <c:pt idx="3">
                  <c:v>2048bit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1.5</c:v>
                </c:pt>
                <c:pt idx="1">
                  <c:v>4.6</c:v>
                </c:pt>
                <c:pt idx="2">
                  <c:v>6.5</c:v>
                </c:pt>
                <c:pt idx="3">
                  <c:v>21.2</c:v>
                </c:pt>
              </c:numCache>
            </c:numRef>
          </c:val>
        </c:ser>
        <c:gapWidth val="75"/>
        <c:overlap val="0"/>
        <c:axId val="61658937"/>
        <c:axId val="58800607"/>
      </c:barChart>
      <c:catAx>
        <c:axId val="61658937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</a:p>
        </c:txPr>
        <c:crossAx val="58800607"/>
        <c:crosses val="autoZero"/>
        <c:auto val="1"/>
        <c:lblAlgn val="ctr"/>
        <c:lblOffset val="100"/>
      </c:catAx>
      <c:valAx>
        <c:axId val="58800607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b="0" sz="18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DejaVu Sans"/>
                  </a:defRPr>
                </a:pPr>
                <a:r>
                  <a:rPr b="0" sz="1800" spc="-1" strike="noStrike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  <a:ea typeface="DejaVu Sans"/>
                  </a:rPr>
                  <a:t>Time in s</a:t>
                </a:r>
              </a:p>
            </c:rich>
          </c:tx>
          <c:layout>
            <c:manualLayout>
              <c:xMode val="edge"/>
              <c:yMode val="edge"/>
              <c:x val="0.000283045570336824"/>
              <c:y val="0.203102961918195"/>
            </c:manualLayout>
          </c:layout>
          <c:overlay val="0"/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p>
            <a:pPr>
              <a:defRPr b="0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</a:p>
        </c:txPr>
        <c:crossAx val="61658937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21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  <a:r>
              <a:rPr b="0" sz="21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512 bit</a:t>
            </a:r>
          </a:p>
        </c:rich>
      </c:tx>
      <c:overlay val="0"/>
    </c:title>
    <c:autoTitleDeleted val="0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512 bit</c:v>
                </c:pt>
              </c:strCache>
            </c:strRef>
          </c:tx>
          <c:spPr>
            <a:solidFill>
              <a:srgbClr val="99ccff"/>
            </a:solidFill>
            <a:ln>
              <a:noFill/>
            </a:ln>
          </c:spPr>
          <c:explosion val="0"/>
          <c:dPt>
            <c:idx val="0"/>
            <c:spPr>
              <a:solidFill>
                <a:srgbClr val="000000"/>
              </a:solidFill>
              <a:ln>
                <a:noFill/>
              </a:ln>
            </c:spPr>
          </c:dPt>
          <c:dPt>
            <c:idx val="1"/>
            <c:spPr>
              <a:solidFill>
                <a:srgbClr val="c1222a"/>
              </a:solidFill>
              <a:ln>
                <a:noFill/>
              </a:ln>
            </c:spPr>
          </c:dPt>
          <c:dPt>
            <c:idx val="2"/>
            <c:spPr>
              <a:solidFill>
                <a:srgbClr val="99ccff"/>
              </a:solidFill>
              <a:ln>
                <a:noFill/>
              </a:ln>
            </c:spPr>
          </c:dPt>
          <c:dLbls>
            <c:dLbl>
              <c:idx val="0"/>
              <c:dLblPos val="bestFit"/>
              <c:showLegendKey val="0"/>
              <c:showVal val="1"/>
              <c:showCatName val="0"/>
              <c:showSerName val="0"/>
              <c:showPercent val="0"/>
            </c:dLbl>
            <c:dLbl>
              <c:idx val="1"/>
              <c:dLblPos val="bestFit"/>
              <c:showLegendKey val="0"/>
              <c:showVal val="1"/>
              <c:showCatName val="0"/>
              <c:showSerName val="0"/>
              <c:showPercent val="0"/>
            </c:dLbl>
            <c:dLbl>
              <c:idx val="2"/>
              <c:dLblPos val="bestFit"/>
              <c:showLegendKey val="0"/>
              <c:showVal val="1"/>
              <c:showCatName val="0"/>
              <c:showSerName val="0"/>
              <c:showPercent val="0"/>
            </c:dLbl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Hash</c:v>
                </c:pt>
                <c:pt idx="1">
                  <c:v>Threshold</c:v>
                </c:pt>
                <c:pt idx="2">
                  <c:v>Pseudo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97</c:v>
                </c:pt>
              </c:numCache>
            </c:numRef>
          </c:val>
        </c:ser>
        <c:firstSliceAng val="0"/>
      </c:pieChart>
      <c:spPr>
        <a:solidFill>
          <a:srgbClr val="ffffff"/>
        </a:solidFill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21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  <a:r>
              <a:rPr b="0" sz="21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1024 bit</a:t>
            </a:r>
          </a:p>
        </c:rich>
      </c:tx>
      <c:overlay val="0"/>
    </c:title>
    <c:autoTitleDeleted val="0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512 bit</c:v>
                </c:pt>
              </c:strCache>
            </c:strRef>
          </c:tx>
          <c:spPr>
            <a:solidFill>
              <a:srgbClr val="99ccff"/>
            </a:solidFill>
            <a:ln>
              <a:noFill/>
            </a:ln>
          </c:spPr>
          <c:explosion val="0"/>
          <c:dPt>
            <c:idx val="0"/>
            <c:spPr>
              <a:solidFill>
                <a:srgbClr val="000000"/>
              </a:solidFill>
              <a:ln>
                <a:noFill/>
              </a:ln>
            </c:spPr>
          </c:dPt>
          <c:dPt>
            <c:idx val="1"/>
            <c:spPr>
              <a:solidFill>
                <a:srgbClr val="c1222a"/>
              </a:solidFill>
              <a:ln>
                <a:noFill/>
              </a:ln>
            </c:spPr>
          </c:dPt>
          <c:dPt>
            <c:idx val="2"/>
            <c:spPr>
              <a:solidFill>
                <a:srgbClr val="99ccff"/>
              </a:solidFill>
              <a:ln>
                <a:noFill/>
              </a:ln>
            </c:spPr>
          </c:dPt>
          <c:dLbls>
            <c:dLbl>
              <c:idx val="0"/>
              <c:dLblPos val="bestFit"/>
              <c:showLegendKey val="0"/>
              <c:showVal val="1"/>
              <c:showCatName val="0"/>
              <c:showSerName val="0"/>
              <c:showPercent val="0"/>
            </c:dLbl>
            <c:dLbl>
              <c:idx val="1"/>
              <c:dLblPos val="bestFit"/>
              <c:showLegendKey val="0"/>
              <c:showVal val="1"/>
              <c:showCatName val="0"/>
              <c:showSerName val="0"/>
              <c:showPercent val="0"/>
            </c:dLbl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0"/>
            </c:dLbl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Hash</c:v>
                </c:pt>
                <c:pt idx="1">
                  <c:v>Threshold</c:v>
                </c:pt>
                <c:pt idx="2">
                  <c:v>Pseudo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6</c:v>
                </c:pt>
                <c:pt idx="2">
                  <c:v>97</c:v>
                </c:pt>
              </c:numCache>
            </c:numRef>
          </c:val>
        </c:ser>
        <c:firstSliceAng val="0"/>
      </c:pieChart>
      <c:spPr>
        <a:solidFill>
          <a:srgbClr val="ffffff"/>
        </a:solidFill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21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defRPr>
            </a:pPr>
            <a:r>
              <a:rPr b="0" sz="21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2048 bit</a:t>
            </a:r>
          </a:p>
        </c:rich>
      </c:tx>
      <c:layout>
        <c:manualLayout>
          <c:xMode val="edge"/>
          <c:yMode val="edge"/>
          <c:x val="0.191172228098856"/>
          <c:y val="0.0351725287547925"/>
        </c:manualLayout>
      </c:layout>
      <c:overlay val="0"/>
    </c:title>
    <c:autoTitleDeleted val="0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512 bit</c:v>
                </c:pt>
              </c:strCache>
            </c:strRef>
          </c:tx>
          <c:spPr>
            <a:solidFill>
              <a:srgbClr val="99ccff"/>
            </a:solidFill>
            <a:ln>
              <a:noFill/>
            </a:ln>
          </c:spPr>
          <c:explosion val="0"/>
          <c:dPt>
            <c:idx val="0"/>
            <c:spPr>
              <a:solidFill>
                <a:srgbClr val="000000"/>
              </a:solidFill>
              <a:ln>
                <a:noFill/>
              </a:ln>
            </c:spPr>
          </c:dPt>
          <c:dPt>
            <c:idx val="1"/>
            <c:spPr>
              <a:solidFill>
                <a:srgbClr val="c1222a"/>
              </a:solidFill>
              <a:ln>
                <a:noFill/>
              </a:ln>
            </c:spPr>
          </c:dPt>
          <c:dPt>
            <c:idx val="2"/>
            <c:spPr>
              <a:solidFill>
                <a:srgbClr val="99ccff"/>
              </a:solidFill>
              <a:ln>
                <a:noFill/>
              </a:ln>
            </c:spPr>
          </c:dPt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</c:dLbl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0"/>
            </c:dLbl>
            <c:dLblPos val="outEnd"/>
            <c:showLegendKey val="0"/>
            <c:showVal val="1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3"/>
                <c:pt idx="0">
                  <c:v>MAC</c:v>
                </c:pt>
                <c:pt idx="1">
                  <c:v>Threshold</c:v>
                </c:pt>
                <c:pt idx="2">
                  <c:v>Pseudo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36</c:v>
                </c:pt>
                <c:pt idx="2">
                  <c:v>63</c:v>
                </c:pt>
              </c:numCache>
            </c:numRef>
          </c:val>
        </c:ser>
        <c:firstSliceAng val="0"/>
      </c:pieChart>
      <c:spPr>
        <a:solidFill>
          <a:srgbClr val="ffffff"/>
        </a:solidFill>
        <a:ln>
          <a:noFill/>
        </a:ln>
      </c:spPr>
    </c:plotArea>
    <c:legend>
      <c:legendPos val="r"/>
      <c:layout>
        <c:manualLayout>
          <c:xMode val="edge"/>
          <c:yMode val="edge"/>
          <c:x val="0.651216463121454"/>
          <c:y val="0.300216702783797"/>
        </c:manualLayout>
      </c:layout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D8FED1B-A804-48A7-A3FD-25A1A7FE653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886200" y="8686800"/>
            <a:ext cx="29707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1204592-2AC7-4730-AA61-448A7DDA3C1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ＭＳ Ｐゴシック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120" cy="411372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Langsam sprechen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Einen Schluck Wasser nehmen, wenn nötig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Körperhaltung: aufrecht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Zu Vortragsbeginn: Schultern gerade, entspannen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120" cy="41137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kind of attack is not preventable, but you can at least restrict the consequences by updating pseudonyms more often.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3886200" y="8686800"/>
            <a:ext cx="29707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4EB13B5-D113-42E1-B83D-3DC469DD6AE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120" cy="4113720"/>
          </a:xfrm>
          <a:prstGeom prst="rect">
            <a:avLst/>
          </a:prstGeom>
        </p:spPr>
        <p:txBody>
          <a:bodyPr lIns="0" rIns="0" tIns="0" bIns="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distributed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Faster crypto: ECC, implementation in C/…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886200" y="8686800"/>
            <a:ext cx="29707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5A04B53-C6DB-4E39-AAFD-48110B751AE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3886200" y="8686800"/>
            <a:ext cx="29707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DAA98CB-A13F-46A6-A1E7-1D5C5EFE65B0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ＭＳ Ｐゴシック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120" cy="411372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Privacy-preserving storage of enterprise log data using pseudonymisation and cryptographic threshold schemes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Langsam sprechen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Einen Schluck Wasser nehmen, wenn nötig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Körperhaltung: aufrecht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Zu Vortragsbeginn: Schultern gerade, entspannen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120" cy="4113720"/>
          </a:xfrm>
          <a:prstGeom prst="rect">
            <a:avLst/>
          </a:prstGeom>
        </p:spPr>
        <p:txBody>
          <a:bodyPr lIns="0" rIns="0" tIns="0" bIns="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Serious threat for companies (examples)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IBM, Bitkom TODO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regular access control, intrusion detection systems, ... not usable, because users are allowed too perform actions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-&gt; anomaly-based detection = comparing current user behaviour with common user behaviour (statistical approach/machine learning)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requires a lot of data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storing and processing this data can collide with the privacy of employees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Bundesdatenschutzgesetz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,§32, 1: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related to employees can be used for detecting crimes just with concrete evidence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3886200" y="8686800"/>
            <a:ext cx="29707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2B92E8F-7CDC-4FB5-B304-9EA0476A3B9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120" cy="41137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 even if these numbers should be handled with care, they show that insider attacks are a relevant problem for companies.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886200" y="8686800"/>
            <a:ext cx="29707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4781526-DEC1-46CD-966B-E17FA773C50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120" cy="4113720"/>
          </a:xfrm>
          <a:prstGeom prst="rect">
            <a:avLst/>
          </a:prstGeom>
        </p:spPr>
        <p:txBody>
          <a:bodyPr lIns="0" rIns="0" tIns="0" bIns="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regular access control, intrusion detection systems, ... not usable, because users are allowed too perform actions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-&gt;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anomaly-based detection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comparing current user behaviour with common user behaviour (statistical approach/machine learning)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requires a lot of data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storing and processing this data can collide with the privacy of employees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Bundesdatenschutzgesetz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,§32, 1: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related to employees may just be used for detecting crimes when there is concrete evidence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BAG Erfurt: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keyloggers to test user behaviour is not allowed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3886200" y="8686800"/>
            <a:ext cx="29707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AFF09A9-0CEF-48F8-AE23-CEC97D8BEEE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120" cy="4113720"/>
          </a:xfrm>
          <a:prstGeom prst="rect">
            <a:avLst/>
          </a:prstGeom>
        </p:spPr>
        <p:txBody>
          <a:bodyPr lIns="0" rIns="0" tIns="0" bIns="0"/>
          <a:p>
            <a:pPr marL="216000" indent="-215280"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(t,n) secret sharing scheme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n: # parts (shares)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t: shares required for restoring the secret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 algn="r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Threshold decryption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key scheme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Decryption requires at least t participants (share owners)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Message is decrypted but secret key is NOT restored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Advantages: distributed trust, prevents „blocking“ participants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3886200" y="8686800"/>
            <a:ext cx="29707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1078262-BAB4-4EE7-89D0-9DAA8A90006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120" cy="41137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Disclose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3886200" y="8686800"/>
            <a:ext cx="29707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B0CDD1B-B0E1-4FED-863F-7BCD6A8B8F1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120" cy="4113720"/>
          </a:xfrm>
          <a:prstGeom prst="rect">
            <a:avLst/>
          </a:prstGeom>
        </p:spPr>
        <p:txBody>
          <a:bodyPr lIns="0" rIns="0" tIns="0" bIns="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Proxy based: No changes to data sources and siem system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Distributed because: distributed storage and processing of log data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886200" y="8686800"/>
            <a:ext cx="297072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49755A1-9C04-4225-B9E6-EC9F2364A50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ndale Mono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457200" y="1143000"/>
            <a:ext cx="8458200" cy="360"/>
          </a:xfrm>
          <a:prstGeom prst="line">
            <a:avLst/>
          </a:prstGeom>
          <a:ln cap="rnd" w="9360">
            <a:solidFill>
              <a:srgbClr val="b3b3b3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457200" y="6615000"/>
            <a:ext cx="10656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fld id="{7379217B-C810-4771-9F26-5DF7C0A8DF4C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Line 3"/>
          <p:cNvSpPr/>
          <p:nvPr/>
        </p:nvSpPr>
        <p:spPr>
          <a:xfrm>
            <a:off x="0" y="1143000"/>
            <a:ext cx="9144000" cy="2520"/>
          </a:xfrm>
          <a:prstGeom prst="line">
            <a:avLst/>
          </a:prstGeom>
          <a:ln w="25560">
            <a:solidFill>
              <a:srgbClr val="b3b3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1412640"/>
            <a:ext cx="9142920" cy="5444280"/>
          </a:xfrm>
          <a:prstGeom prst="rect">
            <a:avLst/>
          </a:prstGeom>
          <a:solidFill>
            <a:srgbClr val="b3b3b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457200" y="6615000"/>
            <a:ext cx="10656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fld id="{E8B20C5A-2877-47A4-8221-679173E1E253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3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Bild 11" descr=""/>
          <p:cNvPicPr/>
          <p:nvPr/>
        </p:nvPicPr>
        <p:blipFill>
          <a:blip r:embed="rId2"/>
          <a:stretch/>
        </p:blipFill>
        <p:spPr>
          <a:xfrm>
            <a:off x="0" y="0"/>
            <a:ext cx="2732400" cy="1478880"/>
          </a:xfrm>
          <a:prstGeom prst="rect">
            <a:avLst/>
          </a:prstGeom>
          <a:ln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/>
          <p:cNvSpPr/>
          <p:nvPr/>
        </p:nvSpPr>
        <p:spPr>
          <a:xfrm>
            <a:off x="457200" y="1143000"/>
            <a:ext cx="8458200" cy="360"/>
          </a:xfrm>
          <a:prstGeom prst="line">
            <a:avLst/>
          </a:prstGeom>
          <a:ln cap="rnd" w="9360">
            <a:solidFill>
              <a:srgbClr val="b3b3b3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457200" y="6615000"/>
            <a:ext cx="10656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fld id="{7F028108-4114-4A74-A518-670063C721F4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Line 3"/>
          <p:cNvSpPr/>
          <p:nvPr/>
        </p:nvSpPr>
        <p:spPr>
          <a:xfrm>
            <a:off x="0" y="1143000"/>
            <a:ext cx="9144000" cy="2520"/>
          </a:xfrm>
          <a:prstGeom prst="line">
            <a:avLst/>
          </a:prstGeom>
          <a:ln w="25560">
            <a:solidFill>
              <a:srgbClr val="b3b3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e 1"/>
          <p:cNvSpPr/>
          <p:nvPr/>
        </p:nvSpPr>
        <p:spPr>
          <a:xfrm>
            <a:off x="457200" y="1143000"/>
            <a:ext cx="8458200" cy="360"/>
          </a:xfrm>
          <a:prstGeom prst="line">
            <a:avLst/>
          </a:prstGeom>
          <a:ln cap="rnd" w="9360">
            <a:solidFill>
              <a:srgbClr val="b3b3b3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 hidden="1"/>
          <p:cNvSpPr/>
          <p:nvPr/>
        </p:nvSpPr>
        <p:spPr>
          <a:xfrm>
            <a:off x="457200" y="6615000"/>
            <a:ext cx="10656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fld id="{8ED52DD5-6906-42DA-93F8-EFB81FEE559E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Line 3"/>
          <p:cNvSpPr/>
          <p:nvPr/>
        </p:nvSpPr>
        <p:spPr>
          <a:xfrm>
            <a:off x="0" y="1143000"/>
            <a:ext cx="9144000" cy="2520"/>
          </a:xfrm>
          <a:prstGeom prst="line">
            <a:avLst/>
          </a:prstGeom>
          <a:ln w="25560">
            <a:solidFill>
              <a:srgbClr val="b3b3b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0" y="1412640"/>
            <a:ext cx="9142920" cy="5444280"/>
          </a:xfrm>
          <a:prstGeom prst="rect">
            <a:avLst/>
          </a:prstGeom>
          <a:solidFill>
            <a:srgbClr val="b3b3b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5"/>
          <p:cNvSpPr/>
          <p:nvPr/>
        </p:nvSpPr>
        <p:spPr>
          <a:xfrm>
            <a:off x="457200" y="6615000"/>
            <a:ext cx="10656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fld id="{03F022A0-4E99-4706-9111-4B52B217664D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Bild 11" descr=""/>
          <p:cNvPicPr/>
          <p:nvPr/>
        </p:nvPicPr>
        <p:blipFill>
          <a:blip r:embed="rId2"/>
          <a:stretch/>
        </p:blipFill>
        <p:spPr>
          <a:xfrm>
            <a:off x="0" y="0"/>
            <a:ext cx="2732400" cy="1478880"/>
          </a:xfrm>
          <a:prstGeom prst="rect">
            <a:avLst/>
          </a:prstGeom>
          <a:ln>
            <a:noFill/>
          </a:ln>
        </p:spPr>
      </p:pic>
      <p:sp>
        <p:nvSpPr>
          <p:cNvPr id="87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362320" y="3072240"/>
            <a:ext cx="678060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Privacy-preserving storage of enterprise logdata using pseudonymisation and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threshold cryptosystems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2362320" y="5053680"/>
            <a:ext cx="678060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Tom Petersen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Research group on Security in Distributed Systems (SVS)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Department of Computer Science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University of Hamburg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2555640" y="116640"/>
            <a:ext cx="6479640" cy="12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PET-CON 2018.1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116640"/>
            <a:ext cx="8457120" cy="10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b7b7b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Identifying created pseudonyms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024000" y="4041000"/>
            <a:ext cx="3095280" cy="24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Local storage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en-US" sz="2000" spc="-1" strike="sng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Decryption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en-US" sz="2000" spc="-1" strike="sng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Deterministic encryption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en-US" sz="2000" spc="-1" strike="sng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Hashing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Searchable encryption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MACs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2" name="Picture 2" descr=""/>
          <p:cNvPicPr/>
          <p:nvPr/>
        </p:nvPicPr>
        <p:blipFill>
          <a:blip r:embed="rId1"/>
          <a:stretch/>
        </p:blipFill>
        <p:spPr>
          <a:xfrm>
            <a:off x="1554480" y="1632240"/>
            <a:ext cx="6033960" cy="225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116640"/>
            <a:ext cx="8457120" cy="10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b7b7b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Evaluation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57200" y="1219320"/>
            <a:ext cx="8457120" cy="54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Possible attacks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335787"/>
              </a:buClr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Background knowledge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335787"/>
              </a:buClr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Centralized key generation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335787"/>
              </a:buClr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Self-implemented cryptographic functions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Performance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75" name="Inhaltsplatzhalter 3"/>
          <p:cNvGraphicFramePr/>
          <p:nvPr/>
        </p:nvGraphicFramePr>
        <p:xfrm>
          <a:off x="971640" y="3645000"/>
          <a:ext cx="3815280" cy="2807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116640"/>
            <a:ext cx="8457120" cy="10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b7b7b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Evaluation (II) - performance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77" name="Inhaltsplatzhalter 3"/>
          <p:cNvGraphicFramePr/>
          <p:nvPr/>
        </p:nvGraphicFramePr>
        <p:xfrm>
          <a:off x="2663640" y="1196640"/>
          <a:ext cx="3815280" cy="2807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78" name="Diagramm 4"/>
          <p:cNvGraphicFramePr/>
          <p:nvPr/>
        </p:nvGraphicFramePr>
        <p:xfrm>
          <a:off x="323640" y="4293000"/>
          <a:ext cx="2663280" cy="2159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9" name="Diagramm 5"/>
          <p:cNvGraphicFramePr/>
          <p:nvPr/>
        </p:nvGraphicFramePr>
        <p:xfrm>
          <a:off x="2699640" y="4293000"/>
          <a:ext cx="2519280" cy="2159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0" name="Diagramm 6"/>
          <p:cNvGraphicFramePr/>
          <p:nvPr/>
        </p:nvGraphicFramePr>
        <p:xfrm>
          <a:off x="5076000" y="4293000"/>
          <a:ext cx="3743280" cy="2159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2362320" y="3072240"/>
            <a:ext cx="678060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Datenschutzfreundliche Speicherung unternehmensinterner Überwachungsdaten mittels Pseudonymisierung und kryptographischer Schwellwertschemata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2362320" y="5053680"/>
            <a:ext cx="678060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Tom Petersen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Universität Hamburg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Fachbereich Informatik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2555640" y="116640"/>
            <a:ext cx="6479640" cy="122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20. März 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457200" y="116640"/>
            <a:ext cx="8457120" cy="10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b7b7b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Insider attacks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57200" y="1219320"/>
            <a:ext cx="8457120" cy="54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Serious threat for companies (examples)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IBM, Bitkom TODO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regular access control, intrusion detection systems, ... not usable, because users are allowed too perform actions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-&gt; anomaly-based detection = comparing current user behaviour with common user behaviour (statistical approach/machine learning)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requires a lot of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But storing and processing this data can collide with the privacy of employees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i="1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Bundesdatenschutzgesetz</a:t>
            </a: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,§32, 1: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Personenbeziehbare Daten für Straftataufdeckung nur mit konkretem Anfangsverdacht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Data related to employees may just be used for detecting crimes when there is concrete evidence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116640"/>
            <a:ext cx="8457120" cy="10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b7b7b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Pseudonymisation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57200" y="1219320"/>
            <a:ext cx="8457120" cy="54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Changing pseudonyms regularly decreases linkability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privacy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&lt;=&gt;</a:t>
            </a: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anomaly detection requirements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Parameters: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335787"/>
              </a:buClr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Time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335787"/>
              </a:buClr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Maximum number of uses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Choice depends 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335787"/>
              </a:buClr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Data source properties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335787"/>
              </a:buClr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Anomaly detection requirements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Implementation:  straightforward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1" dur="indefinite" restart="never" nodeType="tmRoot">
          <p:childTnLst>
            <p:seq>
              <p:cTn id="1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116640"/>
            <a:ext cx="8457120" cy="10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b7b7b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Threshold cryptosystem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57200" y="1219320"/>
            <a:ext cx="8457120" cy="54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Threshold public key decryption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combining ElGamal and Shamir‘s secret sharing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Centralized key generation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Implementation: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335787"/>
              </a:buClr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No usable open source implementation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335787"/>
              </a:buClr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Own implementation as hybrid scheme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3" dur="indefinite" restart="never" nodeType="tmRoot">
          <p:childTnLst>
            <p:seq>
              <p:cTn id="1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116640"/>
            <a:ext cx="8457120" cy="10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b7b7b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Insider attacks (I)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57200" y="4581000"/>
            <a:ext cx="8457120" cy="12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Bitkom Spezialstudie Wirtschaftsschutz </a:t>
            </a: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(2016):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about 60% of incidents </a:t>
            </a:r>
            <a:r>
              <a:rPr b="0" i="1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 the area of data theft, industrial spying or sabotage</a:t>
            </a: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have a connection to current or former employees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3209040" y="1760400"/>
            <a:ext cx="4350240" cy="2243520"/>
          </a:xfrm>
          <a:prstGeom prst="rect">
            <a:avLst/>
          </a:prstGeom>
          <a:solidFill>
            <a:srgbClr val="d0dde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Picture 2" descr=""/>
          <p:cNvPicPr/>
          <p:nvPr/>
        </p:nvPicPr>
        <p:blipFill>
          <a:blip r:embed="rId1"/>
          <a:stretch/>
        </p:blipFill>
        <p:spPr>
          <a:xfrm>
            <a:off x="3958200" y="1980000"/>
            <a:ext cx="578880" cy="578880"/>
          </a:xfrm>
          <a:prstGeom prst="rect">
            <a:avLst/>
          </a:prstGeom>
          <a:ln>
            <a:noFill/>
          </a:ln>
        </p:spPr>
      </p:pic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6260400" y="1980000"/>
            <a:ext cx="578880" cy="578880"/>
          </a:xfrm>
          <a:prstGeom prst="rect">
            <a:avLst/>
          </a:prstGeom>
          <a:ln>
            <a:noFill/>
          </a:ln>
        </p:spPr>
      </p:pic>
      <p:pic>
        <p:nvPicPr>
          <p:cNvPr id="136" name="Picture 2" descr=""/>
          <p:cNvPicPr/>
          <p:nvPr/>
        </p:nvPicPr>
        <p:blipFill>
          <a:blip r:embed="rId3"/>
          <a:stretch/>
        </p:blipFill>
        <p:spPr>
          <a:xfrm>
            <a:off x="5094720" y="3185280"/>
            <a:ext cx="578880" cy="578880"/>
          </a:xfrm>
          <a:prstGeom prst="rect">
            <a:avLst/>
          </a:prstGeom>
          <a:ln>
            <a:noFill/>
          </a:ln>
        </p:spPr>
      </p:pic>
      <p:pic>
        <p:nvPicPr>
          <p:cNvPr id="137" name="Picture 5" descr=""/>
          <p:cNvPicPr/>
          <p:nvPr/>
        </p:nvPicPr>
        <p:blipFill>
          <a:blip r:embed="rId4"/>
          <a:stretch/>
        </p:blipFill>
        <p:spPr>
          <a:xfrm>
            <a:off x="1583640" y="1921680"/>
            <a:ext cx="574920" cy="687600"/>
          </a:xfrm>
          <a:prstGeom prst="rect">
            <a:avLst/>
          </a:prstGeom>
          <a:ln>
            <a:noFill/>
          </a:ln>
        </p:spPr>
      </p:pic>
      <p:sp>
        <p:nvSpPr>
          <p:cNvPr id="138" name="Line 4"/>
          <p:cNvSpPr/>
          <p:nvPr/>
        </p:nvSpPr>
        <p:spPr>
          <a:xfrm>
            <a:off x="4537800" y="2278440"/>
            <a:ext cx="846720" cy="906840"/>
          </a:xfrm>
          <a:prstGeom prst="line">
            <a:avLst/>
          </a:prstGeom>
          <a:ln w="9360">
            <a:solidFill>
              <a:srgbClr val="a1bad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5"/>
          <p:cNvSpPr/>
          <p:nvPr/>
        </p:nvSpPr>
        <p:spPr>
          <a:xfrm>
            <a:off x="4537800" y="2269800"/>
            <a:ext cx="1722600" cy="360"/>
          </a:xfrm>
          <a:prstGeom prst="line">
            <a:avLst/>
          </a:prstGeom>
          <a:ln w="9360">
            <a:solidFill>
              <a:srgbClr val="a1bad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6"/>
          <p:cNvSpPr/>
          <p:nvPr/>
        </p:nvSpPr>
        <p:spPr>
          <a:xfrm flipH="1">
            <a:off x="5384520" y="2269800"/>
            <a:ext cx="875880" cy="915480"/>
          </a:xfrm>
          <a:prstGeom prst="line">
            <a:avLst/>
          </a:prstGeom>
          <a:ln w="9360">
            <a:solidFill>
              <a:srgbClr val="a1bad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7"/>
          <p:cNvSpPr/>
          <p:nvPr/>
        </p:nvSpPr>
        <p:spPr>
          <a:xfrm flipH="1" flipV="1">
            <a:off x="2159640" y="2265840"/>
            <a:ext cx="1798200" cy="3960"/>
          </a:xfrm>
          <a:prstGeom prst="line">
            <a:avLst/>
          </a:prstGeom>
          <a:ln w="9360">
            <a:solidFill>
              <a:srgbClr val="a1bad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2" name="Picture 6" descr=""/>
          <p:cNvPicPr/>
          <p:nvPr/>
        </p:nvPicPr>
        <p:blipFill>
          <a:blip r:embed="rId5"/>
          <a:stretch/>
        </p:blipFill>
        <p:spPr>
          <a:xfrm>
            <a:off x="6281280" y="2637000"/>
            <a:ext cx="537480" cy="574920"/>
          </a:xfrm>
          <a:prstGeom prst="rect">
            <a:avLst/>
          </a:prstGeom>
          <a:ln>
            <a:noFill/>
          </a:ln>
        </p:spPr>
      </p:pic>
      <p:sp>
        <p:nvSpPr>
          <p:cNvPr id="143" name="CustomShape 8"/>
          <p:cNvSpPr/>
          <p:nvPr/>
        </p:nvSpPr>
        <p:spPr>
          <a:xfrm>
            <a:off x="3209040" y="3296520"/>
            <a:ext cx="172800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Corporate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116640"/>
            <a:ext cx="8457120" cy="10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b7b7b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Insider </a:t>
            </a:r>
            <a:r>
              <a:rPr b="0" lang="en-US" sz="2400" spc="-1" strike="noStrike">
                <a:solidFill>
                  <a:srgbClr val="7b7b7b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attacks </a:t>
            </a:r>
            <a:r>
              <a:rPr b="0" lang="en-US" sz="2400" spc="-1" strike="noStrike">
                <a:solidFill>
                  <a:srgbClr val="7b7b7b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(II)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4206240" y="6567840"/>
            <a:ext cx="49294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d0dded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Icons from: </a:t>
            </a:r>
            <a:r>
              <a:rPr b="0" i="1" lang="en-US" sz="1200" spc="-1" strike="noStrike">
                <a:solidFill>
                  <a:srgbClr val="d0dded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https://www.shareicon.net (Flaticon </a:t>
            </a:r>
            <a:r>
              <a:rPr b="0" i="1" lang="en-US" sz="1200" spc="-1" strike="noStrike">
                <a:solidFill>
                  <a:srgbClr val="d0dded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basic license)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Picture 4" descr=""/>
          <p:cNvPicPr/>
          <p:nvPr/>
        </p:nvPicPr>
        <p:blipFill>
          <a:blip r:embed="rId1"/>
          <a:stretch/>
        </p:blipFill>
        <p:spPr>
          <a:xfrm>
            <a:off x="611640" y="2709000"/>
            <a:ext cx="1438920" cy="1438920"/>
          </a:xfrm>
          <a:prstGeom prst="rect">
            <a:avLst/>
          </a:prstGeom>
          <a:ln>
            <a:noFill/>
          </a:ln>
        </p:spPr>
      </p:pic>
      <p:sp>
        <p:nvSpPr>
          <p:cNvPr id="147" name="CustomShape 3"/>
          <p:cNvSpPr/>
          <p:nvPr/>
        </p:nvSpPr>
        <p:spPr>
          <a:xfrm>
            <a:off x="215640" y="4499640"/>
            <a:ext cx="231084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Firewall, IDS, 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Picture 5" descr=""/>
          <p:cNvPicPr/>
          <p:nvPr/>
        </p:nvPicPr>
        <p:blipFill>
          <a:blip r:embed="rId2"/>
          <a:stretch/>
        </p:blipFill>
        <p:spPr>
          <a:xfrm>
            <a:off x="3188160" y="2711520"/>
            <a:ext cx="1190880" cy="1433520"/>
          </a:xfrm>
          <a:prstGeom prst="rect">
            <a:avLst/>
          </a:prstGeom>
          <a:ln>
            <a:noFill/>
          </a:ln>
        </p:spPr>
      </p:pic>
      <p:pic>
        <p:nvPicPr>
          <p:cNvPr id="149" name="Picture 6" descr=""/>
          <p:cNvPicPr/>
          <p:nvPr/>
        </p:nvPicPr>
        <p:blipFill>
          <a:blip r:embed="rId3"/>
          <a:stretch/>
        </p:blipFill>
        <p:spPr>
          <a:xfrm>
            <a:off x="4451760" y="2709000"/>
            <a:ext cx="1438920" cy="1438920"/>
          </a:xfrm>
          <a:prstGeom prst="rect">
            <a:avLst/>
          </a:prstGeom>
          <a:ln>
            <a:noFill/>
          </a:ln>
        </p:spPr>
      </p:pic>
      <p:sp>
        <p:nvSpPr>
          <p:cNvPr id="150" name="CustomShape 4"/>
          <p:cNvSpPr/>
          <p:nvPr/>
        </p:nvSpPr>
        <p:spPr>
          <a:xfrm>
            <a:off x="3115800" y="4499640"/>
            <a:ext cx="291132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Anomaly-based detection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6846840" y="4499640"/>
            <a:ext cx="177012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§32 BDSG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Picture 8" descr=""/>
          <p:cNvPicPr/>
          <p:nvPr/>
        </p:nvPicPr>
        <p:blipFill>
          <a:blip r:embed="rId4"/>
          <a:stretch/>
        </p:blipFill>
        <p:spPr>
          <a:xfrm>
            <a:off x="7663680" y="3285000"/>
            <a:ext cx="1018080" cy="860400"/>
          </a:xfrm>
          <a:prstGeom prst="rect">
            <a:avLst/>
          </a:prstGeom>
          <a:ln>
            <a:noFill/>
          </a:ln>
        </p:spPr>
      </p:pic>
      <p:pic>
        <p:nvPicPr>
          <p:cNvPr id="153" name="Picture 9" descr=""/>
          <p:cNvPicPr/>
          <p:nvPr/>
        </p:nvPicPr>
        <p:blipFill>
          <a:blip r:embed="rId5"/>
          <a:stretch/>
        </p:blipFill>
        <p:spPr>
          <a:xfrm>
            <a:off x="6804360" y="2637000"/>
            <a:ext cx="974520" cy="974520"/>
          </a:xfrm>
          <a:prstGeom prst="rect">
            <a:avLst/>
          </a:prstGeom>
          <a:ln>
            <a:noFill/>
          </a:ln>
        </p:spPr>
      </p:pic>
      <p:sp>
        <p:nvSpPr>
          <p:cNvPr id="154" name="CustomShape 6"/>
          <p:cNvSpPr/>
          <p:nvPr/>
        </p:nvSpPr>
        <p:spPr>
          <a:xfrm>
            <a:off x="107640" y="2293200"/>
            <a:ext cx="2375280" cy="2373480"/>
          </a:xfrm>
          <a:prstGeom prst="mathMultiply">
            <a:avLst>
              <a:gd name="adj1" fmla="val 3676"/>
            </a:avLst>
          </a:prstGeom>
          <a:solidFill>
            <a:srgbClr val="e66f75"/>
          </a:solidFill>
          <a:ln w="9360">
            <a:solidFill>
              <a:srgbClr val="c1222a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>
                <p:childTnLst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freeze">
                      <p:stCondLst>
                        <p:cond delay="indefinite"/>
                      </p:stCondLst>
                      <p:childTnLst>
                        <p:par>
                          <p:cTn id="20" fill="freeze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freeze">
                      <p:stCondLst>
                        <p:cond delay="indefinite"/>
                      </p:stCondLst>
                      <p:childTnLst>
                        <p:par>
                          <p:cTn id="24" fill="freeze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freeze">
                      <p:stCondLst>
                        <p:cond delay="indefinite"/>
                      </p:stCondLst>
                      <p:childTnLst>
                        <p:par>
                          <p:cTn id="28" fill="freeze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freeze">
                      <p:stCondLst>
                        <p:cond delay="indefinite"/>
                      </p:stCondLst>
                      <p:childTnLst>
                        <p:par>
                          <p:cTn id="32" fill="freeze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140000" y="1484640"/>
            <a:ext cx="984600" cy="50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457200" y="116640"/>
            <a:ext cx="8457120" cy="10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b7b7b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Approach (I)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457200" y="1484640"/>
            <a:ext cx="3681720" cy="5039640"/>
          </a:xfrm>
          <a:prstGeom prst="rect">
            <a:avLst/>
          </a:prstGeom>
          <a:solidFill>
            <a:srgbClr val="cae2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Pseudonymisation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Using an identifier different from the real identifier of a subject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Alice : 0x2003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Assignment e.g. by using functions like hash algorithms or </a:t>
            </a:r>
            <a:r>
              <a:rPr b="1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mapping tables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5125320" y="1484640"/>
            <a:ext cx="3681720" cy="5039640"/>
          </a:xfrm>
          <a:prstGeom prst="rect">
            <a:avLst/>
          </a:prstGeom>
          <a:solidFill>
            <a:srgbClr val="cae2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Threshold cryptosystems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(t,n) </a:t>
            </a:r>
            <a:r>
              <a:rPr b="1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threshold decryption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Key generation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57160" indent="-456120">
              <a:lnSpc>
                <a:spcPct val="100000"/>
              </a:lnSpc>
              <a:buClr>
                <a:srgbClr val="335787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(pk, shares)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57160" indent="-456120">
              <a:lnSpc>
                <a:spcPct val="100000"/>
              </a:lnSpc>
              <a:buClr>
                <a:srgbClr val="335787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Message encryption (pk)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57160" indent="-456120">
              <a:lnSpc>
                <a:spcPct val="100000"/>
              </a:lnSpc>
              <a:buClr>
                <a:srgbClr val="335787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Computing partial decryptions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57160" indent="-456120">
              <a:lnSpc>
                <a:spcPct val="100000"/>
              </a:lnSpc>
              <a:buClr>
                <a:srgbClr val="335787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Decrypting message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Secret key is NOT restored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Distributed trust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7200" y="116640"/>
            <a:ext cx="8457120" cy="10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b7b7b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Approach (II)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Picture 3" descr=""/>
          <p:cNvPicPr/>
          <p:nvPr/>
        </p:nvPicPr>
        <p:blipFill>
          <a:blip r:embed="rId1"/>
          <a:stretch/>
        </p:blipFill>
        <p:spPr>
          <a:xfrm>
            <a:off x="755640" y="1414080"/>
            <a:ext cx="7961400" cy="511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116640"/>
            <a:ext cx="8457120" cy="10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b7b7b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Prototypical implementation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Picture 2" descr=""/>
          <p:cNvPicPr/>
          <p:nvPr/>
        </p:nvPicPr>
        <p:blipFill>
          <a:blip r:embed="rId1"/>
          <a:stretch/>
        </p:blipFill>
        <p:spPr>
          <a:xfrm>
            <a:off x="413640" y="1628640"/>
            <a:ext cx="8360280" cy="403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116640"/>
            <a:ext cx="8457120" cy="10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b7b7b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Key points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Picture 2" descr=""/>
          <p:cNvPicPr/>
          <p:nvPr/>
        </p:nvPicPr>
        <p:blipFill>
          <a:blip r:embed="rId1"/>
          <a:stretch/>
        </p:blipFill>
        <p:spPr>
          <a:xfrm>
            <a:off x="1554840" y="3349080"/>
            <a:ext cx="6033960" cy="2259000"/>
          </a:xfrm>
          <a:prstGeom prst="rect">
            <a:avLst/>
          </a:prstGeom>
          <a:ln>
            <a:noFill/>
          </a:ln>
        </p:spPr>
      </p:pic>
      <p:sp>
        <p:nvSpPr>
          <p:cNvPr id="165" name="CustomShape 2"/>
          <p:cNvSpPr/>
          <p:nvPr/>
        </p:nvSpPr>
        <p:spPr>
          <a:xfrm>
            <a:off x="457200" y="1413360"/>
            <a:ext cx="8457120" cy="21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Parameter-dependent pseudonymization: time and usage based → influence on linkability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Threshold public key decryption combining ElGamal and  Shamir’s secret sharing → own implementation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Identifying created pseudonyms: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3098160" y="5508720"/>
            <a:ext cx="2988000" cy="38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→ </a:t>
            </a: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MAC-based solution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>
                <p:childTnLst>
                  <p:par>
                    <p:cTn id="67" fill="freeze">
                      <p:stCondLst>
                        <p:cond delay="0"/>
                      </p:stCondLst>
                      <p:childTnLst>
                        <p:par>
                          <p:cTn id="68" fill="freeze">
                            <p:stCondLst>
                              <p:cond delay="0"/>
                            </p:stCondLst>
                            <p:childTnLst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freeze">
                      <p:stCondLst>
                        <p:cond delay="indefinite"/>
                      </p:stCondLst>
                      <p:childTnLst>
                        <p:par>
                          <p:cTn id="72" fill="freeze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freeze">
                      <p:stCondLst>
                        <p:cond delay="indefinite"/>
                      </p:stCondLst>
                      <p:childTnLst>
                        <p:par>
                          <p:cTn id="76" fill="freeze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116640"/>
            <a:ext cx="8457120" cy="10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b7b7b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Conclusion and future 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57200" y="1219320"/>
            <a:ext cx="8457120" cy="54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Well-suited approach for the stated 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335787"/>
              </a:buClr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Parameter-dependent linkability for pseudonymous log data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
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→ privacy-preserving anomaly detection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335787"/>
              </a:buClr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Disclosure of pseudonym owner secured by four-eye principle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c1222a"/>
              </a:buClr>
              <a:buSzPct val="12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Open questions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335787"/>
              </a:buClr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Effects of different parameter choices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on anomaly detection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on (unintentionally) disclosing pseudonym owners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335787"/>
              </a:buClr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Further (context-dependent) parameters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7200" y="1219320"/>
            <a:ext cx="8457120" cy="54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35787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Thank you!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9999 TemplateSVSnurHF.potx</Template>
  <TotalTime>171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2009-11-03T08:05:18Z</dcterms:created>
  <dc:creator/>
  <dc:description/>
  <dc:language>en-US</dc:language>
  <cp:lastModifiedBy/>
  <cp:lastPrinted>2003-12-17T12:03:49Z</cp:lastPrinted>
  <dcterms:modified xsi:type="dcterms:W3CDTF">2018-04-17T22:36:33Z</dcterms:modified>
  <cp:revision>792</cp:revision>
  <dc:subject/>
  <dc:title>Template für Folien (nur HF)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