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charts/chart5.xml" ContentType="application/vnd.openxmlformats-officedocument.drawingml.char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9.wmf" ContentType="image/x-wmf"/>
  <Override PartName="/ppt/media/image18.wmf" ContentType="image/x-wmf"/>
  <Override PartName="/ppt/media/image17.wmf" ContentType="image/x-wmf"/>
  <Override PartName="/ppt/media/image16.wmf" ContentType="image/x-wmf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wmf" ContentType="image/x-wmf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rgbClr val="99ccff"/>
            </a:solidFill>
            <a:ln>
              <a:noFill/>
            </a:ln>
          </c:spPr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No enc.</c:v>
                </c:pt>
                <c:pt idx="1">
                  <c:v>512bit</c:v>
                </c:pt>
                <c:pt idx="2">
                  <c:v>1024bit</c:v>
                </c:pt>
                <c:pt idx="3">
                  <c:v>2048bit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1.5</c:v>
                </c:pt>
                <c:pt idx="1">
                  <c:v>4.6</c:v>
                </c:pt>
                <c:pt idx="2">
                  <c:v>6.5</c:v>
                </c:pt>
                <c:pt idx="3">
                  <c:v>21.2</c:v>
                </c:pt>
              </c:numCache>
            </c:numRef>
          </c:val>
        </c:ser>
        <c:gapWidth val="75"/>
        <c:overlap val="0"/>
        <c:axId val="8037558"/>
        <c:axId val="85596044"/>
      </c:barChart>
      <c:catAx>
        <c:axId val="8037558"/>
        <c:scaling>
          <c:orientation val="minMax"/>
        </c:scaling>
        <c:delete val="0"/>
        <c:axPos val="b"/>
        <c:numFmt formatCode="MM/DD/YYYY" sourceLinked="1"/>
        <c:majorTickMark val="none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p>
            <a:pPr>
              <a:defRPr b="0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defRPr>
            </a:pPr>
          </a:p>
        </c:txPr>
        <c:crossAx val="85596044"/>
        <c:crosses val="autoZero"/>
        <c:auto val="1"/>
        <c:lblAlgn val="ctr"/>
        <c:lblOffset val="100"/>
      </c:catAx>
      <c:valAx>
        <c:axId val="85596044"/>
        <c:scaling>
          <c:orientation val="minMax"/>
        </c:scaling>
        <c:delete val="0"/>
        <c:axPos val="l"/>
        <c:title>
          <c:tx>
            <c:rich>
              <a:bodyPr rot="-5400000"/>
              <a:lstStyle/>
              <a:p>
                <a:pPr>
                  <a:defRPr b="0" sz="1800" spc="-1" strike="noStrike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defRPr>
                </a:pPr>
                <a:r>
                  <a:rPr b="0" sz="1800" spc="-1" strike="noStrike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Time in s</a:t>
                </a:r>
              </a:p>
            </c:rich>
          </c:tx>
          <c:layout>
            <c:manualLayout>
              <c:xMode val="edge"/>
              <c:yMode val="edge"/>
              <c:x val="0.000282992170549948"/>
              <c:y val="0.203307268298936"/>
            </c:manualLayout>
          </c:layout>
          <c:overlay val="0"/>
        </c:title>
        <c:numFmt formatCode="General" sourceLinked="0"/>
        <c:majorTickMark val="none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p>
            <a:pPr>
              <a:defRPr b="0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defRPr>
            </a:pPr>
          </a:p>
        </c:txPr>
        <c:crossAx val="8037558"/>
        <c:crosses val="autoZero"/>
        <c:crossBetween val="midCat"/>
      </c:valAx>
      <c:spPr>
        <a:solidFill>
          <a:srgbClr val="ffffff"/>
        </a:solidFill>
        <a:ln>
          <a:noFill/>
        </a:ln>
      </c:spPr>
    </c:plotArea>
    <c:plotVisOnly val="1"/>
    <c:dispBlanksAs val="gap"/>
  </c:chart>
  <c:spPr>
    <a:noFill/>
    <a:ln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rgbClr val="99ccff"/>
            </a:solidFill>
            <a:ln>
              <a:noFill/>
            </a:ln>
          </c:spPr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No enc.</c:v>
                </c:pt>
                <c:pt idx="1">
                  <c:v>512bit</c:v>
                </c:pt>
                <c:pt idx="2">
                  <c:v>1024bit</c:v>
                </c:pt>
                <c:pt idx="3">
                  <c:v>2048bit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1.5</c:v>
                </c:pt>
                <c:pt idx="1">
                  <c:v>4.6</c:v>
                </c:pt>
                <c:pt idx="2">
                  <c:v>6.5</c:v>
                </c:pt>
                <c:pt idx="3">
                  <c:v>21.2</c:v>
                </c:pt>
              </c:numCache>
            </c:numRef>
          </c:val>
        </c:ser>
        <c:gapWidth val="75"/>
        <c:overlap val="0"/>
        <c:axId val="78037999"/>
        <c:axId val="52152231"/>
      </c:barChart>
      <c:catAx>
        <c:axId val="78037999"/>
        <c:scaling>
          <c:orientation val="minMax"/>
        </c:scaling>
        <c:delete val="0"/>
        <c:axPos val="b"/>
        <c:numFmt formatCode="MM/DD/YYYY" sourceLinked="1"/>
        <c:majorTickMark val="none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p>
            <a:pPr>
              <a:defRPr b="0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defRPr>
            </a:pPr>
          </a:p>
        </c:txPr>
        <c:crossAx val="52152231"/>
        <c:crosses val="autoZero"/>
        <c:auto val="1"/>
        <c:lblAlgn val="ctr"/>
        <c:lblOffset val="100"/>
      </c:catAx>
      <c:valAx>
        <c:axId val="52152231"/>
        <c:scaling>
          <c:orientation val="minMax"/>
        </c:scaling>
        <c:delete val="0"/>
        <c:axPos val="l"/>
        <c:title>
          <c:tx>
            <c:rich>
              <a:bodyPr rot="-5400000"/>
              <a:lstStyle/>
              <a:p>
                <a:pPr>
                  <a:defRPr b="0" sz="1800" spc="-1" strike="noStrike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defRPr>
                </a:pPr>
                <a:r>
                  <a:rPr b="0" sz="1800" spc="-1" strike="noStrike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Time in s</a:t>
                </a:r>
              </a:p>
            </c:rich>
          </c:tx>
          <c:layout>
            <c:manualLayout>
              <c:xMode val="edge"/>
              <c:yMode val="edge"/>
              <c:x val="0.000188661447033299"/>
              <c:y val="0.203435456992693"/>
            </c:manualLayout>
          </c:layout>
          <c:overlay val="0"/>
        </c:title>
        <c:numFmt formatCode="General" sourceLinked="0"/>
        <c:majorTickMark val="none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p>
            <a:pPr>
              <a:defRPr b="0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defRPr>
            </a:pPr>
          </a:p>
        </c:txPr>
        <c:crossAx val="78037999"/>
        <c:crosses val="autoZero"/>
        <c:crossBetween val="midCat"/>
      </c:valAx>
      <c:spPr>
        <a:solidFill>
          <a:srgbClr val="ffffff"/>
        </a:solidFill>
        <a:ln>
          <a:noFill/>
        </a:ln>
      </c:spPr>
    </c:plotArea>
    <c:plotVisOnly val="1"/>
    <c:dispBlanksAs val="gap"/>
  </c:chart>
  <c:spPr>
    <a:noFill/>
    <a:ln>
      <a:noFill/>
    </a:ln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21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defRPr>
            </a:pPr>
            <a:r>
              <a:rPr b="0" sz="21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512 bit</a:t>
            </a:r>
          </a:p>
        </c:rich>
      </c:tx>
      <c:overlay val="0"/>
    </c:title>
    <c:autoTitleDeleted val="0"/>
    <c:plotArea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512 bit</c:v>
                </c:pt>
              </c:strCache>
            </c:strRef>
          </c:tx>
          <c:spPr>
            <a:solidFill>
              <a:srgbClr val="99ccff"/>
            </a:solidFill>
            <a:ln>
              <a:noFill/>
            </a:ln>
          </c:spPr>
          <c:explosion val="0"/>
          <c:dPt>
            <c:idx val="0"/>
            <c:spPr>
              <a:solidFill>
                <a:srgbClr val="000000"/>
              </a:solidFill>
              <a:ln>
                <a:noFill/>
              </a:ln>
            </c:spPr>
          </c:dPt>
          <c:dPt>
            <c:idx val="1"/>
            <c:spPr>
              <a:solidFill>
                <a:srgbClr val="c1222a"/>
              </a:solidFill>
              <a:ln>
                <a:noFill/>
              </a:ln>
            </c:spPr>
          </c:dPt>
          <c:dPt>
            <c:idx val="2"/>
            <c:spPr>
              <a:solidFill>
                <a:srgbClr val="99ccff"/>
              </a:solidFill>
              <a:ln>
                <a:noFill/>
              </a:ln>
            </c:spPr>
          </c:dPt>
          <c:dLbls>
            <c:dLbl>
              <c:idx val="0"/>
              <c:dLblPos val="bestFit"/>
              <c:showLegendKey val="0"/>
              <c:showVal val="1"/>
              <c:showCatName val="0"/>
              <c:showSerName val="0"/>
              <c:showPercent val="0"/>
            </c:dLbl>
            <c:dLbl>
              <c:idx val="1"/>
              <c:dLblPos val="bestFit"/>
              <c:showLegendKey val="0"/>
              <c:showVal val="1"/>
              <c:showCatName val="0"/>
              <c:showSerName val="0"/>
              <c:showPercent val="0"/>
            </c:dLbl>
            <c:dLbl>
              <c:idx val="2"/>
              <c:dLblPos val="bestFit"/>
              <c:showLegendKey val="0"/>
              <c:showVal val="1"/>
              <c:showCatName val="0"/>
              <c:showSerName val="0"/>
              <c:showPercent val="0"/>
            </c:dLbl>
            <c:dLblPos val="outEnd"/>
            <c:showLegendKey val="0"/>
            <c:showVal val="1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Hash</c:v>
                </c:pt>
                <c:pt idx="1">
                  <c:v>Threshold</c:v>
                </c:pt>
                <c:pt idx="2">
                  <c:v>Pseudo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97</c:v>
                </c:pt>
              </c:numCache>
            </c:numRef>
          </c:val>
        </c:ser>
        <c:firstSliceAng val="0"/>
      </c:pieChart>
      <c:spPr>
        <a:solidFill>
          <a:srgbClr val="ffffff"/>
        </a:solidFill>
        <a:ln>
          <a:noFill/>
        </a:ln>
      </c:spPr>
    </c:plotArea>
    <c:plotVisOnly val="1"/>
    <c:dispBlanksAs val="gap"/>
  </c:chart>
  <c:spPr>
    <a:noFill/>
    <a:ln>
      <a:noFill/>
    </a:ln>
  </c:sp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21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defRPr>
            </a:pPr>
            <a:r>
              <a:rPr b="0" sz="21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1024 bit</a:t>
            </a:r>
          </a:p>
        </c:rich>
      </c:tx>
      <c:overlay val="0"/>
    </c:title>
    <c:autoTitleDeleted val="0"/>
    <c:plotArea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512 bit</c:v>
                </c:pt>
              </c:strCache>
            </c:strRef>
          </c:tx>
          <c:spPr>
            <a:solidFill>
              <a:srgbClr val="99ccff"/>
            </a:solidFill>
            <a:ln>
              <a:noFill/>
            </a:ln>
          </c:spPr>
          <c:explosion val="0"/>
          <c:dPt>
            <c:idx val="0"/>
            <c:spPr>
              <a:solidFill>
                <a:srgbClr val="000000"/>
              </a:solidFill>
              <a:ln>
                <a:noFill/>
              </a:ln>
            </c:spPr>
          </c:dPt>
          <c:dPt>
            <c:idx val="1"/>
            <c:spPr>
              <a:solidFill>
                <a:srgbClr val="c1222a"/>
              </a:solidFill>
              <a:ln>
                <a:noFill/>
              </a:ln>
            </c:spPr>
          </c:dPt>
          <c:dPt>
            <c:idx val="2"/>
            <c:spPr>
              <a:solidFill>
                <a:srgbClr val="99ccff"/>
              </a:solidFill>
              <a:ln>
                <a:noFill/>
              </a:ln>
            </c:spPr>
          </c:dPt>
          <c:dLbls>
            <c:dLbl>
              <c:idx val="0"/>
              <c:dLblPos val="bestFit"/>
              <c:showLegendKey val="0"/>
              <c:showVal val="1"/>
              <c:showCatName val="0"/>
              <c:showSerName val="0"/>
              <c:showPercent val="0"/>
            </c:dLbl>
            <c:dLbl>
              <c:idx val="1"/>
              <c:dLblPos val="bestFit"/>
              <c:showLegendKey val="0"/>
              <c:showVal val="1"/>
              <c:showCatName val="0"/>
              <c:showSerName val="0"/>
              <c:showPercent val="0"/>
            </c:dLbl>
            <c:dLbl>
              <c:idx val="2"/>
              <c:dLblPos val="outEnd"/>
              <c:showLegendKey val="0"/>
              <c:showVal val="1"/>
              <c:showCatName val="0"/>
              <c:showSerName val="0"/>
              <c:showPercent val="0"/>
            </c:dLbl>
            <c:dLblPos val="outEnd"/>
            <c:showLegendKey val="0"/>
            <c:showVal val="1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Hash</c:v>
                </c:pt>
                <c:pt idx="1">
                  <c:v>Threshold</c:v>
                </c:pt>
                <c:pt idx="2">
                  <c:v>Pseudo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1</c:v>
                </c:pt>
                <c:pt idx="1">
                  <c:v>6</c:v>
                </c:pt>
                <c:pt idx="2">
                  <c:v>97</c:v>
                </c:pt>
              </c:numCache>
            </c:numRef>
          </c:val>
        </c:ser>
        <c:firstSliceAng val="0"/>
      </c:pieChart>
      <c:spPr>
        <a:solidFill>
          <a:srgbClr val="ffffff"/>
        </a:solidFill>
        <a:ln>
          <a:noFill/>
        </a:ln>
      </c:spPr>
    </c:plotArea>
    <c:plotVisOnly val="1"/>
    <c:dispBlanksAs val="gap"/>
  </c:chart>
  <c:spPr>
    <a:noFill/>
    <a:ln>
      <a:noFill/>
    </a:ln>
  </c:spPr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21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defRPr>
            </a:pPr>
            <a:r>
              <a:rPr b="0" sz="21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2048 bit</a:t>
            </a:r>
          </a:p>
        </c:rich>
      </c:tx>
      <c:layout>
        <c:manualLayout>
          <c:xMode val="edge"/>
          <c:yMode val="edge"/>
          <c:x val="0.190943178540525"/>
          <c:y val="0.0353274454257624"/>
        </c:manualLayout>
      </c:layout>
      <c:overlay val="0"/>
    </c:title>
    <c:autoTitleDeleted val="0"/>
    <c:plotArea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512 bit</c:v>
                </c:pt>
              </c:strCache>
            </c:strRef>
          </c:tx>
          <c:spPr>
            <a:solidFill>
              <a:srgbClr val="99ccff"/>
            </a:solidFill>
            <a:ln>
              <a:noFill/>
            </a:ln>
          </c:spPr>
          <c:explosion val="0"/>
          <c:dPt>
            <c:idx val="0"/>
            <c:spPr>
              <a:solidFill>
                <a:srgbClr val="000000"/>
              </a:solidFill>
              <a:ln>
                <a:noFill/>
              </a:ln>
            </c:spPr>
          </c:dPt>
          <c:dPt>
            <c:idx val="1"/>
            <c:spPr>
              <a:solidFill>
                <a:srgbClr val="c1222a"/>
              </a:solidFill>
              <a:ln>
                <a:noFill/>
              </a:ln>
            </c:spPr>
          </c:dPt>
          <c:dPt>
            <c:idx val="2"/>
            <c:spPr>
              <a:solidFill>
                <a:srgbClr val="99ccff"/>
              </a:solidFill>
              <a:ln>
                <a:noFill/>
              </a:ln>
            </c:spPr>
          </c:dPt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</c:dLbl>
            <c:dLbl>
              <c:idx val="1"/>
              <c:dLblPos val="outEnd"/>
              <c:showLegendKey val="0"/>
              <c:showVal val="1"/>
              <c:showCatName val="0"/>
              <c:showSerName val="0"/>
              <c:showPercent val="0"/>
            </c:dLbl>
            <c:dLbl>
              <c:idx val="2"/>
              <c:dLblPos val="outEnd"/>
              <c:showLegendKey val="0"/>
              <c:showVal val="1"/>
              <c:showCatName val="0"/>
              <c:showSerName val="0"/>
              <c:showPercent val="0"/>
            </c:dLbl>
            <c:dLblPos val="outEnd"/>
            <c:showLegendKey val="0"/>
            <c:showVal val="1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MAC</c:v>
                </c:pt>
                <c:pt idx="1">
                  <c:v>Threshold</c:v>
                </c:pt>
                <c:pt idx="2">
                  <c:v>Pseudo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1</c:v>
                </c:pt>
                <c:pt idx="1">
                  <c:v>36</c:v>
                </c:pt>
                <c:pt idx="2">
                  <c:v>63</c:v>
                </c:pt>
              </c:numCache>
            </c:numRef>
          </c:val>
        </c:ser>
        <c:firstSliceAng val="0"/>
      </c:pieChart>
      <c:spPr>
        <a:solidFill>
          <a:srgbClr val="ffffff"/>
        </a:solidFill>
        <a:ln>
          <a:noFill/>
        </a:ln>
      </c:spPr>
    </c:plotArea>
    <c:legend>
      <c:layout>
        <c:manualLayout>
          <c:xMode val="edge"/>
          <c:yMode val="edge"/>
          <c:x val="0.651283530429766"/>
          <c:y val="0.30028328611898"/>
        </c:manualLayout>
      </c:layout>
      <c:spPr>
        <a:noFill/>
        <a:ln>
          <a:noFill/>
        </a:ln>
      </c:spPr>
    </c:legend>
    <c:plotVisOnly val="1"/>
    <c:dispBlanksAs val="gap"/>
  </c:chart>
  <c:spPr>
    <a:noFill/>
    <a:ln>
      <a:noFill/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4230F75-9B08-4538-907B-D766146014CC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83C7757-A534-4CBF-95EC-0463A96DF10B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dale Mono"/>
                <a:ea typeface="ＭＳ Ｐゴシック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Langsam sprechen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Einen Schluck Wasser nehmen, wenn nötig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Körperhaltung: aufrecht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Zu Vortragsbeginn: Schultern gerade, entspannen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kind of attack is not preventable, but you can at least restrict the consequences by updating pseudonyms more often.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6316BFF-C0C4-4707-B482-8EC778B888D2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dale Mono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 distributed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Faster crypto: ECC, implementation in C/…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ED15532-9C49-41A2-A532-EDCFF0CD214F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dale Mono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F088279-8411-46CF-9B30-EA4A886FEB64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dale Mono"/>
                <a:ea typeface="ＭＳ Ｐゴシック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Privacy-preserving storage of enterprise log data using pseudonymisation and cryptographic threshold schemes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Langsam sprechen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Einen Schluck Wasser nehmen, wenn nötig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Körperhaltung: aufrecht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Zu Vortragsbeginn: Schultern gerade, entspannen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Serious threat for companies (examples)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IBM, Bitkom TODO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regular access control, intrusion detection systems, ... not usable, because users are allowed too perform actions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-&gt; anomaly-based detection = comparing current user behaviour with common user behaviour (statistical approach/machine learning)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requires a lot of data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But storing and processing this data can collide with the privacy of employees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Bundesdatenschutzgesetz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,§32, 1: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related to employees can be used for detecting crimes just with concrete evidence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B019A0E-45A3-4AF9-88AE-DCB71473D1C6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dale Mono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 even if these numbers should be handled with care, they show that insider attacks are a relevant problem for companies.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71F711F-424E-46D3-92BB-E90113F6EC10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dale Mono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regular access control, intrusion detection systems, ... not usable, because users are allowed too perform actions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-&gt;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anomaly-based detection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comparing current user behaviour with common user behaviour (statistical approach/machine learning)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requires a lot of data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But storing and processing this data can collide with the privacy of employees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Bundesdatenschutzgesetz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,§32, 1: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related to employees may just be used for detecting crimes when there is concrete evidence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BAG Erfurt: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Using keyloggers to test user behaviour is not allowed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6C8A09E-C829-4A58-90C0-3AD686EB8BE8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dale Mono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p>
            <a:pPr marL="216000" indent="-216000"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(t,n) secret sharing scheme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n: # parts (shares)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t: shares required for restoring the secret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r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Threshold decryption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key scheme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Decryption requires at least t participants (share owners)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Message is decrypted but secret key is NOT restored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Advantages: distributed trust, prevents „blocking“ participants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893728E-FBA3-49DC-A3E4-25DFC9E2DC34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dale Mono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Disclose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392DC63-445E-45AA-888A-D44F841A2CD3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dale Mono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Proxy based: No changes to data sources and siem system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Distributed because: distributed storage and processing of log data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DEA17A2-839A-4D8C-92DA-6A3774974501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dale Mono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116640"/>
            <a:ext cx="8457840" cy="1026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457840" cy="261648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3357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4084920"/>
            <a:ext cx="8457840" cy="261648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3357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116640"/>
            <a:ext cx="8457840" cy="1026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127400" cy="261648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3357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791240" y="1219320"/>
            <a:ext cx="4127400" cy="261648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3357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791240" y="4084920"/>
            <a:ext cx="4127400" cy="261648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3357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4084920"/>
            <a:ext cx="4127400" cy="261648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3357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116640"/>
            <a:ext cx="8457840" cy="1026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457840" cy="548604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3357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219320"/>
            <a:ext cx="8457840" cy="548604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3357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1247760" y="1218960"/>
            <a:ext cx="6876360" cy="548604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1247760" y="1218960"/>
            <a:ext cx="6876360" cy="548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116640"/>
            <a:ext cx="8457840" cy="1026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219320"/>
            <a:ext cx="8457840" cy="548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116640"/>
            <a:ext cx="8457840" cy="1026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457840" cy="548604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3357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116640"/>
            <a:ext cx="8457840" cy="1026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127400" cy="548604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3357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791240" y="1219320"/>
            <a:ext cx="4127400" cy="548604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3357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116640"/>
            <a:ext cx="8457840" cy="1026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116640"/>
            <a:ext cx="8457840" cy="4757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116640"/>
            <a:ext cx="8457840" cy="1026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127400" cy="261648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3357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57200" y="4084920"/>
            <a:ext cx="4127400" cy="261648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3357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791240" y="1219320"/>
            <a:ext cx="4127400" cy="548604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3357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116640"/>
            <a:ext cx="8457840" cy="1026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219320"/>
            <a:ext cx="8457840" cy="548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116640"/>
            <a:ext cx="8457840" cy="1026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127400" cy="548604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3357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791240" y="1219320"/>
            <a:ext cx="4127400" cy="261648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3357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791240" y="4084920"/>
            <a:ext cx="4127400" cy="261648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3357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116640"/>
            <a:ext cx="8457840" cy="1026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127400" cy="261648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3357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791240" y="1219320"/>
            <a:ext cx="4127400" cy="261648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3357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4084920"/>
            <a:ext cx="8457840" cy="261648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3357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116640"/>
            <a:ext cx="8457840" cy="1026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457840" cy="261648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3357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4084920"/>
            <a:ext cx="8457840" cy="261648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3357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116640"/>
            <a:ext cx="8457840" cy="1026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127400" cy="261648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3357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791240" y="1219320"/>
            <a:ext cx="4127400" cy="261648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3357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791240" y="4084920"/>
            <a:ext cx="4127400" cy="261648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3357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4084920"/>
            <a:ext cx="4127400" cy="261648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3357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116640"/>
            <a:ext cx="8457840" cy="1026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457840" cy="548604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3357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19320"/>
            <a:ext cx="8457840" cy="548604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3357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1247760" y="1218960"/>
            <a:ext cx="6876360" cy="548604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3"/>
          <a:stretch/>
        </p:blipFill>
        <p:spPr>
          <a:xfrm>
            <a:off x="1247760" y="1218960"/>
            <a:ext cx="6876360" cy="548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116640"/>
            <a:ext cx="8457840" cy="1026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457840" cy="548604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3357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116640"/>
            <a:ext cx="8457840" cy="1026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127400" cy="548604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3357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791240" y="1219320"/>
            <a:ext cx="4127400" cy="548604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3357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116640"/>
            <a:ext cx="8457840" cy="1026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116640"/>
            <a:ext cx="8457840" cy="4757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116640"/>
            <a:ext cx="8457840" cy="1026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127400" cy="261648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3357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4084920"/>
            <a:ext cx="4127400" cy="261648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3357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791240" y="1219320"/>
            <a:ext cx="4127400" cy="548604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3357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116640"/>
            <a:ext cx="8457840" cy="1026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127400" cy="548604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3357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791240" y="1219320"/>
            <a:ext cx="4127400" cy="261648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3357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791240" y="4084920"/>
            <a:ext cx="4127400" cy="261648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3357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116640"/>
            <a:ext cx="8457840" cy="1026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127400" cy="261648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3357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791240" y="1219320"/>
            <a:ext cx="4127400" cy="261648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3357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4084920"/>
            <a:ext cx="8457840" cy="261648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3357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457200" y="1143000"/>
            <a:ext cx="8458200" cy="360"/>
          </a:xfrm>
          <a:prstGeom prst="line">
            <a:avLst/>
          </a:prstGeom>
          <a:ln cap="rnd" w="9360">
            <a:solidFill>
              <a:srgbClr val="b3b3b3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457200" y="6615000"/>
            <a:ext cx="10663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fld id="{875B781E-4123-4741-884D-890BCD85F8F9}" type="slidenum"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Line 3"/>
          <p:cNvSpPr/>
          <p:nvPr/>
        </p:nvSpPr>
        <p:spPr>
          <a:xfrm>
            <a:off x="0" y="1143000"/>
            <a:ext cx="9144000" cy="2520"/>
          </a:xfrm>
          <a:prstGeom prst="line">
            <a:avLst/>
          </a:prstGeom>
          <a:ln w="25560">
            <a:solidFill>
              <a:srgbClr val="b3b3b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0" y="1412640"/>
            <a:ext cx="9143640" cy="5445000"/>
          </a:xfrm>
          <a:prstGeom prst="rect">
            <a:avLst/>
          </a:prstGeom>
          <a:solidFill>
            <a:srgbClr val="b3b3b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457200" y="6615000"/>
            <a:ext cx="10663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fld id="{4033A300-E100-4855-AF78-BC6416A332FF}" type="slidenum"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2362320" y="3072240"/>
            <a:ext cx="6781320" cy="10663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Masterti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telforma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 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bearbeit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en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2555640" y="116640"/>
            <a:ext cx="6480360" cy="1223640"/>
          </a:xfrm>
          <a:prstGeom prst="rect">
            <a:avLst/>
          </a:prstGeom>
        </p:spPr>
        <p:txBody>
          <a:bodyPr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Click to 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edit the 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outline text 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format</a:t>
            </a:r>
            <a:endParaRPr b="0" lang="de-DE" sz="2000" spc="-1" strike="noStrike">
              <a:solidFill>
                <a:srgbClr val="3357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Second 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Outline 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Thi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rd 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Ou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tli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ne 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Le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o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h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O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l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n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L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v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h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O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l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n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L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v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x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h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O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l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n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L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v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v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n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h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O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l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n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L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v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l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M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x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o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m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" name="Bild 11" descr=""/>
          <p:cNvPicPr/>
          <p:nvPr/>
        </p:nvPicPr>
        <p:blipFill>
          <a:blip r:embed="rId2"/>
          <a:stretch/>
        </p:blipFill>
        <p:spPr>
          <a:xfrm>
            <a:off x="0" y="0"/>
            <a:ext cx="2733120" cy="147960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Line 1"/>
          <p:cNvSpPr/>
          <p:nvPr/>
        </p:nvSpPr>
        <p:spPr>
          <a:xfrm>
            <a:off x="457200" y="1143000"/>
            <a:ext cx="8458200" cy="360"/>
          </a:xfrm>
          <a:prstGeom prst="line">
            <a:avLst/>
          </a:prstGeom>
          <a:ln cap="rnd" w="9360">
            <a:solidFill>
              <a:srgbClr val="b3b3b3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457200" y="6615000"/>
            <a:ext cx="10663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fld id="{10A09828-2ED2-44BE-AB50-A49223CFAA69}" type="slidenum"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Line 3"/>
          <p:cNvSpPr/>
          <p:nvPr/>
        </p:nvSpPr>
        <p:spPr>
          <a:xfrm>
            <a:off x="0" y="1143000"/>
            <a:ext cx="9144000" cy="2520"/>
          </a:xfrm>
          <a:prstGeom prst="line">
            <a:avLst/>
          </a:prstGeom>
          <a:ln w="25560">
            <a:solidFill>
              <a:srgbClr val="b3b3b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457200" y="116640"/>
            <a:ext cx="8457840" cy="10260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7b7b7b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Mastertitelformat bearbeiten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457200" y="1219320"/>
            <a:ext cx="8457840" cy="54860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Click to edit the outline text format</a:t>
            </a:r>
            <a:endParaRPr b="0" lang="de-DE" sz="2000" spc="-1" strike="noStrike">
              <a:solidFill>
                <a:srgbClr val="3357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Third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Fourth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Seventh Outline LevelMastertextformat bearbeiten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7" marL="345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Zweite 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8" marL="388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Dritte 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Vierte 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Fünfte 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dt"/>
          </p:nvPr>
        </p:nvSpPr>
        <p:spPr>
          <a:xfrm>
            <a:off x="7010280" y="6642000"/>
            <a:ext cx="1714320" cy="215640"/>
          </a:xfrm>
          <a:prstGeom prst="rect">
            <a:avLst/>
          </a:prstGeom>
        </p:spPr>
        <p:txBody>
          <a:bodyPr anchor="b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ftr"/>
          </p:nvPr>
        </p:nvSpPr>
        <p:spPr>
          <a:xfrm>
            <a:off x="3124080" y="6642000"/>
            <a:ext cx="2895120" cy="215640"/>
          </a:xfrm>
          <a:prstGeom prst="rect">
            <a:avLst/>
          </a:prstGeom>
        </p:spPr>
        <p:txBody>
          <a:bodyPr anchor="b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wmf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Relationship Id="rId4" Type="http://schemas.openxmlformats.org/officeDocument/2006/relationships/chart" Target="../charts/chart5.xml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2362320" y="3072240"/>
            <a:ext cx="6781320" cy="1066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Privacy-preserving storage of enterprise logdata using pseudonymisation and 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
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threshold cryptosystems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2362320" y="5053680"/>
            <a:ext cx="6781320" cy="990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Tom Petersen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Research group on Security in Distributed Systems (SVS)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Department of Computer Science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University of Hamburg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TextShape 3"/>
          <p:cNvSpPr txBox="1"/>
          <p:nvPr/>
        </p:nvSpPr>
        <p:spPr>
          <a:xfrm>
            <a:off x="2555640" y="116640"/>
            <a:ext cx="6480360" cy="1223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PET-CON 2018.1</a:t>
            </a:r>
            <a:endParaRPr b="0" lang="de-DE" sz="2000" spc="-1" strike="noStrike">
              <a:solidFill>
                <a:srgbClr val="3357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116640"/>
            <a:ext cx="8457840" cy="1026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7b7b7b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Identifying created pseudonyms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3024000" y="4041000"/>
            <a:ext cx="3096000" cy="2484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c1222a"/>
              </a:buClr>
              <a:buSzPct val="120000"/>
              <a:buFont typeface="Wingdings" charset="2"/>
              <a:buChar char=""/>
            </a:pPr>
            <a:r>
              <a:rPr b="0" lang="de-DE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Local storage</a:t>
            </a:r>
            <a:endParaRPr b="0" lang="de-DE" sz="2000" spc="-1" strike="noStrike">
              <a:solidFill>
                <a:srgbClr val="3357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1222a"/>
              </a:buClr>
              <a:buSzPct val="120000"/>
              <a:buFont typeface="Wingdings" charset="2"/>
              <a:buChar char=""/>
            </a:pPr>
            <a:r>
              <a:rPr b="0" lang="de-DE" sz="2000" spc="-1" strike="sng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Decryption</a:t>
            </a:r>
            <a:endParaRPr b="0" lang="de-DE" sz="2000" spc="-1" strike="noStrike">
              <a:solidFill>
                <a:srgbClr val="3357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1222a"/>
              </a:buClr>
              <a:buSzPct val="120000"/>
              <a:buFont typeface="Wingdings" charset="2"/>
              <a:buChar char=""/>
            </a:pPr>
            <a:r>
              <a:rPr b="0" lang="de-DE" sz="2000" spc="-1" strike="sng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Deterministic encryption</a:t>
            </a:r>
            <a:endParaRPr b="0" lang="de-DE" sz="2000" spc="-1" strike="noStrike">
              <a:solidFill>
                <a:srgbClr val="3357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1222a"/>
              </a:buClr>
              <a:buSzPct val="120000"/>
              <a:buFont typeface="Wingdings" charset="2"/>
              <a:buChar char=""/>
            </a:pPr>
            <a:r>
              <a:rPr b="0" lang="de-DE" sz="2000" spc="-1" strike="sng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Hashing</a:t>
            </a:r>
            <a:endParaRPr b="0" lang="de-DE" sz="2000" spc="-1" strike="noStrike">
              <a:solidFill>
                <a:srgbClr val="3357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1222a"/>
              </a:buClr>
              <a:buSzPct val="120000"/>
              <a:buFont typeface="Wingdings" charset="2"/>
              <a:buChar char=""/>
            </a:pPr>
            <a:r>
              <a:rPr b="0" lang="de-DE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Searchable encryption</a:t>
            </a:r>
            <a:endParaRPr b="0" lang="de-DE" sz="2000" spc="-1" strike="noStrike">
              <a:solidFill>
                <a:srgbClr val="3357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1222a"/>
              </a:buClr>
              <a:buSzPct val="120000"/>
              <a:buFont typeface="Wingdings" charset="2"/>
              <a:buChar char=""/>
            </a:pPr>
            <a:r>
              <a:rPr b="1" lang="de-DE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MACs</a:t>
            </a:r>
            <a:endParaRPr b="0" lang="de-DE" sz="2000" spc="-1" strike="noStrike">
              <a:solidFill>
                <a:srgbClr val="3357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3357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32" name="Picture 2" descr=""/>
          <p:cNvPicPr/>
          <p:nvPr/>
        </p:nvPicPr>
        <p:blipFill>
          <a:blip r:embed="rId1"/>
          <a:stretch/>
        </p:blipFill>
        <p:spPr>
          <a:xfrm>
            <a:off x="1554480" y="1632240"/>
            <a:ext cx="6034680" cy="225972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7200" y="116640"/>
            <a:ext cx="8457840" cy="1026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7b7b7b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Evaluation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457200" y="1219320"/>
            <a:ext cx="8457840" cy="5486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c1222a"/>
              </a:buClr>
              <a:buSzPct val="120000"/>
              <a:buFont typeface="Wingdings" charset="2"/>
              <a:buChar char=""/>
            </a:pPr>
            <a:r>
              <a:rPr b="0" lang="de-DE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Possible attacks</a:t>
            </a:r>
            <a:endParaRPr b="0" lang="de-DE" sz="2000" spc="-1" strike="noStrike">
              <a:solidFill>
                <a:srgbClr val="3357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335787"/>
              </a:buClr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Background knowledge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335787"/>
              </a:buClr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Centralized key generation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335787"/>
              </a:buClr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Self-implemented cryptographic functions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de-DE" sz="2000" spc="-1" strike="noStrike">
              <a:solidFill>
                <a:srgbClr val="3357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1222a"/>
              </a:buClr>
              <a:buSzPct val="120000"/>
              <a:buFont typeface="Wingdings" charset="2"/>
              <a:buChar char=""/>
            </a:pPr>
            <a:r>
              <a:rPr b="0" lang="de-DE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Performance</a:t>
            </a:r>
            <a:endParaRPr b="0" lang="de-DE" sz="2000" spc="-1" strike="noStrike">
              <a:solidFill>
                <a:srgbClr val="3357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3357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3357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135" name="Inhaltsplatzhalter 3"/>
          <p:cNvGraphicFramePr/>
          <p:nvPr/>
        </p:nvGraphicFramePr>
        <p:xfrm>
          <a:off x="971640" y="3645000"/>
          <a:ext cx="3816000" cy="280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97" dur="indefinite" restart="never" nodeType="tmRoot">
          <p:childTnLst>
            <p:seq>
              <p:cTn id="98" dur="indefinite" nodeType="mainSeq">
                <p:childTnLst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07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116640"/>
            <a:ext cx="8457840" cy="1026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7b7b7b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Evaluation (II) - performance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graphicFrame>
        <p:nvGraphicFramePr>
          <p:cNvPr id="137" name="Inhaltsplatzhalter 3"/>
          <p:cNvGraphicFramePr/>
          <p:nvPr/>
        </p:nvGraphicFramePr>
        <p:xfrm>
          <a:off x="2663640" y="1196640"/>
          <a:ext cx="3816000" cy="280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38" name="Diagramm 4"/>
          <p:cNvGraphicFramePr/>
          <p:nvPr/>
        </p:nvGraphicFramePr>
        <p:xfrm>
          <a:off x="323640" y="4293000"/>
          <a:ext cx="2664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9" name="Diagramm 5"/>
          <p:cNvGraphicFramePr/>
          <p:nvPr/>
        </p:nvGraphicFramePr>
        <p:xfrm>
          <a:off x="2699640" y="4293000"/>
          <a:ext cx="252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0" name="Diagramm 6"/>
          <p:cNvGraphicFramePr/>
          <p:nvPr/>
        </p:nvGraphicFramePr>
        <p:xfrm>
          <a:off x="5076000" y="4293000"/>
          <a:ext cx="3744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2362320" y="3072240"/>
            <a:ext cx="6781320" cy="1066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Datenschutzfreundliche Speicherung unternehmensinterner Überwachungsdaten mittels Pseudonymisierung und kryptographischer Schwellwertschemata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2362320" y="5053680"/>
            <a:ext cx="6781320" cy="990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Tom Petersen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Universität Hamburg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Fachbereich Informatik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2555640" y="116640"/>
            <a:ext cx="6480360" cy="1223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20. März 2018</a:t>
            </a:r>
            <a:endParaRPr b="0" lang="de-DE" sz="2000" spc="-1" strike="noStrike">
              <a:solidFill>
                <a:srgbClr val="3357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116640"/>
            <a:ext cx="8457840" cy="1026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7b7b7b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Insider attacks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457200" y="1219320"/>
            <a:ext cx="8457840" cy="5486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c1222a"/>
              </a:buClr>
              <a:buSzPct val="120000"/>
              <a:buFont typeface="Wingdings" charset="2"/>
              <a:buChar char=""/>
            </a:pPr>
            <a:r>
              <a:rPr b="0" lang="de-DE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Serious threat for companies (examples)</a:t>
            </a:r>
            <a:endParaRPr b="0" lang="de-DE" sz="2000" spc="-1" strike="noStrike">
              <a:solidFill>
                <a:srgbClr val="3357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1222a"/>
              </a:buClr>
              <a:buSzPct val="120000"/>
              <a:buFont typeface="Wingdings" charset="2"/>
              <a:buChar char=""/>
            </a:pPr>
            <a:r>
              <a:rPr b="0" lang="de-DE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IBM, Bitkom TODO</a:t>
            </a:r>
            <a:endParaRPr b="0" lang="de-DE" sz="2000" spc="-1" strike="noStrike">
              <a:solidFill>
                <a:srgbClr val="3357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1222a"/>
              </a:buClr>
              <a:buSzPct val="120000"/>
              <a:buFont typeface="Wingdings" charset="2"/>
              <a:buChar char=""/>
            </a:pPr>
            <a:r>
              <a:rPr b="0" lang="de-DE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regular access control, intrusion detection systems, ... not usable, because users are allowed too perform actions</a:t>
            </a:r>
            <a:endParaRPr b="0" lang="de-DE" sz="2000" spc="-1" strike="noStrike">
              <a:solidFill>
                <a:srgbClr val="3357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1222a"/>
              </a:buClr>
              <a:buSzPct val="120000"/>
              <a:buFont typeface="Wingdings" charset="2"/>
              <a:buChar char=""/>
            </a:pPr>
            <a:r>
              <a:rPr b="0" lang="de-DE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-&gt; anomaly-based detection = comparing current user behaviour with common user behaviour (statistical approach/machine learning)</a:t>
            </a:r>
            <a:endParaRPr b="0" lang="de-DE" sz="2000" spc="-1" strike="noStrike">
              <a:solidFill>
                <a:srgbClr val="3357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1222a"/>
              </a:buClr>
              <a:buSzPct val="120000"/>
              <a:buFont typeface="Wingdings" charset="2"/>
              <a:buChar char=""/>
            </a:pPr>
            <a:r>
              <a:rPr b="0" lang="de-DE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requires a lot of data</a:t>
            </a:r>
            <a:endParaRPr b="0" lang="de-DE" sz="2000" spc="-1" strike="noStrike">
              <a:solidFill>
                <a:srgbClr val="3357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1222a"/>
              </a:buClr>
              <a:buSzPct val="120000"/>
              <a:buFont typeface="Wingdings" charset="2"/>
              <a:buChar char=""/>
            </a:pPr>
            <a:r>
              <a:rPr b="0" lang="de-DE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But storing and processing this data can collide with the privacy of employees</a:t>
            </a:r>
            <a:endParaRPr b="0" lang="de-DE" sz="2000" spc="-1" strike="noStrike">
              <a:solidFill>
                <a:srgbClr val="3357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1222a"/>
              </a:buClr>
              <a:buSzPct val="120000"/>
              <a:buFont typeface="Wingdings" charset="2"/>
              <a:buChar char=""/>
            </a:pPr>
            <a:r>
              <a:rPr b="0" i="1" lang="de-DE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Bundesdatenschutzgesetz</a:t>
            </a:r>
            <a:r>
              <a:rPr b="0" lang="de-DE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,§32, 1:</a:t>
            </a:r>
            <a:r>
              <a:rPr b="0" lang="de-DE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
</a:t>
            </a:r>
            <a:r>
              <a:rPr b="0" lang="de-DE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Personenbeziehbare Daten für Straftataufdeckung nur mit konkretem Anfangsverdacht</a:t>
            </a:r>
            <a:endParaRPr b="0" lang="de-DE" sz="2000" spc="-1" strike="noStrike">
              <a:solidFill>
                <a:srgbClr val="3357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1222a"/>
              </a:buClr>
              <a:buSzPct val="120000"/>
              <a:buFont typeface="Wingdings" charset="2"/>
              <a:buChar char=""/>
            </a:pPr>
            <a:r>
              <a:rPr b="0" lang="de-DE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Data related to employees may just be used for detecting crimes when there is concrete evidence </a:t>
            </a:r>
            <a:endParaRPr b="0" lang="de-DE" sz="2000" spc="-1" strike="noStrike">
              <a:solidFill>
                <a:srgbClr val="3357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57200" y="116640"/>
            <a:ext cx="8457840" cy="1026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7b7b7b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Pseudonymisation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457200" y="1219320"/>
            <a:ext cx="8457840" cy="5486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c1222a"/>
              </a:buClr>
              <a:buSzPct val="120000"/>
              <a:buFont typeface="Wingdings" charset="2"/>
              <a:buChar char=""/>
            </a:pPr>
            <a:r>
              <a:rPr b="0" lang="de-DE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Changing pseudonyms regularly decreases linkability</a:t>
            </a:r>
            <a:endParaRPr b="0" lang="de-DE" sz="2000" spc="-1" strike="noStrike">
              <a:solidFill>
                <a:srgbClr val="3357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3357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de-DE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privacy 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&lt;=&gt;</a:t>
            </a:r>
            <a:r>
              <a:rPr b="0" lang="de-DE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anomaly detection requirements</a:t>
            </a:r>
            <a:endParaRPr b="0" lang="de-DE" sz="2000" spc="-1" strike="noStrike">
              <a:solidFill>
                <a:srgbClr val="3357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endParaRPr b="0" lang="de-DE" sz="2000" spc="-1" strike="noStrike">
              <a:solidFill>
                <a:srgbClr val="3357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1222a"/>
              </a:buClr>
              <a:buSzPct val="120000"/>
              <a:buFont typeface="Wingdings" charset="2"/>
              <a:buChar char=""/>
            </a:pPr>
            <a:r>
              <a:rPr b="0" lang="de-DE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Parameters: </a:t>
            </a:r>
            <a:endParaRPr b="0" lang="de-DE" sz="2000" spc="-1" strike="noStrike">
              <a:solidFill>
                <a:srgbClr val="3357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335787"/>
              </a:buClr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Time 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335787"/>
              </a:buClr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Maximum number of uses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1222a"/>
              </a:buClr>
              <a:buSzPct val="120000"/>
              <a:buFont typeface="Wingdings" charset="2"/>
              <a:buChar char=""/>
            </a:pPr>
            <a:r>
              <a:rPr b="0" lang="de-DE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Choice depends on</a:t>
            </a:r>
            <a:endParaRPr b="0" lang="de-DE" sz="2000" spc="-1" strike="noStrike">
              <a:solidFill>
                <a:srgbClr val="3357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335787"/>
              </a:buClr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Data source properties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335787"/>
              </a:buClr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Anomaly detection requirements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3357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1222a"/>
              </a:buClr>
              <a:buSzPct val="120000"/>
              <a:buFont typeface="Wingdings" charset="2"/>
              <a:buChar char=""/>
            </a:pPr>
            <a:r>
              <a:rPr b="0" lang="de-DE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Implementation:  straightforward</a:t>
            </a:r>
            <a:endParaRPr b="0" lang="de-DE" sz="2000" spc="-1" strike="noStrike">
              <a:solidFill>
                <a:srgbClr val="3357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457200" y="116640"/>
            <a:ext cx="8457840" cy="1026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7b7b7b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Threshold cryptosystem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457200" y="1219320"/>
            <a:ext cx="8457840" cy="5486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c1222a"/>
              </a:buClr>
              <a:buSzPct val="120000"/>
              <a:buFont typeface="Wingdings" charset="2"/>
              <a:buChar char=""/>
            </a:pPr>
            <a:r>
              <a:rPr b="0" lang="de-DE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Threshold public key decryption </a:t>
            </a:r>
            <a:r>
              <a:rPr b="0" lang="de-DE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
</a:t>
            </a:r>
            <a:r>
              <a:rPr b="0" lang="de-DE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combining ElGamal and Shamir‘s secret sharing</a:t>
            </a:r>
            <a:endParaRPr b="0" lang="de-DE" sz="2000" spc="-1" strike="noStrike">
              <a:solidFill>
                <a:srgbClr val="3357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1222a"/>
              </a:buClr>
              <a:buSzPct val="120000"/>
              <a:buFont typeface="Wingdings" charset="2"/>
              <a:buChar char=""/>
            </a:pPr>
            <a:r>
              <a:rPr b="0" lang="de-DE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Centralized key generation</a:t>
            </a:r>
            <a:endParaRPr b="0" lang="de-DE" sz="2000" spc="-1" strike="noStrike">
              <a:solidFill>
                <a:srgbClr val="3357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3357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1222a"/>
              </a:buClr>
              <a:buSzPct val="120000"/>
              <a:buFont typeface="Wingdings" charset="2"/>
              <a:buChar char=""/>
            </a:pPr>
            <a:r>
              <a:rPr b="0" lang="de-DE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Implementation:</a:t>
            </a:r>
            <a:endParaRPr b="0" lang="de-DE" sz="2000" spc="-1" strike="noStrike">
              <a:solidFill>
                <a:srgbClr val="3357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335787"/>
              </a:buClr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No usable open source implementation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335787"/>
              </a:buClr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Own implementation as hybrid scheme 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3357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116640"/>
            <a:ext cx="8457840" cy="1026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7b7b7b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Insider attacks (I)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457200" y="4365000"/>
            <a:ext cx="8457840" cy="21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00000"/>
              </a:lnSpc>
              <a:buClr>
                <a:srgbClr val="c1222a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IBM Cyber Security Intelligence Report</a:t>
            </a:r>
            <a:r>
              <a:rPr b="0" lang="en-US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(2015):</a:t>
            </a:r>
            <a:r>
              <a:rPr b="0" lang="en-US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
</a:t>
            </a:r>
            <a:r>
              <a:rPr b="0" lang="en-US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55% of attacks carried out by actors with insider access </a:t>
            </a:r>
            <a:r>
              <a:rPr b="0" i="1" lang="en-US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(including actions caused by human error)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c1222a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Bitkom Spezialstudie Wirtschaftsschutz </a:t>
            </a:r>
            <a:r>
              <a:rPr b="0" lang="en-US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(2016):</a:t>
            </a:r>
            <a:r>
              <a:rPr b="0" lang="en-US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
</a:t>
            </a:r>
            <a:r>
              <a:rPr b="0" lang="en-US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about 60% of incidents </a:t>
            </a:r>
            <a:r>
              <a:rPr b="0" i="1" lang="en-US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in the area of data theft, industrial spying or sabotage</a:t>
            </a:r>
            <a:r>
              <a:rPr b="0" lang="en-US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have a connection to current or former employees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3209040" y="1760400"/>
            <a:ext cx="4350960" cy="2244240"/>
          </a:xfrm>
          <a:prstGeom prst="rect">
            <a:avLst/>
          </a:prstGeom>
          <a:solidFill>
            <a:srgbClr val="d0dde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4" name="Picture 2" descr=""/>
          <p:cNvPicPr/>
          <p:nvPr/>
        </p:nvPicPr>
        <p:blipFill>
          <a:blip r:embed="rId1"/>
          <a:stretch/>
        </p:blipFill>
        <p:spPr>
          <a:xfrm>
            <a:off x="3958200" y="1980000"/>
            <a:ext cx="579600" cy="579600"/>
          </a:xfrm>
          <a:prstGeom prst="rect">
            <a:avLst/>
          </a:prstGeom>
          <a:ln>
            <a:noFill/>
          </a:ln>
        </p:spPr>
      </p:pic>
      <p:pic>
        <p:nvPicPr>
          <p:cNvPr id="95" name="Picture 2" descr=""/>
          <p:cNvPicPr/>
          <p:nvPr/>
        </p:nvPicPr>
        <p:blipFill>
          <a:blip r:embed="rId2"/>
          <a:stretch/>
        </p:blipFill>
        <p:spPr>
          <a:xfrm>
            <a:off x="6260400" y="1980000"/>
            <a:ext cx="579600" cy="579600"/>
          </a:xfrm>
          <a:prstGeom prst="rect">
            <a:avLst/>
          </a:prstGeom>
          <a:ln>
            <a:noFill/>
          </a:ln>
        </p:spPr>
      </p:pic>
      <p:pic>
        <p:nvPicPr>
          <p:cNvPr id="96" name="Picture 2" descr=""/>
          <p:cNvPicPr/>
          <p:nvPr/>
        </p:nvPicPr>
        <p:blipFill>
          <a:blip r:embed="rId3"/>
          <a:stretch/>
        </p:blipFill>
        <p:spPr>
          <a:xfrm>
            <a:off x="5094720" y="3185280"/>
            <a:ext cx="579600" cy="579600"/>
          </a:xfrm>
          <a:prstGeom prst="rect">
            <a:avLst/>
          </a:prstGeom>
          <a:ln>
            <a:noFill/>
          </a:ln>
        </p:spPr>
      </p:pic>
      <p:pic>
        <p:nvPicPr>
          <p:cNvPr id="97" name="Picture 5" descr=""/>
          <p:cNvPicPr/>
          <p:nvPr/>
        </p:nvPicPr>
        <p:blipFill>
          <a:blip r:embed="rId4"/>
          <a:stretch/>
        </p:blipFill>
        <p:spPr>
          <a:xfrm>
            <a:off x="1583640" y="1921680"/>
            <a:ext cx="575640" cy="688320"/>
          </a:xfrm>
          <a:prstGeom prst="rect">
            <a:avLst/>
          </a:prstGeom>
          <a:ln>
            <a:noFill/>
          </a:ln>
        </p:spPr>
      </p:pic>
      <p:sp>
        <p:nvSpPr>
          <p:cNvPr id="98" name="Line 4"/>
          <p:cNvSpPr/>
          <p:nvPr/>
        </p:nvSpPr>
        <p:spPr>
          <a:xfrm>
            <a:off x="4537800" y="2278440"/>
            <a:ext cx="846720" cy="906840"/>
          </a:xfrm>
          <a:prstGeom prst="line">
            <a:avLst/>
          </a:prstGeom>
          <a:ln w="9360">
            <a:solidFill>
              <a:srgbClr val="a1bad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Line 5"/>
          <p:cNvSpPr/>
          <p:nvPr/>
        </p:nvSpPr>
        <p:spPr>
          <a:xfrm>
            <a:off x="4537800" y="2269800"/>
            <a:ext cx="1722600" cy="360"/>
          </a:xfrm>
          <a:prstGeom prst="line">
            <a:avLst/>
          </a:prstGeom>
          <a:ln w="9360">
            <a:solidFill>
              <a:srgbClr val="a1bad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Line 6"/>
          <p:cNvSpPr/>
          <p:nvPr/>
        </p:nvSpPr>
        <p:spPr>
          <a:xfrm flipH="1">
            <a:off x="5384520" y="2269800"/>
            <a:ext cx="875880" cy="915480"/>
          </a:xfrm>
          <a:prstGeom prst="line">
            <a:avLst/>
          </a:prstGeom>
          <a:ln w="9360">
            <a:solidFill>
              <a:srgbClr val="a1bad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Line 7"/>
          <p:cNvSpPr/>
          <p:nvPr/>
        </p:nvSpPr>
        <p:spPr>
          <a:xfrm flipH="1" flipV="1">
            <a:off x="2159640" y="2265840"/>
            <a:ext cx="1798200" cy="3960"/>
          </a:xfrm>
          <a:prstGeom prst="line">
            <a:avLst/>
          </a:prstGeom>
          <a:ln w="9360">
            <a:solidFill>
              <a:srgbClr val="a1badb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02" name="Picture 6" descr=""/>
          <p:cNvPicPr/>
          <p:nvPr/>
        </p:nvPicPr>
        <p:blipFill>
          <a:blip r:embed="rId5"/>
          <a:stretch/>
        </p:blipFill>
        <p:spPr>
          <a:xfrm>
            <a:off x="6281280" y="2637000"/>
            <a:ext cx="538200" cy="575640"/>
          </a:xfrm>
          <a:prstGeom prst="rect">
            <a:avLst/>
          </a:prstGeom>
          <a:ln>
            <a:noFill/>
          </a:ln>
        </p:spPr>
      </p:pic>
      <p:sp>
        <p:nvSpPr>
          <p:cNvPr id="103" name="CustomShape 8"/>
          <p:cNvSpPr/>
          <p:nvPr/>
        </p:nvSpPr>
        <p:spPr>
          <a:xfrm>
            <a:off x="3209040" y="3296520"/>
            <a:ext cx="172872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Corporate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network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116640"/>
            <a:ext cx="8457840" cy="1026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7b7b7b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Insider attacks (II)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4206240" y="6567840"/>
            <a:ext cx="49302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d0dded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Icons from: https://www.shareicon.net (Flaticon basic license)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Picture 4" descr=""/>
          <p:cNvPicPr/>
          <p:nvPr/>
        </p:nvPicPr>
        <p:blipFill>
          <a:blip r:embed="rId1"/>
          <a:stretch/>
        </p:blipFill>
        <p:spPr>
          <a:xfrm>
            <a:off x="611640" y="2709000"/>
            <a:ext cx="1439640" cy="1439640"/>
          </a:xfrm>
          <a:prstGeom prst="rect">
            <a:avLst/>
          </a:prstGeom>
          <a:ln>
            <a:noFill/>
          </a:ln>
        </p:spPr>
      </p:pic>
      <p:sp>
        <p:nvSpPr>
          <p:cNvPr id="107" name="TextShape 3"/>
          <p:cNvSpPr txBox="1"/>
          <p:nvPr/>
        </p:nvSpPr>
        <p:spPr>
          <a:xfrm>
            <a:off x="431640" y="4499640"/>
            <a:ext cx="1800000" cy="359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de-DE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Firewall, IDS, …</a:t>
            </a:r>
            <a:endParaRPr b="0" lang="de-DE" sz="2000" spc="-1" strike="noStrike">
              <a:solidFill>
                <a:srgbClr val="3357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8" name="Picture 5" descr=""/>
          <p:cNvPicPr/>
          <p:nvPr/>
        </p:nvPicPr>
        <p:blipFill>
          <a:blip r:embed="rId2"/>
          <a:stretch/>
        </p:blipFill>
        <p:spPr>
          <a:xfrm>
            <a:off x="3188160" y="2711520"/>
            <a:ext cx="1191600" cy="1434240"/>
          </a:xfrm>
          <a:prstGeom prst="rect">
            <a:avLst/>
          </a:prstGeom>
          <a:ln>
            <a:noFill/>
          </a:ln>
        </p:spPr>
      </p:pic>
      <p:pic>
        <p:nvPicPr>
          <p:cNvPr id="109" name="Picture 6" descr=""/>
          <p:cNvPicPr/>
          <p:nvPr/>
        </p:nvPicPr>
        <p:blipFill>
          <a:blip r:embed="rId3"/>
          <a:stretch/>
        </p:blipFill>
        <p:spPr>
          <a:xfrm>
            <a:off x="4451760" y="2709000"/>
            <a:ext cx="1439640" cy="1439640"/>
          </a:xfrm>
          <a:prstGeom prst="rect">
            <a:avLst/>
          </a:prstGeom>
          <a:ln>
            <a:noFill/>
          </a:ln>
        </p:spPr>
      </p:pic>
      <p:sp>
        <p:nvSpPr>
          <p:cNvPr id="110" name="CustomShape 4"/>
          <p:cNvSpPr/>
          <p:nvPr/>
        </p:nvSpPr>
        <p:spPr>
          <a:xfrm>
            <a:off x="3115800" y="4499640"/>
            <a:ext cx="2912040" cy="3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Anomaly-based detection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5"/>
          <p:cNvSpPr/>
          <p:nvPr/>
        </p:nvSpPr>
        <p:spPr>
          <a:xfrm>
            <a:off x="6846840" y="4499640"/>
            <a:ext cx="1770840" cy="3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§32 BDSG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BAG Erfurt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2" name="Picture 8" descr=""/>
          <p:cNvPicPr/>
          <p:nvPr/>
        </p:nvPicPr>
        <p:blipFill>
          <a:blip r:embed="rId4"/>
          <a:stretch/>
        </p:blipFill>
        <p:spPr>
          <a:xfrm>
            <a:off x="7663680" y="3285000"/>
            <a:ext cx="1018800" cy="861120"/>
          </a:xfrm>
          <a:prstGeom prst="rect">
            <a:avLst/>
          </a:prstGeom>
          <a:ln>
            <a:noFill/>
          </a:ln>
        </p:spPr>
      </p:pic>
      <p:pic>
        <p:nvPicPr>
          <p:cNvPr id="113" name="Picture 9" descr=""/>
          <p:cNvPicPr/>
          <p:nvPr/>
        </p:nvPicPr>
        <p:blipFill>
          <a:blip r:embed="rId5"/>
          <a:stretch/>
        </p:blipFill>
        <p:spPr>
          <a:xfrm>
            <a:off x="6804360" y="2637000"/>
            <a:ext cx="975240" cy="975240"/>
          </a:xfrm>
          <a:prstGeom prst="rect">
            <a:avLst/>
          </a:prstGeom>
          <a:ln>
            <a:noFill/>
          </a:ln>
        </p:spPr>
      </p:pic>
      <p:sp>
        <p:nvSpPr>
          <p:cNvPr id="114" name="CustomShape 6"/>
          <p:cNvSpPr/>
          <p:nvPr/>
        </p:nvSpPr>
        <p:spPr>
          <a:xfrm>
            <a:off x="107640" y="2293200"/>
            <a:ext cx="2376000" cy="2374200"/>
          </a:xfrm>
          <a:prstGeom prst="mathMultiply">
            <a:avLst>
              <a:gd name="adj1" fmla="val 3676"/>
            </a:avLst>
          </a:prstGeom>
          <a:solidFill>
            <a:srgbClr val="e66f75"/>
          </a:solidFill>
          <a:ln w="9360">
            <a:solidFill>
              <a:srgbClr val="c1222a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>
                <p:childTnLst>
                  <p:par>
                    <p:cTn id="15" fill="freeze">
                      <p:stCondLst>
                        <p:cond delay="indefinite"/>
                      </p:stCondLst>
                      <p:childTnLst>
                        <p:par>
                          <p:cTn id="16" fill="freeze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freeze">
                      <p:stCondLst>
                        <p:cond delay="indefinite"/>
                      </p:stCondLst>
                      <p:childTnLst>
                        <p:par>
                          <p:cTn id="20" fill="freeze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freeze">
                      <p:stCondLst>
                        <p:cond delay="indefinite"/>
                      </p:stCondLst>
                      <p:childTnLst>
                        <p:par>
                          <p:cTn id="24" fill="freeze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140000" y="1484640"/>
            <a:ext cx="985320" cy="504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+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457200" y="116640"/>
            <a:ext cx="8457840" cy="1026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7b7b7b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Approach (I)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17" name="TextShape 3"/>
          <p:cNvSpPr txBox="1"/>
          <p:nvPr/>
        </p:nvSpPr>
        <p:spPr>
          <a:xfrm>
            <a:off x="457200" y="1484640"/>
            <a:ext cx="3682440" cy="5040360"/>
          </a:xfrm>
          <a:prstGeom prst="rect">
            <a:avLst/>
          </a:prstGeom>
          <a:solidFill>
            <a:srgbClr val="cae2ff"/>
          </a:solidFill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de-DE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Pseudonymisation</a:t>
            </a:r>
            <a:endParaRPr b="0" lang="de-DE" sz="2000" spc="-1" strike="noStrike">
              <a:solidFill>
                <a:srgbClr val="3357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3357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1222a"/>
              </a:buClr>
              <a:buSzPct val="120000"/>
              <a:buFont typeface="Wingdings" charset="2"/>
              <a:buChar char=""/>
            </a:pPr>
            <a:r>
              <a:rPr b="0" lang="de-DE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Using an identifier different from the real identifier of a subject</a:t>
            </a:r>
            <a:endParaRPr b="0" lang="de-DE" sz="2000" spc="-1" strike="noStrike">
              <a:solidFill>
                <a:srgbClr val="3357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solidFill>
                <a:srgbClr val="3357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1" lang="de-DE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Alice : 0x2003</a:t>
            </a:r>
            <a:endParaRPr b="0" lang="de-DE" sz="2000" spc="-1" strike="noStrike">
              <a:solidFill>
                <a:srgbClr val="3357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endParaRPr b="0" lang="de-DE" sz="2000" spc="-1" strike="noStrike">
              <a:solidFill>
                <a:srgbClr val="3357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1222a"/>
              </a:buClr>
              <a:buSzPct val="120000"/>
              <a:buFont typeface="Wingdings" charset="2"/>
              <a:buChar char=""/>
            </a:pPr>
            <a:r>
              <a:rPr b="0" lang="de-DE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Assignment e.g. by using functions like hash algorithms or </a:t>
            </a:r>
            <a:r>
              <a:rPr b="1" lang="de-DE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mapping tables</a:t>
            </a:r>
            <a:endParaRPr b="0" lang="de-DE" sz="2000" spc="-1" strike="noStrike">
              <a:solidFill>
                <a:srgbClr val="3357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5125320" y="1484640"/>
            <a:ext cx="3682440" cy="5040360"/>
          </a:xfrm>
          <a:prstGeom prst="rect">
            <a:avLst/>
          </a:prstGeom>
          <a:solidFill>
            <a:srgbClr val="cae2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Threshold cryptosystems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c1222a"/>
              </a:buClr>
              <a:buSzPct val="12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(t,n) </a:t>
            </a:r>
            <a:r>
              <a:rPr b="1" lang="en-US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threshold decryption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57160" indent="-456840">
              <a:lnSpc>
                <a:spcPct val="100000"/>
              </a:lnSpc>
              <a:buClr>
                <a:srgbClr val="335787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Key generation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
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(pk, shares)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57160" indent="-456840">
              <a:lnSpc>
                <a:spcPct val="100000"/>
              </a:lnSpc>
              <a:buClr>
                <a:srgbClr val="335787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Message encryption (pk)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57160" indent="-456840">
              <a:lnSpc>
                <a:spcPct val="100000"/>
              </a:lnSpc>
              <a:buClr>
                <a:srgbClr val="335787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Computing partial decryptions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57160" indent="-456840">
              <a:lnSpc>
                <a:spcPct val="100000"/>
              </a:lnSpc>
              <a:buClr>
                <a:srgbClr val="335787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Decrypting message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c1222a"/>
              </a:buClr>
              <a:buSzPct val="12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Secret key is NOT restored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c1222a"/>
              </a:buClr>
              <a:buSzPct val="12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Distributed trust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>
                <p:childTnLst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8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87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03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5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52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81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05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35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54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81" end="1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116640"/>
            <a:ext cx="8457840" cy="1026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7b7b7b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Approach (II)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120" name="Picture 3" descr=""/>
          <p:cNvPicPr/>
          <p:nvPr/>
        </p:nvPicPr>
        <p:blipFill>
          <a:blip r:embed="rId1"/>
          <a:stretch/>
        </p:blipFill>
        <p:spPr>
          <a:xfrm>
            <a:off x="755640" y="1414080"/>
            <a:ext cx="7962120" cy="511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57200" y="116640"/>
            <a:ext cx="8457840" cy="1026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7b7b7b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Conceptual design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122" name="Picture 2" descr=""/>
          <p:cNvPicPr/>
          <p:nvPr/>
        </p:nvPicPr>
        <p:blipFill>
          <a:blip r:embed="rId1"/>
          <a:stretch/>
        </p:blipFill>
        <p:spPr>
          <a:xfrm>
            <a:off x="413640" y="1628640"/>
            <a:ext cx="8361000" cy="403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116640"/>
            <a:ext cx="8457840" cy="1026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7b7b7b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Key problems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2514600" y="5713200"/>
            <a:ext cx="4114800" cy="548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 algn="ctr">
              <a:lnSpc>
                <a:spcPct val="100000"/>
              </a:lnSpc>
              <a:buClr>
                <a:srgbClr val="c1222a"/>
              </a:buClr>
              <a:buSzPct val="120000"/>
              <a:buFont typeface="Wingdings" charset="2"/>
              <a:buChar char=""/>
            </a:pPr>
            <a:r>
              <a:rPr b="0" lang="de-DE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→ </a:t>
            </a:r>
            <a:r>
              <a:rPr b="0" lang="de-DE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Mac-based solution</a:t>
            </a:r>
            <a:endParaRPr b="0" lang="de-DE" sz="2000" spc="-1" strike="noStrike">
              <a:solidFill>
                <a:srgbClr val="3357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buClr>
                <a:srgbClr val="c1222a"/>
              </a:buClr>
              <a:buSzPct val="120000"/>
              <a:buFont typeface="Wingdings" charset="2"/>
              <a:buChar char=""/>
            </a:pPr>
            <a:r>
              <a:rPr b="0" lang="de-DE" sz="2000" spc="-1" strike="sng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</a:t>
            </a:r>
            <a:endParaRPr b="0" lang="de-DE" sz="2000" spc="-1" strike="noStrike">
              <a:solidFill>
                <a:srgbClr val="3357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endParaRPr b="0" lang="de-DE" sz="2000" spc="-1" strike="noStrike">
              <a:solidFill>
                <a:srgbClr val="3357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5" name="Picture 2" descr=""/>
          <p:cNvPicPr/>
          <p:nvPr/>
        </p:nvPicPr>
        <p:blipFill>
          <a:blip r:embed="rId1"/>
          <a:stretch/>
        </p:blipFill>
        <p:spPr>
          <a:xfrm>
            <a:off x="1554840" y="3349080"/>
            <a:ext cx="6034680" cy="2259720"/>
          </a:xfrm>
          <a:prstGeom prst="rect">
            <a:avLst/>
          </a:prstGeom>
          <a:ln>
            <a:noFill/>
          </a:ln>
        </p:spPr>
      </p:pic>
      <p:sp>
        <p:nvSpPr>
          <p:cNvPr id="126" name="CustomShape 3"/>
          <p:cNvSpPr/>
          <p:nvPr/>
        </p:nvSpPr>
        <p:spPr>
          <a:xfrm>
            <a:off x="457200" y="1413360"/>
            <a:ext cx="8457840" cy="21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00000"/>
              </a:lnSpc>
              <a:buClr>
                <a:srgbClr val="c1222a"/>
              </a:buClr>
              <a:buSzPct val="12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Parameter-dependent pseudonymization: time and usage based → influence on linkability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c1222a"/>
              </a:buClr>
              <a:buSzPct val="12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Threshold public key decryption combining ElGamal and  Shamir’s secret sharing → own implementation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c1222a"/>
              </a:buClr>
              <a:buSzPct val="12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Identifying created pseudonyms: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>
                <p:childTnLst>
                  <p:par>
                    <p:cTn id="59" fill="freeze">
                      <p:stCondLst>
                        <p:cond delay="0"/>
                      </p:stCondLst>
                      <p:childTnLst>
                        <p:par>
                          <p:cTn id="60" fill="freeze">
                            <p:stCondLst>
                              <p:cond delay="0"/>
                            </p:stCondLst>
                            <p:childTnLst>
                              <p:par>
                                <p:cTn id="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freeze">
                      <p:stCondLst>
                        <p:cond delay="indefinite"/>
                      </p:stCondLst>
                      <p:childTnLst>
                        <p:par>
                          <p:cTn id="64" fill="freeze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86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freeze">
                      <p:stCondLst>
                        <p:cond delay="indefinite"/>
                      </p:stCondLst>
                      <p:childTnLst>
                        <p:par>
                          <p:cTn id="68" fill="freeze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86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116640"/>
            <a:ext cx="8457840" cy="1026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7b7b7b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Conclusion and future work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457200" y="1219320"/>
            <a:ext cx="8457840" cy="5486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c1222a"/>
              </a:buClr>
              <a:buSzPct val="120000"/>
              <a:buFont typeface="Wingdings" charset="2"/>
              <a:buChar char=""/>
            </a:pPr>
            <a:r>
              <a:rPr b="0" lang="de-DE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Well-suited approach for the stated problem</a:t>
            </a:r>
            <a:endParaRPr b="0" lang="de-DE" sz="2000" spc="-1" strike="noStrike">
              <a:solidFill>
                <a:srgbClr val="3357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335787"/>
              </a:buClr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Parameter-dependent linkability for pseudonymous log data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
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→ privacy-preserving anomaly detection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335787"/>
              </a:buClr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Disclosure of pseudonym owner secured by four-eye principle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de-DE" sz="2000" spc="-1" strike="noStrike">
              <a:solidFill>
                <a:srgbClr val="3357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1222a"/>
              </a:buClr>
              <a:buSzPct val="120000"/>
              <a:buFont typeface="Wingdings" charset="2"/>
              <a:buChar char=""/>
            </a:pPr>
            <a:r>
              <a:rPr b="0" lang="de-DE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Implementation issues</a:t>
            </a:r>
            <a:endParaRPr b="0" lang="de-DE" sz="2000" spc="-1" strike="noStrike">
              <a:solidFill>
                <a:srgbClr val="3357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335787"/>
              </a:buClr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Distributed key generation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335787"/>
              </a:buClr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Review of cryptographic library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335787"/>
              </a:buClr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ECC-ElGamal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de-DE" sz="2000" spc="-1" strike="noStrike">
              <a:solidFill>
                <a:srgbClr val="3357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1222a"/>
              </a:buClr>
              <a:buSzPct val="120000"/>
              <a:buFont typeface="Wingdings" charset="2"/>
              <a:buChar char=""/>
            </a:pPr>
            <a:r>
              <a:rPr b="0" lang="de-DE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Open questions</a:t>
            </a:r>
            <a:endParaRPr b="0" lang="de-DE" sz="2000" spc="-1" strike="noStrike">
              <a:solidFill>
                <a:srgbClr val="3357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335787"/>
              </a:buClr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Effect of different parameter choices 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335787"/>
              </a:buClr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Further (context-dependent) parameters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>
                <p:childTnLst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02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24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51" end="2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83" end="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96" end="3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11" end="3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50" end="3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1219320"/>
            <a:ext cx="8457840" cy="54860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32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Thank you!</a:t>
            </a:r>
            <a:endParaRPr b="0" lang="de-DE" sz="2000" spc="-1" strike="noStrike">
              <a:solidFill>
                <a:srgbClr val="3357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5" dur="indefinite" restart="never" nodeType="tmRoot">
          <p:childTnLst>
            <p:seq>
              <p:cTn id="9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9999 TemplateSVSnurHF.potx</Template>
  <TotalTime>13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2009-11-03T08:05:18Z</dcterms:created>
  <dc:creator/>
  <dc:description/>
  <dc:language>en-US</dc:language>
  <cp:lastModifiedBy/>
  <cp:lastPrinted>2003-12-17T12:03:49Z</cp:lastPrinted>
  <dcterms:modified xsi:type="dcterms:W3CDTF">2018-04-17T14:34:41Z</dcterms:modified>
  <cp:revision>779</cp:revision>
  <dc:subject/>
  <dc:title>Template für Folien (nur HF)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11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