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7" r:id="rId1"/>
  </p:sldMasterIdLst>
  <p:notesMasterIdLst>
    <p:notesMasterId r:id="rId12"/>
  </p:notesMasterIdLst>
  <p:handoutMasterIdLst>
    <p:handoutMasterId r:id="rId13"/>
  </p:handoutMasterIdLst>
  <p:sldIdLst>
    <p:sldId id="479" r:id="rId2"/>
    <p:sldId id="666" r:id="rId3"/>
    <p:sldId id="657" r:id="rId4"/>
    <p:sldId id="671" r:id="rId5"/>
    <p:sldId id="667" r:id="rId6"/>
    <p:sldId id="673" r:id="rId7"/>
    <p:sldId id="668" r:id="rId8"/>
    <p:sldId id="669" r:id="rId9"/>
    <p:sldId id="670" r:id="rId10"/>
    <p:sldId id="672" r:id="rId11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73">
          <p15:clr>
            <a:srgbClr val="A4A3A4"/>
          </p15:clr>
        </p15:guide>
        <p15:guide id="2" pos="3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EAFF"/>
    <a:srgbClr val="FFFF66"/>
    <a:srgbClr val="FFCC66"/>
    <a:srgbClr val="379B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863" autoAdjust="0"/>
  </p:normalViewPr>
  <p:slideViewPr>
    <p:cSldViewPr>
      <p:cViewPr>
        <p:scale>
          <a:sx n="90" d="100"/>
          <a:sy n="90" d="100"/>
        </p:scale>
        <p:origin x="-906" y="324"/>
      </p:cViewPr>
      <p:guideLst>
        <p:guide orient="horz" pos="4273"/>
        <p:guide pos="3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Calibri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4D8D7-5C61-004E-A19A-B15FA6ECA6CE}" type="datetimeFigureOut">
              <a:rPr lang="de-DE" smtClean="0">
                <a:latin typeface="Calibri"/>
              </a:rPr>
              <a:t>16.01.2017</a:t>
            </a:fld>
            <a:endParaRPr lang="de-DE" dirty="0">
              <a:latin typeface="Calibri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 sz="1000" dirty="0">
                <a:latin typeface="Calibri"/>
              </a:rPr>
              <a:t>https://</a:t>
            </a:r>
            <a:r>
              <a:rPr lang="de-DE" sz="1000" dirty="0" err="1">
                <a:latin typeface="Calibri"/>
              </a:rPr>
              <a:t>svs.informatik.uni-hamburg.de</a:t>
            </a:r>
            <a:endParaRPr lang="de-DE" sz="1000" dirty="0">
              <a:latin typeface="Calibri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65C1CF-A799-164B-9217-A88421C2FE91}" type="slidenum">
              <a:rPr lang="de-DE" smtClean="0">
                <a:latin typeface="Calibri"/>
              </a:rPr>
              <a:t>‹Nr.›</a:t>
            </a:fld>
            <a:endParaRPr lang="de-DE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87340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ndale Mono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ndale Mono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15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315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ndale Mono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15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ndale Mono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9DDC5E44-63C0-EF42-9B94-8202B4B6C3D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96954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pitchFamily="-107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pitchFamily="-107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pitchFamily="-107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2F106329-1E2C-124D-9538-AF52D439D180}" type="slidenum">
              <a:rPr lang="de-DE" sz="1200">
                <a:latin typeface="Andale Mono" charset="0"/>
              </a:rPr>
              <a:pPr/>
              <a:t>1</a:t>
            </a:fld>
            <a:endParaRPr lang="de-DE" sz="1200">
              <a:latin typeface="Andale Mono" charset="0"/>
            </a:endParaRPr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de-DE" dirty="0"/>
              <a:t>Langsam sprechen</a:t>
            </a:r>
          </a:p>
          <a:p>
            <a:pPr eaLnBrk="1" hangingPunct="1"/>
            <a:r>
              <a:rPr lang="de-DE" dirty="0"/>
              <a:t>Einen Schluck Wasser nehmen, wenn nötig </a:t>
            </a:r>
          </a:p>
          <a:p>
            <a:pPr eaLnBrk="1" hangingPunct="1"/>
            <a:r>
              <a:rPr lang="de-DE" dirty="0"/>
              <a:t>Körperhaltung: aufrecht</a:t>
            </a:r>
          </a:p>
          <a:p>
            <a:pPr eaLnBrk="1" hangingPunct="1"/>
            <a:r>
              <a:rPr lang="de-DE" dirty="0"/>
              <a:t>Zu Vortragsbeginn: Schultern gerade, entspannen</a:t>
            </a:r>
          </a:p>
          <a:p>
            <a:pPr eaLnBrk="1" hangingPunct="1"/>
            <a:endParaRPr lang="de-DE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D96C611C-4D80-864B-B939-EBFCF83FC60E}" type="slidenum">
              <a:rPr lang="de-DE" sz="1200">
                <a:latin typeface="Andale Mono" charset="0"/>
              </a:rPr>
              <a:pPr/>
              <a:t>10</a:t>
            </a:fld>
            <a:endParaRPr lang="de-DE" sz="1200">
              <a:latin typeface="Andale Mono" charset="0"/>
            </a:endParaRPr>
          </a:p>
        </p:txBody>
      </p:sp>
      <p:sp>
        <p:nvSpPr>
          <p:cNvPr id="133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en-GB" dirty="0" err="1"/>
              <a:t>ich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5676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ich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DC5E44-63C0-EF42-9B94-8202B4B6C3D9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8114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D96C611C-4D80-864B-B939-EBFCF83FC60E}" type="slidenum">
              <a:rPr lang="de-DE" sz="1200">
                <a:latin typeface="Andale Mono" charset="0"/>
              </a:rPr>
              <a:pPr/>
              <a:t>3</a:t>
            </a:fld>
            <a:endParaRPr lang="de-DE" sz="1200">
              <a:latin typeface="Andale Mono" charset="0"/>
            </a:endParaRPr>
          </a:p>
        </p:txBody>
      </p:sp>
      <p:sp>
        <p:nvSpPr>
          <p:cNvPr id="133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en-GB" dirty="0" err="1"/>
              <a:t>ich</a:t>
            </a:r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D96C611C-4D80-864B-B939-EBFCF83FC60E}" type="slidenum">
              <a:rPr lang="de-DE" sz="1200">
                <a:latin typeface="Andale Mono" charset="0"/>
              </a:rPr>
              <a:pPr/>
              <a:t>4</a:t>
            </a:fld>
            <a:endParaRPr lang="de-DE" sz="1200">
              <a:latin typeface="Andale Mono" charset="0"/>
            </a:endParaRPr>
          </a:p>
        </p:txBody>
      </p:sp>
      <p:sp>
        <p:nvSpPr>
          <p:cNvPr id="133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en-GB" dirty="0" err="1"/>
              <a:t>ich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0224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D96C611C-4D80-864B-B939-EBFCF83FC60E}" type="slidenum">
              <a:rPr lang="de-DE" sz="1200">
                <a:latin typeface="Andale Mono" charset="0"/>
              </a:rPr>
              <a:pPr/>
              <a:t>5</a:t>
            </a:fld>
            <a:endParaRPr lang="de-DE" sz="1200">
              <a:latin typeface="Andale Mono" charset="0"/>
            </a:endParaRPr>
          </a:p>
        </p:txBody>
      </p:sp>
      <p:sp>
        <p:nvSpPr>
          <p:cNvPr id="133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en-GB" dirty="0"/>
              <a:t>Tom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D96C611C-4D80-864B-B939-EBFCF83FC60E}" type="slidenum">
              <a:rPr lang="de-DE" sz="1200">
                <a:latin typeface="Andale Mono" charset="0"/>
              </a:rPr>
              <a:pPr/>
              <a:t>6</a:t>
            </a:fld>
            <a:endParaRPr lang="de-DE" sz="1200">
              <a:latin typeface="Andale Mono" charset="0"/>
            </a:endParaRPr>
          </a:p>
        </p:txBody>
      </p:sp>
      <p:sp>
        <p:nvSpPr>
          <p:cNvPr id="133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en-GB" dirty="0"/>
              <a:t>Tom</a:t>
            </a:r>
          </a:p>
        </p:txBody>
      </p:sp>
    </p:spTree>
    <p:extLst>
      <p:ext uri="{BB962C8B-B14F-4D97-AF65-F5344CB8AC3E}">
        <p14:creationId xmlns:p14="http://schemas.microsoft.com/office/powerpoint/2010/main" val="20037252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D96C611C-4D80-864B-B939-EBFCF83FC60E}" type="slidenum">
              <a:rPr lang="de-DE" sz="1200">
                <a:latin typeface="Andale Mono" charset="0"/>
              </a:rPr>
              <a:pPr/>
              <a:t>7</a:t>
            </a:fld>
            <a:endParaRPr lang="de-DE" sz="1200">
              <a:latin typeface="Andale Mono" charset="0"/>
            </a:endParaRPr>
          </a:p>
        </p:txBody>
      </p:sp>
      <p:sp>
        <p:nvSpPr>
          <p:cNvPr id="133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Tom</a:t>
            </a:r>
          </a:p>
          <a:p>
            <a:pPr eaLnBrk="1" hangingPunct="1"/>
            <a:endParaRPr lang="en-GB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D96C611C-4D80-864B-B939-EBFCF83FC60E}" type="slidenum">
              <a:rPr lang="de-DE" sz="1200">
                <a:latin typeface="Andale Mono" charset="0"/>
              </a:rPr>
              <a:pPr/>
              <a:t>8</a:t>
            </a:fld>
            <a:endParaRPr lang="de-DE" sz="1200">
              <a:latin typeface="Andale Mono" charset="0"/>
            </a:endParaRPr>
          </a:p>
        </p:txBody>
      </p:sp>
      <p:sp>
        <p:nvSpPr>
          <p:cNvPr id="133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en-GB" dirty="0" err="1"/>
              <a:t>ich</a:t>
            </a:r>
            <a:endParaRPr lang="en-GB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D96C611C-4D80-864B-B939-EBFCF83FC60E}" type="slidenum">
              <a:rPr lang="de-DE" sz="1200">
                <a:latin typeface="Andale Mono" charset="0"/>
              </a:rPr>
              <a:pPr/>
              <a:t>9</a:t>
            </a:fld>
            <a:endParaRPr lang="de-DE" sz="1200">
              <a:latin typeface="Andale Mono" charset="0"/>
            </a:endParaRPr>
          </a:p>
        </p:txBody>
      </p:sp>
      <p:sp>
        <p:nvSpPr>
          <p:cNvPr id="133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en-GB" dirty="0" err="1"/>
              <a:t>ich</a:t>
            </a:r>
            <a:endParaRPr lang="en-GB" dirty="0"/>
          </a:p>
          <a:p>
            <a:pPr eaLnBrk="1" hangingPunct="1"/>
            <a:r>
              <a:rPr lang="en-GB" dirty="0" err="1"/>
              <a:t>Vermutung</a:t>
            </a:r>
            <a:r>
              <a:rPr lang="en-GB" dirty="0"/>
              <a:t>: command and control </a:t>
            </a:r>
            <a:r>
              <a:rPr lang="en-GB" dirty="0" err="1"/>
              <a:t>eines</a:t>
            </a:r>
            <a:r>
              <a:rPr lang="en-GB" dirty="0"/>
              <a:t> Botnets </a:t>
            </a:r>
            <a:r>
              <a:rPr lang="en-GB" dirty="0" err="1"/>
              <a:t>wurde</a:t>
            </a:r>
            <a:r>
              <a:rPr lang="en-GB" dirty="0"/>
              <a:t> </a:t>
            </a:r>
            <a:r>
              <a:rPr lang="en-GB" dirty="0" err="1"/>
              <a:t>über</a:t>
            </a:r>
            <a:r>
              <a:rPr lang="en-GB" dirty="0"/>
              <a:t> TOR </a:t>
            </a:r>
            <a:r>
              <a:rPr lang="en-GB" dirty="0" err="1"/>
              <a:t>netzwerk</a:t>
            </a:r>
            <a:r>
              <a:rPr lang="en-GB" dirty="0"/>
              <a:t> </a:t>
            </a:r>
            <a:r>
              <a:rPr lang="en-GB" dirty="0" err="1"/>
              <a:t>laufen</a:t>
            </a:r>
            <a:r>
              <a:rPr lang="en-GB" dirty="0"/>
              <a:t> </a:t>
            </a:r>
            <a:r>
              <a:rPr lang="en-GB" dirty="0" err="1"/>
              <a:t>gelassen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5026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0" y="1412776"/>
            <a:ext cx="9144000" cy="5445224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 eaLnBrk="0" hangingPunct="0"/>
            <a:endParaRPr lang="de-DE" sz="1800" dirty="0">
              <a:latin typeface="Calibri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457200" y="6611779"/>
            <a:ext cx="10668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fld id="{B7849735-95B2-AB44-9C74-7ECEA7ECDD33}" type="slidenum">
              <a:rPr lang="de-DE" sz="1000" smtClean="0">
                <a:latin typeface="Calibri"/>
                <a:cs typeface="Calibri"/>
              </a:rPr>
              <a:pPr>
                <a:spcBef>
                  <a:spcPct val="50000"/>
                </a:spcBef>
                <a:defRPr/>
              </a:pPr>
              <a:t>‹Nr.›</a:t>
            </a:fld>
            <a:endParaRPr lang="de-DE" sz="1000">
              <a:latin typeface="Calibri"/>
              <a:cs typeface="Calibri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3072408"/>
            <a:ext cx="6781800" cy="1066800"/>
          </a:xfrm>
          <a:ln>
            <a:noFill/>
          </a:ln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5053608"/>
            <a:ext cx="6781800" cy="990600"/>
          </a:xfrm>
        </p:spPr>
        <p:txBody>
          <a:bodyPr/>
          <a:lstStyle>
            <a:lvl1pPr marL="0" indent="0" algn="l">
              <a:buFontTx/>
              <a:buNone/>
              <a:defRPr sz="2000">
                <a:solidFill>
                  <a:srgbClr val="000000"/>
                </a:solidFill>
              </a:defRPr>
            </a:lvl1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2555776" y="116632"/>
            <a:ext cx="6480720" cy="1224136"/>
          </a:xfrm>
        </p:spPr>
        <p:txBody>
          <a:bodyPr anchor="ctr"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pic>
        <p:nvPicPr>
          <p:cNvPr id="12" name="Bild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1"/>
            <a:ext cx="2733648" cy="147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15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8825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6632"/>
            <a:ext cx="8458200" cy="1026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458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642100"/>
            <a:ext cx="17145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000">
                <a:latin typeface="Calibri"/>
                <a:ea typeface="+mn-ea"/>
                <a:cs typeface="Calibri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42100"/>
            <a:ext cx="2895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000">
                <a:latin typeface="Calibri"/>
                <a:ea typeface="+mn-ea"/>
                <a:cs typeface="Calibri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030" name="Line 16"/>
          <p:cNvSpPr>
            <a:spLocks noChangeShapeType="1"/>
          </p:cNvSpPr>
          <p:nvPr/>
        </p:nvSpPr>
        <p:spPr bwMode="auto">
          <a:xfrm>
            <a:off x="457200" y="1143000"/>
            <a:ext cx="8458200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 dirty="0">
              <a:latin typeface="Calibri"/>
            </a:endParaRPr>
          </a:p>
        </p:txBody>
      </p:sp>
      <p:sp>
        <p:nvSpPr>
          <p:cNvPr id="2055" name="Text Box 18"/>
          <p:cNvSpPr txBox="1">
            <a:spLocks noChangeArrowheads="1"/>
          </p:cNvSpPr>
          <p:nvPr/>
        </p:nvSpPr>
        <p:spPr bwMode="auto">
          <a:xfrm>
            <a:off x="457200" y="6611779"/>
            <a:ext cx="10668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fld id="{35BC59A6-664E-604E-A328-3911782993BB}" type="slidenum">
              <a:rPr lang="de-DE" sz="1000" smtClean="0">
                <a:latin typeface="Calibri"/>
                <a:cs typeface="Calibri"/>
              </a:rPr>
              <a:pPr>
                <a:spcBef>
                  <a:spcPct val="50000"/>
                </a:spcBef>
                <a:defRPr/>
              </a:pPr>
              <a:t>‹Nr.›</a:t>
            </a:fld>
            <a:endParaRPr lang="de-DE" sz="1000">
              <a:latin typeface="Calibri"/>
              <a:cs typeface="Calibri"/>
            </a:endParaRPr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0" y="1143000"/>
            <a:ext cx="9144000" cy="2791"/>
          </a:xfrm>
          <a:prstGeom prst="line">
            <a:avLst/>
          </a:prstGeom>
          <a:ln w="25400">
            <a:solidFill>
              <a:srgbClr val="B3B3B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4" r:id="rId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7B7B7B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7B7B7B"/>
          </a:solidFill>
          <a:latin typeface="Verdana" pitchFamily="-107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7B7B7B"/>
          </a:solidFill>
          <a:latin typeface="Verdana" pitchFamily="-107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7B7B7B"/>
          </a:solidFill>
          <a:latin typeface="Verdana" pitchFamily="-107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7B7B7B"/>
          </a:solidFill>
          <a:latin typeface="Verdana" pitchFamily="-107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hlink"/>
          </a:solidFill>
          <a:latin typeface="Verdana" pitchFamily="-107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hlink"/>
          </a:solidFill>
          <a:latin typeface="Verdana" pitchFamily="-107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hlink"/>
          </a:solidFill>
          <a:latin typeface="Verdana" pitchFamily="-107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hlink"/>
          </a:solidFill>
          <a:latin typeface="Verdana" pitchFamily="-107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120000"/>
        <a:buFont typeface="Wingdings" charset="2"/>
        <a:buChar char="§"/>
        <a:defRPr sz="2000">
          <a:solidFill>
            <a:schemeClr val="hlink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ＭＳ Ｐゴシック" pitchFamily="-107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90000"/>
        <a:buChar char="•"/>
        <a:defRPr sz="2000">
          <a:solidFill>
            <a:schemeClr val="tx1"/>
          </a:solidFill>
          <a:latin typeface="+mn-lt"/>
          <a:ea typeface="ＭＳ Ｐゴシック" pitchFamily="-107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07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7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07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07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07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07" charset="-128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362200" y="3091507"/>
            <a:ext cx="6781800" cy="1066800"/>
          </a:xfrm>
        </p:spPr>
        <p:txBody>
          <a:bodyPr/>
          <a:lstStyle/>
          <a:p>
            <a:r>
              <a:rPr lang="de-DE" dirty="0"/>
              <a:t>Tor: The Second-Generation </a:t>
            </a:r>
            <a:r>
              <a:rPr lang="de-DE" dirty="0" err="1"/>
              <a:t>Onion</a:t>
            </a:r>
            <a:r>
              <a:rPr lang="de-DE" dirty="0"/>
              <a:t> Router</a:t>
            </a:r>
            <a:br>
              <a:rPr lang="de-DE" dirty="0"/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SKI - Integrated seminar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22" name="Rectangle 8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Thomas Maier, Tom Petersen</a:t>
            </a:r>
          </a:p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Department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Informatics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University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Hamburg</a:t>
            </a:r>
          </a:p>
        </p:txBody>
      </p:sp>
      <p:sp>
        <p:nvSpPr>
          <p:cNvPr id="5123" name="Textplatzhalt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18 </a:t>
            </a:r>
            <a:r>
              <a:rPr lang="de-DE" dirty="0" err="1"/>
              <a:t>January</a:t>
            </a:r>
            <a:r>
              <a:rPr lang="de-DE" dirty="0"/>
              <a:t> 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endParaRPr lang="de-DE" dirty="0">
              <a:latin typeface="Calibri"/>
            </a:endParaRPr>
          </a:p>
        </p:txBody>
      </p:sp>
      <p:sp>
        <p:nvSpPr>
          <p:cNvPr id="12315" name="Rectangle 28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458200" cy="5162128"/>
          </a:xfrm>
        </p:spPr>
        <p:txBody>
          <a:bodyPr/>
          <a:lstStyle/>
          <a:p>
            <a:pPr eaLnBrk="1" hangingPunct="1"/>
            <a:r>
              <a:rPr lang="de-DE" dirty="0" err="1">
                <a:latin typeface="Calibri"/>
              </a:rPr>
              <a:t>Based</a:t>
            </a:r>
            <a:r>
              <a:rPr lang="de-DE" dirty="0">
                <a:latin typeface="Calibri"/>
              </a:rPr>
              <a:t> on Mixed-Nets </a:t>
            </a:r>
            <a:r>
              <a:rPr lang="de-DE" dirty="0" err="1">
                <a:latin typeface="Calibri"/>
              </a:rPr>
              <a:t>and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onion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routing</a:t>
            </a:r>
            <a:endParaRPr lang="de-DE" dirty="0">
              <a:latin typeface="Calibri"/>
            </a:endParaRPr>
          </a:p>
          <a:p>
            <a:pPr lvl="1"/>
            <a:r>
              <a:rPr lang="de-DE" dirty="0" err="1">
                <a:latin typeface="Calibri"/>
              </a:rPr>
              <a:t>Uses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layered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encryption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to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hide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the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message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destination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and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origin</a:t>
            </a:r>
            <a:endParaRPr lang="de-DE" dirty="0">
              <a:latin typeface="Calibri"/>
            </a:endParaRPr>
          </a:p>
          <a:p>
            <a:pPr lvl="1"/>
            <a:r>
              <a:rPr lang="de-DE" dirty="0" err="1">
                <a:latin typeface="Calibri"/>
              </a:rPr>
              <a:t>Protects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against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traffic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analysis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and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network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surveillance</a:t>
            </a:r>
            <a:endParaRPr lang="de-DE" dirty="0">
              <a:latin typeface="Calibri"/>
            </a:endParaRPr>
          </a:p>
          <a:p>
            <a:pPr eaLnBrk="1" hangingPunct="1"/>
            <a:endParaRPr lang="de-DE" dirty="0">
              <a:latin typeface="Calibri"/>
            </a:endParaRPr>
          </a:p>
          <a:p>
            <a:pPr eaLnBrk="1" hangingPunct="1"/>
            <a:r>
              <a:rPr lang="de-DE" dirty="0">
                <a:latin typeface="Calibri"/>
              </a:rPr>
              <a:t>Major </a:t>
            </a:r>
            <a:r>
              <a:rPr lang="de-DE" dirty="0" err="1">
                <a:latin typeface="Calibri"/>
              </a:rPr>
              <a:t>improvements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to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the</a:t>
            </a:r>
            <a:r>
              <a:rPr lang="de-DE" dirty="0">
                <a:latin typeface="Calibri"/>
              </a:rPr>
              <a:t> original </a:t>
            </a:r>
            <a:r>
              <a:rPr lang="de-DE" dirty="0" err="1">
                <a:latin typeface="Calibri"/>
              </a:rPr>
              <a:t>onion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routing</a:t>
            </a:r>
            <a:endParaRPr lang="de-DE" dirty="0">
              <a:latin typeface="Calibri"/>
            </a:endParaRPr>
          </a:p>
          <a:p>
            <a:pPr eaLnBrk="1" hangingPunct="1"/>
            <a:endParaRPr lang="de-DE" dirty="0">
              <a:latin typeface="Calibri"/>
            </a:endParaRPr>
          </a:p>
          <a:p>
            <a:pPr eaLnBrk="1" hangingPunct="1"/>
            <a:r>
              <a:rPr lang="de-DE" dirty="0" err="1">
                <a:latin typeface="Calibri"/>
              </a:rPr>
              <a:t>Highly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adapted</a:t>
            </a:r>
            <a:r>
              <a:rPr lang="de-DE" dirty="0">
                <a:latin typeface="Calibri"/>
              </a:rPr>
              <a:t> in </a:t>
            </a:r>
            <a:r>
              <a:rPr lang="de-DE" dirty="0" err="1">
                <a:latin typeface="Calibri"/>
              </a:rPr>
              <a:t>the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world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wide</a:t>
            </a:r>
            <a:r>
              <a:rPr lang="de-DE" dirty="0">
                <a:latin typeface="Calibri"/>
              </a:rPr>
              <a:t> web</a:t>
            </a:r>
          </a:p>
          <a:p>
            <a:pPr lvl="1"/>
            <a:r>
              <a:rPr lang="de-DE" dirty="0" err="1">
                <a:latin typeface="Calibri"/>
              </a:rPr>
              <a:t>Currently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round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about</a:t>
            </a:r>
            <a:r>
              <a:rPr lang="de-DE" dirty="0">
                <a:latin typeface="Calibri"/>
              </a:rPr>
              <a:t> 2 </a:t>
            </a:r>
            <a:r>
              <a:rPr lang="de-DE" dirty="0" err="1">
                <a:latin typeface="Calibri"/>
              </a:rPr>
              <a:t>million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users</a:t>
            </a:r>
            <a:endParaRPr lang="de-DE" dirty="0">
              <a:latin typeface="Calibri"/>
            </a:endParaRPr>
          </a:p>
          <a:p>
            <a:pPr eaLnBrk="1" hangingPunct="1"/>
            <a:endParaRPr lang="de-DE" dirty="0">
              <a:latin typeface="Calibri"/>
            </a:endParaRPr>
          </a:p>
          <a:p>
            <a:r>
              <a:rPr lang="de-DE" dirty="0"/>
              <a:t>Support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privacy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everyone</a:t>
            </a:r>
            <a:r>
              <a:rPr lang="de-DE" dirty="0"/>
              <a:t>  vs. Potentia</a:t>
            </a:r>
            <a:r>
              <a:rPr lang="de-DE" dirty="0">
                <a:latin typeface="Calibri"/>
              </a:rPr>
              <a:t>l </a:t>
            </a:r>
            <a:r>
              <a:rPr lang="de-DE" dirty="0" err="1">
                <a:latin typeface="Calibri"/>
              </a:rPr>
              <a:t>criminal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usage</a:t>
            </a:r>
            <a:endParaRPr lang="de-DE" dirty="0">
              <a:latin typeface="Calibri"/>
            </a:endParaRPr>
          </a:p>
          <a:p>
            <a:pPr marL="0" indent="0">
              <a:buNone/>
            </a:pPr>
            <a:endParaRPr lang="de-DE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7450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7170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work</a:t>
            </a:r>
            <a:endParaRPr lang="de-DE" dirty="0"/>
          </a:p>
          <a:p>
            <a:r>
              <a:rPr lang="de-DE" dirty="0"/>
              <a:t>Working </a:t>
            </a:r>
            <a:r>
              <a:rPr lang="de-DE" dirty="0" err="1"/>
              <a:t>principle</a:t>
            </a:r>
            <a:r>
              <a:rPr lang="de-DE" dirty="0"/>
              <a:t> </a:t>
            </a:r>
          </a:p>
          <a:p>
            <a:r>
              <a:rPr lang="de-DE" dirty="0" err="1"/>
              <a:t>Improvements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onion</a:t>
            </a:r>
            <a:r>
              <a:rPr lang="de-DE" dirty="0"/>
              <a:t> </a:t>
            </a:r>
            <a:r>
              <a:rPr lang="de-DE" dirty="0" err="1"/>
              <a:t>routing</a:t>
            </a:r>
            <a:endParaRPr lang="de-DE" dirty="0"/>
          </a:p>
          <a:p>
            <a:r>
              <a:rPr lang="de-DE" dirty="0"/>
              <a:t>Status quo</a:t>
            </a:r>
          </a:p>
          <a:p>
            <a:r>
              <a:rPr lang="de-DE" dirty="0" err="1"/>
              <a:t>Conclusion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8549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err="1">
                <a:latin typeface="Calibri"/>
              </a:rPr>
              <a:t>Previous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work</a:t>
            </a:r>
            <a:endParaRPr lang="de-DE" dirty="0">
              <a:latin typeface="Calibri"/>
            </a:endParaRPr>
          </a:p>
        </p:txBody>
      </p:sp>
      <p:sp>
        <p:nvSpPr>
          <p:cNvPr id="12315" name="Rectangle 28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458200" cy="1066800"/>
          </a:xfrm>
        </p:spPr>
        <p:txBody>
          <a:bodyPr/>
          <a:lstStyle/>
          <a:p>
            <a:pPr eaLnBrk="1" hangingPunct="1"/>
            <a:r>
              <a:rPr lang="de-DE" dirty="0" smtClean="0">
                <a:latin typeface="Calibri"/>
              </a:rPr>
              <a:t>Mix-Nets </a:t>
            </a:r>
            <a:r>
              <a:rPr lang="de-DE" dirty="0" err="1" smtClean="0">
                <a:latin typeface="Calibri"/>
              </a:rPr>
              <a:t>by</a:t>
            </a:r>
            <a:r>
              <a:rPr lang="de-DE" dirty="0" smtClean="0">
                <a:latin typeface="Calibri"/>
              </a:rPr>
              <a:t> David </a:t>
            </a:r>
            <a:r>
              <a:rPr lang="de-DE" dirty="0" err="1" smtClean="0">
                <a:latin typeface="Calibri"/>
              </a:rPr>
              <a:t>Chaum</a:t>
            </a:r>
            <a:endParaRPr lang="de-DE" dirty="0">
              <a:latin typeface="Calibri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916832"/>
            <a:ext cx="8075240" cy="467268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err="1">
                <a:latin typeface="Calibri"/>
              </a:rPr>
              <a:t>Previous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work</a:t>
            </a:r>
            <a:endParaRPr lang="de-DE" dirty="0">
              <a:latin typeface="Calibri"/>
            </a:endParaRPr>
          </a:p>
        </p:txBody>
      </p:sp>
      <p:sp>
        <p:nvSpPr>
          <p:cNvPr id="12315" name="Rectangle 28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458200" cy="1066800"/>
          </a:xfrm>
        </p:spPr>
        <p:txBody>
          <a:bodyPr/>
          <a:lstStyle/>
          <a:p>
            <a:pPr eaLnBrk="1" hangingPunct="1"/>
            <a:r>
              <a:rPr lang="de-DE" dirty="0" err="1">
                <a:latin typeface="Calibri"/>
              </a:rPr>
              <a:t>Onion</a:t>
            </a:r>
            <a:r>
              <a:rPr lang="de-DE" dirty="0">
                <a:latin typeface="Calibri"/>
              </a:rPr>
              <a:t> Routing</a:t>
            </a:r>
          </a:p>
          <a:p>
            <a:pPr lvl="1"/>
            <a:r>
              <a:rPr lang="de-DE" dirty="0" err="1">
                <a:latin typeface="Calibri"/>
              </a:rPr>
              <a:t>Developed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since</a:t>
            </a:r>
            <a:r>
              <a:rPr lang="de-DE" dirty="0">
                <a:latin typeface="Calibri"/>
              </a:rPr>
              <a:t> 1995</a:t>
            </a:r>
          </a:p>
          <a:p>
            <a:pPr lvl="1"/>
            <a:r>
              <a:rPr lang="de-DE" dirty="0" err="1">
                <a:latin typeface="Calibri"/>
              </a:rPr>
              <a:t>Based</a:t>
            </a:r>
            <a:r>
              <a:rPr lang="de-DE" dirty="0">
                <a:latin typeface="Calibri"/>
              </a:rPr>
              <a:t> on </a:t>
            </a:r>
            <a:r>
              <a:rPr lang="de-DE" dirty="0" err="1">
                <a:latin typeface="Calibri"/>
              </a:rPr>
              <a:t>Chaums</a:t>
            </a:r>
            <a:r>
              <a:rPr lang="de-DE" dirty="0">
                <a:latin typeface="Calibri"/>
              </a:rPr>
              <a:t> Mix-Nets</a:t>
            </a:r>
          </a:p>
          <a:p>
            <a:pPr lvl="1"/>
            <a:r>
              <a:rPr lang="de-DE" dirty="0" err="1">
                <a:latin typeface="Calibri"/>
              </a:rPr>
              <a:t>Offers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anonymous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connections</a:t>
            </a:r>
            <a:endParaRPr lang="de-DE" dirty="0">
              <a:latin typeface="Calibri"/>
            </a:endParaRPr>
          </a:p>
          <a:p>
            <a:pPr lvl="3"/>
            <a:r>
              <a:rPr lang="de-DE" dirty="0" err="1">
                <a:latin typeface="Calibri"/>
              </a:rPr>
              <a:t>Protects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against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traffic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analysis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and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network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surveillance</a:t>
            </a:r>
            <a:endParaRPr lang="de-DE" dirty="0">
              <a:latin typeface="Calibri"/>
            </a:endParaRPr>
          </a:p>
          <a:p>
            <a:pPr lvl="1"/>
            <a:r>
              <a:rPr lang="de-DE" dirty="0">
                <a:latin typeface="Calibri"/>
              </a:rPr>
              <a:t>Connection </a:t>
            </a:r>
            <a:r>
              <a:rPr lang="de-DE" dirty="0" err="1">
                <a:latin typeface="Calibri"/>
              </a:rPr>
              <a:t>through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onion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routers</a:t>
            </a:r>
            <a:r>
              <a:rPr lang="de-DE" dirty="0">
                <a:latin typeface="Calibri"/>
              </a:rPr>
              <a:t> (OR)</a:t>
            </a:r>
          </a:p>
          <a:p>
            <a:endParaRPr lang="en-US" dirty="0"/>
          </a:p>
          <a:p>
            <a:r>
              <a:rPr lang="en-US" dirty="0"/>
              <a:t>Other implementations</a:t>
            </a:r>
          </a:p>
          <a:p>
            <a:pPr lvl="1"/>
            <a:r>
              <a:rPr lang="en-US" dirty="0"/>
              <a:t>JAP: Used fixed mix cascades instead of variable circuits</a:t>
            </a:r>
          </a:p>
          <a:p>
            <a:pPr lvl="1"/>
            <a:r>
              <a:rPr lang="en-US" dirty="0" err="1"/>
              <a:t>MorphMix</a:t>
            </a:r>
            <a:r>
              <a:rPr lang="en-US" dirty="0"/>
              <a:t>: peer to peer based anonymity network.</a:t>
            </a:r>
            <a:endParaRPr lang="de-DE" dirty="0">
              <a:latin typeface="Calibri"/>
            </a:endParaRPr>
          </a:p>
          <a:p>
            <a:pPr eaLnBrk="1" hangingPunct="1"/>
            <a:endParaRPr lang="de-DE" dirty="0">
              <a:latin typeface="Calibri"/>
            </a:endParaRPr>
          </a:p>
          <a:p>
            <a:pPr eaLnBrk="1" hangingPunct="1"/>
            <a:r>
              <a:rPr lang="de-DE" dirty="0">
                <a:latin typeface="Calibri"/>
              </a:rPr>
              <a:t>Tor</a:t>
            </a:r>
          </a:p>
          <a:p>
            <a:pPr lvl="1"/>
            <a:r>
              <a:rPr lang="de-DE" dirty="0">
                <a:latin typeface="Calibri"/>
              </a:rPr>
              <a:t>Paper was </a:t>
            </a:r>
            <a:r>
              <a:rPr lang="de-DE" dirty="0" err="1">
                <a:latin typeface="Calibri"/>
              </a:rPr>
              <a:t>published</a:t>
            </a:r>
            <a:r>
              <a:rPr lang="de-DE" dirty="0">
                <a:latin typeface="Calibri"/>
              </a:rPr>
              <a:t> 2004</a:t>
            </a:r>
          </a:p>
          <a:p>
            <a:pPr lvl="1"/>
            <a:endParaRPr lang="de-DE" dirty="0">
              <a:latin typeface="Calibri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4869160"/>
            <a:ext cx="1667162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77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>
                <a:latin typeface="Calibri"/>
              </a:rPr>
              <a:t>Working </a:t>
            </a:r>
            <a:r>
              <a:rPr lang="de-DE" dirty="0" err="1">
                <a:latin typeface="Calibri"/>
              </a:rPr>
              <a:t>principle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of</a:t>
            </a:r>
            <a:r>
              <a:rPr lang="de-DE" dirty="0">
                <a:latin typeface="Calibri"/>
              </a:rPr>
              <a:t> Tor</a:t>
            </a:r>
          </a:p>
        </p:txBody>
      </p:sp>
      <p:grpSp>
        <p:nvGrpSpPr>
          <p:cNvPr id="45" name="Gruppieren 44"/>
          <p:cNvGrpSpPr/>
          <p:nvPr/>
        </p:nvGrpSpPr>
        <p:grpSpPr>
          <a:xfrm>
            <a:off x="179512" y="3354248"/>
            <a:ext cx="2001125" cy="1152128"/>
            <a:chOff x="452962" y="1777462"/>
            <a:chExt cx="7643192" cy="4392488"/>
          </a:xfrm>
        </p:grpSpPr>
        <p:sp>
          <p:nvSpPr>
            <p:cNvPr id="43" name="Rechteck 42"/>
            <p:cNvSpPr/>
            <p:nvPr/>
          </p:nvSpPr>
          <p:spPr bwMode="auto">
            <a:xfrm>
              <a:off x="452962" y="1777462"/>
              <a:ext cx="7643192" cy="439248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+mn-lt"/>
                  <a:ea typeface="ＭＳ Ｐゴシック" pitchFamily="-107" charset="-128"/>
                  <a:cs typeface="ＭＳ Ｐゴシック" pitchFamily="-107" charset="-128"/>
                </a:rPr>
                <a:t>Client</a:t>
              </a:r>
            </a:p>
          </p:txBody>
        </p:sp>
        <p:sp>
          <p:nvSpPr>
            <p:cNvPr id="48" name="Rechteck 47"/>
            <p:cNvSpPr/>
            <p:nvPr/>
          </p:nvSpPr>
          <p:spPr bwMode="auto">
            <a:xfrm>
              <a:off x="3929620" y="2326523"/>
              <a:ext cx="4166534" cy="329436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+mn-lt"/>
                  <a:ea typeface="ＭＳ Ｐゴシック" pitchFamily="-107" charset="-128"/>
                  <a:cs typeface="ＭＳ Ｐゴシック" pitchFamily="-107" charset="-128"/>
                </a:rPr>
                <a:t>Onion Proxy</a:t>
              </a:r>
            </a:p>
          </p:txBody>
        </p:sp>
      </p:grpSp>
      <p:sp>
        <p:nvSpPr>
          <p:cNvPr id="46" name="Ellipse 45"/>
          <p:cNvSpPr/>
          <p:nvPr/>
        </p:nvSpPr>
        <p:spPr bwMode="auto">
          <a:xfrm>
            <a:off x="2771800" y="3648753"/>
            <a:ext cx="93610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ＭＳ Ｐゴシック" pitchFamily="-107" charset="-128"/>
                <a:cs typeface="ＭＳ Ｐゴシック" pitchFamily="-107" charset="-128"/>
              </a:rPr>
              <a:t>OR</a:t>
            </a:r>
          </a:p>
        </p:txBody>
      </p:sp>
      <p:sp>
        <p:nvSpPr>
          <p:cNvPr id="53" name="Ellipse 52"/>
          <p:cNvSpPr/>
          <p:nvPr/>
        </p:nvSpPr>
        <p:spPr bwMode="auto">
          <a:xfrm>
            <a:off x="4299067" y="3648753"/>
            <a:ext cx="93610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ＭＳ Ｐゴシック" pitchFamily="-107" charset="-128"/>
                <a:cs typeface="ＭＳ Ｐゴシック" pitchFamily="-107" charset="-128"/>
              </a:rPr>
              <a:t>OR</a:t>
            </a:r>
          </a:p>
        </p:txBody>
      </p:sp>
      <p:cxnSp>
        <p:nvCxnSpPr>
          <p:cNvPr id="50" name="Gerade Verbindung mit Pfeil 49"/>
          <p:cNvCxnSpPr>
            <a:cxnSpLocks/>
            <a:endCxn id="46" idx="1"/>
          </p:cNvCxnSpPr>
          <p:nvPr/>
        </p:nvCxnSpPr>
        <p:spPr bwMode="auto">
          <a:xfrm>
            <a:off x="2180637" y="3733116"/>
            <a:ext cx="72825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Gerade Verbindung mit Pfeil 54"/>
          <p:cNvCxnSpPr>
            <a:cxnSpLocks/>
            <a:stCxn id="46" idx="3"/>
          </p:cNvCxnSpPr>
          <p:nvPr/>
        </p:nvCxnSpPr>
        <p:spPr bwMode="auto">
          <a:xfrm flipH="1">
            <a:off x="2180637" y="4140454"/>
            <a:ext cx="72825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291" name="Gerade Verbindung mit Pfeil 12290"/>
          <p:cNvCxnSpPr>
            <a:stCxn id="46" idx="7"/>
            <a:endCxn id="53" idx="1"/>
          </p:cNvCxnSpPr>
          <p:nvPr/>
        </p:nvCxnSpPr>
        <p:spPr bwMode="auto">
          <a:xfrm>
            <a:off x="3570815" y="3733116"/>
            <a:ext cx="86534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9" name="Gerade Verbindung mit Pfeil 68"/>
          <p:cNvCxnSpPr>
            <a:cxnSpLocks/>
            <a:stCxn id="53" idx="3"/>
            <a:endCxn id="46" idx="5"/>
          </p:cNvCxnSpPr>
          <p:nvPr/>
        </p:nvCxnSpPr>
        <p:spPr bwMode="auto">
          <a:xfrm flipH="1">
            <a:off x="3570815" y="4140454"/>
            <a:ext cx="86534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2296" name="Gruppieren 12295"/>
          <p:cNvGrpSpPr/>
          <p:nvPr/>
        </p:nvGrpSpPr>
        <p:grpSpPr>
          <a:xfrm>
            <a:off x="7566757" y="3036685"/>
            <a:ext cx="936104" cy="1800200"/>
            <a:chOff x="6516216" y="3284984"/>
            <a:chExt cx="1224136" cy="2160240"/>
          </a:xfrm>
        </p:grpSpPr>
        <p:sp>
          <p:nvSpPr>
            <p:cNvPr id="12294" name="Rechteck 12293"/>
            <p:cNvSpPr/>
            <p:nvPr/>
          </p:nvSpPr>
          <p:spPr bwMode="auto">
            <a:xfrm>
              <a:off x="6516216" y="3284984"/>
              <a:ext cx="1224136" cy="21602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-107" charset="-128"/>
                <a:cs typeface="ＭＳ Ｐゴシック" pitchFamily="-107" charset="-128"/>
              </a:endParaRPr>
            </a:p>
          </p:txBody>
        </p:sp>
        <p:sp>
          <p:nvSpPr>
            <p:cNvPr id="73" name="Rechteck 72"/>
            <p:cNvSpPr/>
            <p:nvPr/>
          </p:nvSpPr>
          <p:spPr bwMode="auto">
            <a:xfrm>
              <a:off x="6668616" y="3435473"/>
              <a:ext cx="927720" cy="281559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-107" charset="-128"/>
                <a:cs typeface="ＭＳ Ｐゴシック" pitchFamily="-107" charset="-128"/>
              </a:endParaRPr>
            </a:p>
          </p:txBody>
        </p:sp>
        <p:sp>
          <p:nvSpPr>
            <p:cNvPr id="74" name="Rechteck 73"/>
            <p:cNvSpPr/>
            <p:nvPr/>
          </p:nvSpPr>
          <p:spPr bwMode="auto">
            <a:xfrm>
              <a:off x="6664424" y="3886941"/>
              <a:ext cx="927720" cy="281559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-107" charset="-128"/>
                <a:cs typeface="ＭＳ Ｐゴシック" pitchFamily="-107" charset="-128"/>
              </a:endParaRPr>
            </a:p>
          </p:txBody>
        </p:sp>
        <p:sp>
          <p:nvSpPr>
            <p:cNvPr id="75" name="Rechteck 74"/>
            <p:cNvSpPr/>
            <p:nvPr/>
          </p:nvSpPr>
          <p:spPr bwMode="auto">
            <a:xfrm>
              <a:off x="6664424" y="4338409"/>
              <a:ext cx="927720" cy="281559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-107" charset="-128"/>
                <a:cs typeface="ＭＳ Ｐゴシック" pitchFamily="-107" charset="-128"/>
              </a:endParaRPr>
            </a:p>
          </p:txBody>
        </p:sp>
        <p:sp>
          <p:nvSpPr>
            <p:cNvPr id="12295" name="Ellipse 12294"/>
            <p:cNvSpPr/>
            <p:nvPr/>
          </p:nvSpPr>
          <p:spPr bwMode="auto">
            <a:xfrm>
              <a:off x="7038274" y="4924584"/>
              <a:ext cx="180020" cy="1800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-107" charset="-128"/>
                <a:cs typeface="ＭＳ Ｐゴシック" pitchFamily="-107" charset="-128"/>
              </a:endParaRPr>
            </a:p>
          </p:txBody>
        </p:sp>
      </p:grpSp>
      <p:sp>
        <p:nvSpPr>
          <p:cNvPr id="78" name="Ellipse 77"/>
          <p:cNvSpPr/>
          <p:nvPr/>
        </p:nvSpPr>
        <p:spPr bwMode="auto">
          <a:xfrm>
            <a:off x="5826334" y="3648753"/>
            <a:ext cx="93610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ＭＳ Ｐゴシック" pitchFamily="-107" charset="-128"/>
                <a:cs typeface="ＭＳ Ｐゴシック" pitchFamily="-107" charset="-128"/>
              </a:rPr>
              <a:t>OR</a:t>
            </a:r>
          </a:p>
        </p:txBody>
      </p:sp>
      <p:cxnSp>
        <p:nvCxnSpPr>
          <p:cNvPr id="83" name="Gerade Verbindung mit Pfeil 82"/>
          <p:cNvCxnSpPr>
            <a:cxnSpLocks/>
            <a:stCxn id="53" idx="7"/>
            <a:endCxn id="78" idx="1"/>
          </p:cNvCxnSpPr>
          <p:nvPr/>
        </p:nvCxnSpPr>
        <p:spPr bwMode="auto">
          <a:xfrm>
            <a:off x="5098082" y="3733116"/>
            <a:ext cx="86534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6" name="Gerade Verbindung mit Pfeil 85"/>
          <p:cNvCxnSpPr>
            <a:cxnSpLocks/>
            <a:stCxn id="78" idx="3"/>
            <a:endCxn id="53" idx="5"/>
          </p:cNvCxnSpPr>
          <p:nvPr/>
        </p:nvCxnSpPr>
        <p:spPr bwMode="auto">
          <a:xfrm flipH="1">
            <a:off x="5098082" y="4140454"/>
            <a:ext cx="86534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9" name="Gerade Verbindung mit Pfeil 88"/>
          <p:cNvCxnSpPr>
            <a:cxnSpLocks/>
            <a:stCxn id="78" idx="7"/>
          </p:cNvCxnSpPr>
          <p:nvPr/>
        </p:nvCxnSpPr>
        <p:spPr bwMode="auto">
          <a:xfrm>
            <a:off x="6625349" y="3733116"/>
            <a:ext cx="94140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0" name="Gerade Verbindung mit Pfeil 89"/>
          <p:cNvCxnSpPr>
            <a:cxnSpLocks/>
            <a:endCxn id="78" idx="5"/>
          </p:cNvCxnSpPr>
          <p:nvPr/>
        </p:nvCxnSpPr>
        <p:spPr bwMode="auto">
          <a:xfrm flipH="1">
            <a:off x="6625349" y="4140454"/>
            <a:ext cx="94140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306" name="Textfeld 12305"/>
          <p:cNvSpPr txBox="1"/>
          <p:nvPr/>
        </p:nvSpPr>
        <p:spPr>
          <a:xfrm>
            <a:off x="3708117" y="3706333"/>
            <a:ext cx="606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TLS</a:t>
            </a:r>
          </a:p>
        </p:txBody>
      </p:sp>
      <p:sp>
        <p:nvSpPr>
          <p:cNvPr id="95" name="Textfeld 94"/>
          <p:cNvSpPr txBox="1"/>
          <p:nvPr/>
        </p:nvSpPr>
        <p:spPr>
          <a:xfrm>
            <a:off x="6675392" y="1839347"/>
            <a:ext cx="841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HTTP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99" name="Ellipse 98"/>
          <p:cNvSpPr/>
          <p:nvPr/>
        </p:nvSpPr>
        <p:spPr bwMode="auto">
          <a:xfrm>
            <a:off x="4299067" y="5489320"/>
            <a:ext cx="936104" cy="576064"/>
          </a:xfrm>
          <a:prstGeom prst="ellipse">
            <a:avLst/>
          </a:prstGeom>
          <a:solidFill>
            <a:srgbClr val="D5EAFF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ＭＳ Ｐゴシック" pitchFamily="-107" charset="-128"/>
                <a:cs typeface="ＭＳ Ｐゴシック" pitchFamily="-107" charset="-128"/>
              </a:rPr>
              <a:t>OR</a:t>
            </a:r>
          </a:p>
        </p:txBody>
      </p:sp>
      <p:sp>
        <p:nvSpPr>
          <p:cNvPr id="104" name="Ellipse 103"/>
          <p:cNvSpPr/>
          <p:nvPr/>
        </p:nvSpPr>
        <p:spPr bwMode="auto">
          <a:xfrm>
            <a:off x="5826334" y="5489320"/>
            <a:ext cx="936104" cy="576064"/>
          </a:xfrm>
          <a:prstGeom prst="ellipse">
            <a:avLst/>
          </a:prstGeom>
          <a:solidFill>
            <a:srgbClr val="D5EAFF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ＭＳ Ｐゴシック" pitchFamily="-107" charset="-128"/>
                <a:cs typeface="ＭＳ Ｐゴシック" pitchFamily="-107" charset="-128"/>
              </a:rPr>
              <a:t>OR</a:t>
            </a:r>
          </a:p>
        </p:txBody>
      </p:sp>
      <p:sp>
        <p:nvSpPr>
          <p:cNvPr id="115" name="Ellipse 114"/>
          <p:cNvSpPr/>
          <p:nvPr/>
        </p:nvSpPr>
        <p:spPr bwMode="auto">
          <a:xfrm>
            <a:off x="3545944" y="1636338"/>
            <a:ext cx="1196982" cy="943436"/>
          </a:xfrm>
          <a:prstGeom prst="ellipse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solidFill>
                  <a:schemeClr val="tx1"/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16" name="Ellipse 115"/>
          <p:cNvSpPr/>
          <p:nvPr/>
        </p:nvSpPr>
        <p:spPr bwMode="auto">
          <a:xfrm>
            <a:off x="3661036" y="1660741"/>
            <a:ext cx="966798" cy="894631"/>
          </a:xfrm>
          <a:prstGeom prst="ellipse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solidFill>
                  <a:schemeClr val="tx1"/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17" name="Ellipse 116"/>
          <p:cNvSpPr/>
          <p:nvPr/>
        </p:nvSpPr>
        <p:spPr bwMode="auto">
          <a:xfrm>
            <a:off x="1886960" y="1556792"/>
            <a:ext cx="1441029" cy="1026777"/>
          </a:xfrm>
          <a:prstGeom prst="ellipse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solidFill>
                  <a:schemeClr val="tx1"/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18" name="Ellipse 117"/>
          <p:cNvSpPr/>
          <p:nvPr/>
        </p:nvSpPr>
        <p:spPr bwMode="auto">
          <a:xfrm>
            <a:off x="2005836" y="1598462"/>
            <a:ext cx="1196982" cy="943436"/>
          </a:xfrm>
          <a:prstGeom prst="ellipse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solidFill>
                  <a:schemeClr val="tx1"/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19" name="Ellipse 118"/>
          <p:cNvSpPr/>
          <p:nvPr/>
        </p:nvSpPr>
        <p:spPr bwMode="auto">
          <a:xfrm>
            <a:off x="2120928" y="1622865"/>
            <a:ext cx="966798" cy="894631"/>
          </a:xfrm>
          <a:prstGeom prst="ellipse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i="0" u="none" strike="noStrike" cap="none" normalizeH="0" baseline="0" dirty="0">
              <a:ln>
                <a:solidFill>
                  <a:schemeClr val="tx1"/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21" name="Ellipse 120"/>
          <p:cNvSpPr/>
          <p:nvPr/>
        </p:nvSpPr>
        <p:spPr bwMode="auto">
          <a:xfrm>
            <a:off x="5185155" y="1622865"/>
            <a:ext cx="966798" cy="894631"/>
          </a:xfrm>
          <a:prstGeom prst="ellipse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solidFill>
                  <a:schemeClr val="tx1"/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  <a:ea typeface="ＭＳ Ｐゴシック" pitchFamily="-107" charset="-128"/>
              <a:cs typeface="ＭＳ Ｐゴシック" pitchFamily="-107" charset="-128"/>
            </a:endParaRPr>
          </a:p>
        </p:txBody>
      </p:sp>
      <p:cxnSp>
        <p:nvCxnSpPr>
          <p:cNvPr id="12311" name="Gerade Verbindung mit Pfeil 12310"/>
          <p:cNvCxnSpPr>
            <a:cxnSpLocks/>
          </p:cNvCxnSpPr>
          <p:nvPr/>
        </p:nvCxnSpPr>
        <p:spPr bwMode="auto">
          <a:xfrm flipV="1">
            <a:off x="2627784" y="2822093"/>
            <a:ext cx="0" cy="82666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7" name="Gerade Verbindung mit Pfeil 126"/>
          <p:cNvCxnSpPr>
            <a:cxnSpLocks/>
          </p:cNvCxnSpPr>
          <p:nvPr/>
        </p:nvCxnSpPr>
        <p:spPr bwMode="auto">
          <a:xfrm flipV="1">
            <a:off x="4058488" y="2671605"/>
            <a:ext cx="9456" cy="86671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0" name="Gerade Verbindung mit Pfeil 129"/>
          <p:cNvCxnSpPr>
            <a:cxnSpLocks/>
          </p:cNvCxnSpPr>
          <p:nvPr/>
        </p:nvCxnSpPr>
        <p:spPr bwMode="auto">
          <a:xfrm flipV="1">
            <a:off x="5659098" y="2634170"/>
            <a:ext cx="9456" cy="86671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31" name="Textfeld 130"/>
          <p:cNvSpPr txBox="1"/>
          <p:nvPr/>
        </p:nvSpPr>
        <p:spPr>
          <a:xfrm>
            <a:off x="5826334" y="2811285"/>
            <a:ext cx="939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xit node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cxnSp>
        <p:nvCxnSpPr>
          <p:cNvPr id="37" name="Gerade Verbindung mit Pfeil 36"/>
          <p:cNvCxnSpPr>
            <a:cxnSpLocks/>
          </p:cNvCxnSpPr>
          <p:nvPr/>
        </p:nvCxnSpPr>
        <p:spPr bwMode="auto">
          <a:xfrm flipV="1">
            <a:off x="7067301" y="2634170"/>
            <a:ext cx="9456" cy="86671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Textfeld 37"/>
          <p:cNvSpPr txBox="1"/>
          <p:nvPr/>
        </p:nvSpPr>
        <p:spPr>
          <a:xfrm>
            <a:off x="5247894" y="1839348"/>
            <a:ext cx="84132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HTTP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3723775" y="1877224"/>
            <a:ext cx="84132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HTTP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40" name="Textfeld 39"/>
          <p:cNvSpPr txBox="1"/>
          <p:nvPr/>
        </p:nvSpPr>
        <p:spPr>
          <a:xfrm>
            <a:off x="2186814" y="1839348"/>
            <a:ext cx="84132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HTTP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grpSp>
        <p:nvGrpSpPr>
          <p:cNvPr id="41" name="Gruppieren 40"/>
          <p:cNvGrpSpPr/>
          <p:nvPr/>
        </p:nvGrpSpPr>
        <p:grpSpPr>
          <a:xfrm>
            <a:off x="2915922" y="5245384"/>
            <a:ext cx="647859" cy="1063936"/>
            <a:chOff x="6516216" y="3284984"/>
            <a:chExt cx="1224136" cy="2160240"/>
          </a:xfrm>
        </p:grpSpPr>
        <p:sp>
          <p:nvSpPr>
            <p:cNvPr id="42" name="Rechteck 41"/>
            <p:cNvSpPr/>
            <p:nvPr/>
          </p:nvSpPr>
          <p:spPr bwMode="auto">
            <a:xfrm>
              <a:off x="6516216" y="3284984"/>
              <a:ext cx="1224136" cy="21602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-107" charset="-128"/>
                <a:cs typeface="ＭＳ Ｐゴシック" pitchFamily="-107" charset="-128"/>
              </a:endParaRPr>
            </a:p>
          </p:txBody>
        </p:sp>
        <p:sp>
          <p:nvSpPr>
            <p:cNvPr id="44" name="Rechteck 43"/>
            <p:cNvSpPr/>
            <p:nvPr/>
          </p:nvSpPr>
          <p:spPr bwMode="auto">
            <a:xfrm>
              <a:off x="6668616" y="3435473"/>
              <a:ext cx="927720" cy="281559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-107" charset="-128"/>
                <a:cs typeface="ＭＳ Ｐゴシック" pitchFamily="-107" charset="-128"/>
              </a:endParaRPr>
            </a:p>
          </p:txBody>
        </p:sp>
        <p:sp>
          <p:nvSpPr>
            <p:cNvPr id="47" name="Rechteck 46"/>
            <p:cNvSpPr/>
            <p:nvPr/>
          </p:nvSpPr>
          <p:spPr bwMode="auto">
            <a:xfrm>
              <a:off x="6664424" y="3886941"/>
              <a:ext cx="927720" cy="281559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-107" charset="-128"/>
                <a:cs typeface="ＭＳ Ｐゴシック" pitchFamily="-107" charset="-128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6664424" y="4338409"/>
              <a:ext cx="927720" cy="281559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-107" charset="-128"/>
                <a:cs typeface="ＭＳ Ｐゴシック" pitchFamily="-107" charset="-128"/>
              </a:endParaRPr>
            </a:p>
          </p:txBody>
        </p:sp>
        <p:sp>
          <p:nvSpPr>
            <p:cNvPr id="51" name="Ellipse 50"/>
            <p:cNvSpPr/>
            <p:nvPr/>
          </p:nvSpPr>
          <p:spPr bwMode="auto">
            <a:xfrm>
              <a:off x="7038274" y="4924584"/>
              <a:ext cx="180020" cy="1800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-107" charset="-128"/>
                <a:cs typeface="ＭＳ Ｐゴシック" pitchFamily="-107" charset="-128"/>
              </a:endParaRPr>
            </a:p>
          </p:txBody>
        </p:sp>
      </p:grpSp>
      <p:sp>
        <p:nvSpPr>
          <p:cNvPr id="52" name="Textfeld 51"/>
          <p:cNvSpPr txBox="1"/>
          <p:nvPr/>
        </p:nvSpPr>
        <p:spPr>
          <a:xfrm>
            <a:off x="1332945" y="5361853"/>
            <a:ext cx="1575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directory</a:t>
            </a:r>
          </a:p>
          <a:p>
            <a:pPr algn="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server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54" name="Textfeld 53"/>
          <p:cNvSpPr txBox="1"/>
          <p:nvPr/>
        </p:nvSpPr>
        <p:spPr>
          <a:xfrm>
            <a:off x="7246837" y="2564904"/>
            <a:ext cx="1575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webserver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cxnSp>
        <p:nvCxnSpPr>
          <p:cNvPr id="56" name="Gerade Verbindung mit Pfeil 55"/>
          <p:cNvCxnSpPr>
            <a:cxnSpLocks/>
            <a:stCxn id="48" idx="2"/>
            <a:endCxn id="42" idx="0"/>
          </p:cNvCxnSpPr>
          <p:nvPr/>
        </p:nvCxnSpPr>
        <p:spPr bwMode="auto">
          <a:xfrm>
            <a:off x="1635201" y="4362359"/>
            <a:ext cx="1604651" cy="8830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lgDash"/>
            <a:round/>
            <a:headEnd type="triangl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187382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>
                <a:latin typeface="Calibri"/>
              </a:rPr>
              <a:t>Working </a:t>
            </a:r>
            <a:r>
              <a:rPr lang="de-DE" dirty="0" err="1">
                <a:latin typeface="Calibri"/>
              </a:rPr>
              <a:t>principle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of</a:t>
            </a:r>
            <a:r>
              <a:rPr lang="de-DE" dirty="0">
                <a:latin typeface="Calibri"/>
              </a:rPr>
              <a:t> Tor</a:t>
            </a:r>
          </a:p>
        </p:txBody>
      </p:sp>
      <p:sp>
        <p:nvSpPr>
          <p:cNvPr id="2" name="Rechteck 1"/>
          <p:cNvSpPr/>
          <p:nvPr/>
        </p:nvSpPr>
        <p:spPr bwMode="auto">
          <a:xfrm>
            <a:off x="1234904" y="1940317"/>
            <a:ext cx="940171" cy="35643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</a:t>
            </a:r>
          </a:p>
        </p:txBody>
      </p:sp>
      <p:sp>
        <p:nvSpPr>
          <p:cNvPr id="6" name="Rechteck 5"/>
          <p:cNvSpPr/>
          <p:nvPr/>
        </p:nvSpPr>
        <p:spPr bwMode="auto">
          <a:xfrm>
            <a:off x="6864604" y="1940318"/>
            <a:ext cx="910454" cy="35643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B</a:t>
            </a:r>
          </a:p>
        </p:txBody>
      </p:sp>
      <p:grpSp>
        <p:nvGrpSpPr>
          <p:cNvPr id="5" name="Gruppieren 4"/>
          <p:cNvGrpSpPr/>
          <p:nvPr/>
        </p:nvGrpSpPr>
        <p:grpSpPr>
          <a:xfrm>
            <a:off x="2175075" y="1988840"/>
            <a:ext cx="4689529" cy="542649"/>
            <a:chOff x="2175075" y="1988840"/>
            <a:chExt cx="4689529" cy="542649"/>
          </a:xfrm>
        </p:grpSpPr>
        <p:cxnSp>
          <p:nvCxnSpPr>
            <p:cNvPr id="8" name="Gerade Verbindung mit Pfeil 7"/>
            <p:cNvCxnSpPr>
              <a:cxnSpLocks/>
            </p:cNvCxnSpPr>
            <p:nvPr/>
          </p:nvCxnSpPr>
          <p:spPr bwMode="auto">
            <a:xfrm>
              <a:off x="2175075" y="2495653"/>
              <a:ext cx="4689529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feld 8"/>
                <p:cNvSpPr txBox="1"/>
                <p:nvPr/>
              </p:nvSpPr>
              <p:spPr>
                <a:xfrm>
                  <a:off x="2204791" y="1988840"/>
                  <a:ext cx="4659813" cy="5426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</a:rPr>
                    <a:t>c</a:t>
                  </a:r>
                  <a:r>
                    <a:rPr lang="de-DE" b="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</a:rPr>
                    <a:t>reate</a:t>
                  </a:r>
                  <a:r>
                    <a:rPr lang="de-DE" sz="2000" b="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𝑐𝐼𝐷</m:t>
                          </m:r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de-DE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de-DE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>
                              <m:r>
                                <a:rPr lang="de-DE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𝑝𝑢𝑏</m:t>
                              </m:r>
                            </m:sup>
                          </m:sSubSup>
                          <m:d>
                            <m:dPr>
                              <m:ctrlPr>
                                <a:rPr lang="de-DE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DE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de-DE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d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a14:m>
                  <a:endPara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9" name="Textfeld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4791" y="1988840"/>
                  <a:ext cx="4659813" cy="54264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2134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uppieren 3"/>
          <p:cNvGrpSpPr/>
          <p:nvPr/>
        </p:nvGrpSpPr>
        <p:grpSpPr>
          <a:xfrm>
            <a:off x="2180375" y="2893428"/>
            <a:ext cx="4684229" cy="461665"/>
            <a:chOff x="2180375" y="2924944"/>
            <a:chExt cx="4684229" cy="461665"/>
          </a:xfrm>
        </p:grpSpPr>
        <p:cxnSp>
          <p:nvCxnSpPr>
            <p:cNvPr id="12" name="Gerade Verbindung mit Pfeil 11"/>
            <p:cNvCxnSpPr>
              <a:cxnSpLocks/>
            </p:cNvCxnSpPr>
            <p:nvPr/>
          </p:nvCxnSpPr>
          <p:spPr bwMode="auto">
            <a:xfrm>
              <a:off x="2180375" y="3348917"/>
              <a:ext cx="4684229" cy="720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feld 12"/>
                <p:cNvSpPr txBox="1"/>
                <p:nvPr/>
              </p:nvSpPr>
              <p:spPr>
                <a:xfrm>
                  <a:off x="2204791" y="2924944"/>
                  <a:ext cx="465981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</a:rPr>
                    <a:t>c</a:t>
                  </a:r>
                  <a:r>
                    <a:rPr lang="de-DE" b="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</a:rPr>
                    <a:t>reated</a:t>
                  </a:r>
                  <a:r>
                    <a:rPr lang="de-DE" sz="2000" b="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𝑐𝐼𝐷</m:t>
                          </m:r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de-DE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de-DE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𝐻</m:t>
                          </m:r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𝐾</m:t>
                          </m:r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d>
                    </m:oMath>
                  </a14:m>
                  <a:endPara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3" name="Textfeld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4791" y="2924944"/>
                  <a:ext cx="4659813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10667" b="-3066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uppieren 2"/>
          <p:cNvGrpSpPr/>
          <p:nvPr/>
        </p:nvGrpSpPr>
        <p:grpSpPr>
          <a:xfrm>
            <a:off x="2175075" y="3717032"/>
            <a:ext cx="4689529" cy="461665"/>
            <a:chOff x="2175075" y="3717032"/>
            <a:chExt cx="4689529" cy="461665"/>
          </a:xfrm>
        </p:grpSpPr>
        <p:cxnSp>
          <p:nvCxnSpPr>
            <p:cNvPr id="14" name="Gerade Verbindung mit Pfeil 13"/>
            <p:cNvCxnSpPr>
              <a:cxnSpLocks/>
            </p:cNvCxnSpPr>
            <p:nvPr/>
          </p:nvCxnSpPr>
          <p:spPr bwMode="auto">
            <a:xfrm flipV="1">
              <a:off x="2175075" y="4137687"/>
              <a:ext cx="4689529" cy="1052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feld 14"/>
                <p:cNvSpPr txBox="1"/>
                <p:nvPr/>
              </p:nvSpPr>
              <p:spPr>
                <a:xfrm>
                  <a:off x="2204791" y="3717032"/>
                  <a:ext cx="465981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</a:rPr>
                    <a:t>relay</a:t>
                  </a:r>
                  <a14:m>
                    <m:oMath xmlns:m="http://schemas.openxmlformats.org/officeDocument/2006/math">
                      <m:r>
                        <a:rPr lang="de-DE" b="0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𝑐𝐼𝐷</m:t>
                          </m:r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𝐷𝑎𝑡𝑎</m:t>
                          </m:r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𝐻𝑇𝑇𝑃</m:t>
                          </m:r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𝐺𝐸𝑇</m:t>
                          </m:r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a14:m>
                  <a:endParaRPr lang="en-US" sz="2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5" name="Textfeld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4791" y="3717032"/>
                  <a:ext cx="4659813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10667" b="-3066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uppieren 6"/>
          <p:cNvGrpSpPr/>
          <p:nvPr/>
        </p:nvGrpSpPr>
        <p:grpSpPr>
          <a:xfrm>
            <a:off x="2175075" y="4941168"/>
            <a:ext cx="4689529" cy="461665"/>
            <a:chOff x="2175075" y="4941168"/>
            <a:chExt cx="4689529" cy="461665"/>
          </a:xfrm>
        </p:grpSpPr>
        <p:cxnSp>
          <p:nvCxnSpPr>
            <p:cNvPr id="22" name="Gerade Verbindung mit Pfeil 21"/>
            <p:cNvCxnSpPr>
              <a:cxnSpLocks/>
            </p:cNvCxnSpPr>
            <p:nvPr/>
          </p:nvCxnSpPr>
          <p:spPr bwMode="auto">
            <a:xfrm>
              <a:off x="2175075" y="5372346"/>
              <a:ext cx="468952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feld 22"/>
                <p:cNvSpPr txBox="1"/>
                <p:nvPr/>
              </p:nvSpPr>
              <p:spPr>
                <a:xfrm>
                  <a:off x="2204791" y="4941168"/>
                  <a:ext cx="465981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</a:rPr>
                    <a:t>relay</a:t>
                  </a:r>
                  <a:r>
                    <a:rPr lang="de-DE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𝑐𝐼𝐷</m:t>
                          </m:r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𝐷𝑎𝑡𝑎</m:t>
                          </m:r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𝑅𝐸𝑆𝑃</m:t>
                          </m:r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a14:m>
                  <a:endPara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23" name="Textfeld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4791" y="4941168"/>
                  <a:ext cx="4659813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10667" b="-3066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feld 29"/>
              <p:cNvSpPr txBox="1"/>
              <p:nvPr/>
            </p:nvSpPr>
            <p:spPr>
              <a:xfrm>
                <a:off x="-125043" y="3068960"/>
                <a:ext cx="14117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de-DE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𝑥𝑦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5043" y="3068960"/>
                <a:ext cx="1411797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feld 32"/>
              <p:cNvSpPr txBox="1"/>
              <p:nvPr/>
            </p:nvSpPr>
            <p:spPr>
              <a:xfrm>
                <a:off x="7725183" y="2247255"/>
                <a:ext cx="14117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de-DE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𝑥𝑦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5183" y="2247255"/>
                <a:ext cx="1411797" cy="461665"/>
              </a:xfrm>
              <a:prstGeom prst="rect">
                <a:avLst/>
              </a:prstGeom>
              <a:blipFill rotWithShape="1"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uppieren 10"/>
          <p:cNvGrpSpPr/>
          <p:nvPr/>
        </p:nvGrpSpPr>
        <p:grpSpPr>
          <a:xfrm>
            <a:off x="7775058" y="4125077"/>
            <a:ext cx="1361922" cy="461665"/>
            <a:chOff x="7775058" y="4017774"/>
            <a:chExt cx="1361922" cy="461665"/>
          </a:xfrm>
        </p:grpSpPr>
        <p:cxnSp>
          <p:nvCxnSpPr>
            <p:cNvPr id="34" name="Gerade Verbindung mit Pfeil 33"/>
            <p:cNvCxnSpPr/>
            <p:nvPr/>
          </p:nvCxnSpPr>
          <p:spPr bwMode="auto">
            <a:xfrm>
              <a:off x="7775058" y="4402021"/>
              <a:ext cx="136192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7878881" y="4017774"/>
              <a:ext cx="8066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</a:t>
              </a: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7777160" y="4533122"/>
            <a:ext cx="1361922" cy="461665"/>
            <a:chOff x="7777160" y="4516420"/>
            <a:chExt cx="1361922" cy="461665"/>
          </a:xfrm>
        </p:grpSpPr>
        <p:cxnSp>
          <p:nvCxnSpPr>
            <p:cNvPr id="37" name="Gerade Verbindung mit Pfeil 36"/>
            <p:cNvCxnSpPr/>
            <p:nvPr/>
          </p:nvCxnSpPr>
          <p:spPr bwMode="auto">
            <a:xfrm>
              <a:off x="7777160" y="4916702"/>
              <a:ext cx="136192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44" name="Textfeld 43"/>
            <p:cNvSpPr txBox="1"/>
            <p:nvPr/>
          </p:nvSpPr>
          <p:spPr>
            <a:xfrm>
              <a:off x="7878881" y="4516420"/>
              <a:ext cx="9893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RESP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feld 41"/>
              <p:cNvSpPr txBox="1"/>
              <p:nvPr/>
            </p:nvSpPr>
            <p:spPr>
              <a:xfrm>
                <a:off x="6864604" y="1412776"/>
                <a:ext cx="823174" cy="4477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𝑝𝑟𝑖𝑣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4604" y="1412776"/>
                <a:ext cx="823174" cy="44775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0069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Improvements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onion</a:t>
            </a:r>
            <a:r>
              <a:rPr lang="de-DE" dirty="0"/>
              <a:t> </a:t>
            </a:r>
            <a:r>
              <a:rPr lang="de-DE" dirty="0" err="1"/>
              <a:t>routing</a:t>
            </a:r>
            <a:endParaRPr lang="de-DE" dirty="0"/>
          </a:p>
        </p:txBody>
      </p:sp>
      <p:sp>
        <p:nvSpPr>
          <p:cNvPr id="12315" name="Rectangle 28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458200" cy="1066800"/>
          </a:xfrm>
        </p:spPr>
        <p:txBody>
          <a:bodyPr/>
          <a:lstStyle/>
          <a:p>
            <a:pPr eaLnBrk="1" hangingPunct="1"/>
            <a:endParaRPr lang="de-DE" dirty="0">
              <a:latin typeface="Calibri"/>
            </a:endParaRPr>
          </a:p>
          <a:p>
            <a:pPr eaLnBrk="1" hangingPunct="1"/>
            <a:r>
              <a:rPr lang="de-DE" dirty="0">
                <a:latin typeface="Calibri"/>
              </a:rPr>
              <a:t>Directory </a:t>
            </a:r>
            <a:r>
              <a:rPr lang="de-DE" dirty="0" err="1">
                <a:latin typeface="Calibri"/>
              </a:rPr>
              <a:t>servers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instead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of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routing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information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flooding</a:t>
            </a:r>
            <a:endParaRPr lang="de-DE" dirty="0">
              <a:latin typeface="Calibri"/>
            </a:endParaRPr>
          </a:p>
          <a:p>
            <a:pPr eaLnBrk="1" hangingPunct="1"/>
            <a:r>
              <a:rPr lang="de-DE" dirty="0">
                <a:latin typeface="Calibri"/>
              </a:rPr>
              <a:t>Hidden </a:t>
            </a:r>
            <a:r>
              <a:rPr lang="de-DE" dirty="0" err="1">
                <a:latin typeface="Calibri"/>
              </a:rPr>
              <a:t>services</a:t>
            </a:r>
            <a:endParaRPr lang="de-DE" dirty="0">
              <a:latin typeface="Calibri"/>
            </a:endParaRPr>
          </a:p>
          <a:p>
            <a:pPr eaLnBrk="1" hangingPunct="1"/>
            <a:r>
              <a:rPr lang="de-DE" dirty="0" err="1">
                <a:latin typeface="Calibri"/>
              </a:rPr>
              <a:t>Perfect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forward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secrecy</a:t>
            </a:r>
            <a:endParaRPr lang="de-DE" dirty="0">
              <a:latin typeface="Calibri"/>
            </a:endParaRPr>
          </a:p>
          <a:p>
            <a:r>
              <a:rPr lang="en-US" dirty="0"/>
              <a:t>Usage of a standard proxy interface</a:t>
            </a:r>
            <a:endParaRPr lang="de-DE" dirty="0">
              <a:latin typeface="Calibri"/>
            </a:endParaRPr>
          </a:p>
          <a:p>
            <a:pPr eaLnBrk="1" hangingPunct="1"/>
            <a:r>
              <a:rPr lang="de-DE" dirty="0">
                <a:latin typeface="Calibri"/>
              </a:rPr>
              <a:t>Exit </a:t>
            </a:r>
            <a:r>
              <a:rPr lang="de-DE" dirty="0" err="1">
                <a:latin typeface="Calibri"/>
              </a:rPr>
              <a:t>policies</a:t>
            </a:r>
            <a:endParaRPr lang="de-DE" dirty="0">
              <a:latin typeface="Calibri"/>
            </a:endParaRPr>
          </a:p>
          <a:p>
            <a:pPr eaLnBrk="1" hangingPunct="1"/>
            <a:r>
              <a:rPr lang="de-DE" dirty="0">
                <a:latin typeface="Calibri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55082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Status quo</a:t>
            </a:r>
            <a:endParaRPr lang="de-DE" dirty="0">
              <a:latin typeface="Calibri"/>
            </a:endParaRPr>
          </a:p>
        </p:txBody>
      </p:sp>
      <p:sp>
        <p:nvSpPr>
          <p:cNvPr id="12315" name="Rectangle 28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458200" cy="1066800"/>
          </a:xfrm>
        </p:spPr>
        <p:txBody>
          <a:bodyPr/>
          <a:lstStyle/>
          <a:p>
            <a:pPr eaLnBrk="1" hangingPunct="1"/>
            <a:r>
              <a:rPr lang="de-DE" dirty="0" err="1">
                <a:latin typeface="Calibri"/>
              </a:rPr>
              <a:t>Upsides</a:t>
            </a:r>
            <a:r>
              <a:rPr lang="de-DE" dirty="0">
                <a:latin typeface="Calibri"/>
              </a:rPr>
              <a:t>: </a:t>
            </a:r>
          </a:p>
          <a:p>
            <a:pPr lvl="1"/>
            <a:r>
              <a:rPr lang="de-DE" dirty="0" err="1"/>
              <a:t>Protect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privacy</a:t>
            </a:r>
            <a:r>
              <a:rPr lang="de-DE" dirty="0"/>
              <a:t>, </a:t>
            </a:r>
            <a:r>
              <a:rPr lang="de-DE" dirty="0" err="1"/>
              <a:t>fight</a:t>
            </a:r>
            <a:r>
              <a:rPr lang="de-DE" dirty="0"/>
              <a:t> </a:t>
            </a:r>
            <a:r>
              <a:rPr lang="de-DE" dirty="0" err="1"/>
              <a:t>mass</a:t>
            </a:r>
            <a:r>
              <a:rPr lang="de-DE" dirty="0"/>
              <a:t> </a:t>
            </a:r>
            <a:r>
              <a:rPr lang="de-DE" dirty="0" err="1"/>
              <a:t>surveillance</a:t>
            </a:r>
            <a:r>
              <a:rPr lang="de-DE" dirty="0"/>
              <a:t>, </a:t>
            </a:r>
            <a:r>
              <a:rPr lang="de-DE" dirty="0" err="1"/>
              <a:t>circumvent</a:t>
            </a:r>
            <a:r>
              <a:rPr lang="de-DE" dirty="0"/>
              <a:t> </a:t>
            </a:r>
            <a:r>
              <a:rPr lang="de-DE" dirty="0" err="1"/>
              <a:t>censorship</a:t>
            </a:r>
            <a:endParaRPr lang="de-DE" dirty="0">
              <a:latin typeface="Calibri"/>
            </a:endParaRPr>
          </a:p>
          <a:p>
            <a:pPr lvl="1"/>
            <a:r>
              <a:rPr lang="de-DE" dirty="0" err="1">
                <a:latin typeface="Calibri"/>
              </a:rPr>
              <a:t>Used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by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businesses</a:t>
            </a:r>
            <a:r>
              <a:rPr lang="de-DE" dirty="0">
                <a:latin typeface="Calibri"/>
              </a:rPr>
              <a:t>, human </a:t>
            </a:r>
            <a:r>
              <a:rPr lang="de-DE" dirty="0" err="1">
                <a:latin typeface="Calibri"/>
              </a:rPr>
              <a:t>rights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activists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or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whistleblowers</a:t>
            </a:r>
            <a:r>
              <a:rPr lang="de-DE" dirty="0">
                <a:latin typeface="Calibri"/>
              </a:rPr>
              <a:t>, </a:t>
            </a:r>
            <a:r>
              <a:rPr lang="de-DE" dirty="0" err="1">
                <a:latin typeface="Calibri"/>
              </a:rPr>
              <a:t>journalists</a:t>
            </a:r>
            <a:r>
              <a:rPr lang="de-DE" dirty="0">
                <a:latin typeface="Calibri"/>
              </a:rPr>
              <a:t>, …</a:t>
            </a:r>
          </a:p>
          <a:p>
            <a:endParaRPr lang="de-DE" dirty="0">
              <a:latin typeface="Calibri"/>
            </a:endParaRPr>
          </a:p>
          <a:p>
            <a:r>
              <a:rPr lang="de-DE" dirty="0" err="1">
                <a:latin typeface="Calibri"/>
              </a:rPr>
              <a:t>Downsides</a:t>
            </a:r>
            <a:r>
              <a:rPr lang="de-DE" dirty="0">
                <a:latin typeface="Calibri"/>
              </a:rPr>
              <a:t>:</a:t>
            </a:r>
          </a:p>
          <a:p>
            <a:pPr lvl="1"/>
            <a:r>
              <a:rPr lang="de-DE" dirty="0">
                <a:latin typeface="Calibri"/>
              </a:rPr>
              <a:t>Non-legal </a:t>
            </a:r>
            <a:r>
              <a:rPr lang="de-DE" dirty="0" err="1">
                <a:latin typeface="Calibri"/>
              </a:rPr>
              <a:t>marketplaces</a:t>
            </a:r>
            <a:r>
              <a:rPr lang="de-DE" dirty="0">
                <a:latin typeface="Calibri"/>
              </a:rPr>
              <a:t> like </a:t>
            </a:r>
            <a:r>
              <a:rPr lang="de-DE" dirty="0" err="1">
                <a:latin typeface="Calibri"/>
              </a:rPr>
              <a:t>SilkRoad</a:t>
            </a:r>
            <a:r>
              <a:rPr lang="de-DE" dirty="0">
                <a:latin typeface="Calibri"/>
              </a:rPr>
              <a:t> </a:t>
            </a:r>
          </a:p>
          <a:p>
            <a:pPr lvl="1"/>
            <a:r>
              <a:rPr lang="de-DE" dirty="0">
                <a:latin typeface="Calibri"/>
              </a:rPr>
              <a:t>Command &amp; </a:t>
            </a:r>
            <a:r>
              <a:rPr lang="de-DE" dirty="0" err="1">
                <a:latin typeface="Calibri"/>
              </a:rPr>
              <a:t>control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server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for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botnets</a:t>
            </a:r>
            <a:endParaRPr lang="de-DE" dirty="0">
              <a:latin typeface="Calibri"/>
            </a:endParaRPr>
          </a:p>
          <a:p>
            <a:endParaRPr lang="de-DE" dirty="0">
              <a:latin typeface="Calibri"/>
            </a:endParaRPr>
          </a:p>
          <a:p>
            <a:r>
              <a:rPr lang="de-DE" dirty="0" err="1">
                <a:latin typeface="Calibri"/>
              </a:rPr>
              <a:t>Influence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of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the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paper</a:t>
            </a:r>
            <a:endParaRPr lang="de-DE" dirty="0">
              <a:latin typeface="Calibri"/>
            </a:endParaRPr>
          </a:p>
          <a:p>
            <a:pPr lvl="1"/>
            <a:r>
              <a:rPr lang="de-DE" dirty="0" err="1">
                <a:latin typeface="Calibri"/>
              </a:rPr>
              <a:t>Cited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more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than</a:t>
            </a:r>
            <a:r>
              <a:rPr lang="de-DE" dirty="0">
                <a:latin typeface="Calibri"/>
              </a:rPr>
              <a:t> 3000 </a:t>
            </a:r>
            <a:r>
              <a:rPr lang="de-DE" dirty="0" err="1">
                <a:latin typeface="Calibri"/>
              </a:rPr>
              <a:t>times</a:t>
            </a:r>
            <a:endParaRPr lang="de-DE" dirty="0">
              <a:latin typeface="Calibri"/>
            </a:endParaRPr>
          </a:p>
          <a:p>
            <a:pPr lvl="1"/>
            <a:r>
              <a:rPr lang="de-DE" dirty="0">
                <a:latin typeface="Calibri"/>
              </a:rPr>
              <a:t>Tor </a:t>
            </a:r>
            <a:r>
              <a:rPr lang="de-DE" dirty="0" err="1">
                <a:latin typeface="Calibri"/>
              </a:rPr>
              <a:t>is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currently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used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by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round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about</a:t>
            </a:r>
            <a:r>
              <a:rPr lang="de-DE" dirty="0">
                <a:latin typeface="Calibri"/>
              </a:rPr>
              <a:t> 2 </a:t>
            </a:r>
            <a:r>
              <a:rPr lang="de-DE" dirty="0" err="1">
                <a:latin typeface="Calibri"/>
              </a:rPr>
              <a:t>million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users</a:t>
            </a:r>
            <a:endParaRPr lang="de-DE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3737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Status quo</a:t>
            </a:r>
            <a:endParaRPr lang="de-DE" dirty="0">
              <a:latin typeface="Calibri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79512" y="1340768"/>
            <a:ext cx="8204448" cy="512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447161"/>
      </p:ext>
    </p:extLst>
  </p:cSld>
  <p:clrMapOvr>
    <a:masterClrMapping/>
  </p:clrMapOvr>
</p:sld>
</file>

<file path=ppt/theme/theme1.xml><?xml version="1.0" encoding="utf-8"?>
<a:theme xmlns:a="http://schemas.openxmlformats.org/drawingml/2006/main" name="9999 TemplateSVSnurHF">
  <a:themeElements>
    <a:clrScheme name="Benutzerdefiniert 1">
      <a:dk1>
        <a:srgbClr val="000000"/>
      </a:dk1>
      <a:lt1>
        <a:srgbClr val="FFFFFF"/>
      </a:lt1>
      <a:dk2>
        <a:srgbClr val="335787"/>
      </a:dk2>
      <a:lt2>
        <a:srgbClr val="B3B3B3"/>
      </a:lt2>
      <a:accent1>
        <a:srgbClr val="99CCFF"/>
      </a:accent1>
      <a:accent2>
        <a:srgbClr val="C1222A"/>
      </a:accent2>
      <a:accent3>
        <a:srgbClr val="FFFFFF"/>
      </a:accent3>
      <a:accent4>
        <a:srgbClr val="000000"/>
      </a:accent4>
      <a:accent5>
        <a:srgbClr val="CAE2FF"/>
      </a:accent5>
      <a:accent6>
        <a:srgbClr val="C1222A"/>
      </a:accent6>
      <a:hlink>
        <a:srgbClr val="335787"/>
      </a:hlink>
      <a:folHlink>
        <a:srgbClr val="33578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7" charset="0"/>
            <a:ea typeface="ＭＳ Ｐゴシック" pitchFamily="-107" charset="-128"/>
            <a:cs typeface="ＭＳ Ｐゴシック" pitchFamily="-107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7" charset="0"/>
            <a:ea typeface="ＭＳ Ｐゴシック" pitchFamily="-107" charset="-128"/>
            <a:cs typeface="ＭＳ Ｐゴシック" pitchFamily="-107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9999 TemplateSVSnurHF.potx</Template>
  <TotalTime>0</TotalTime>
  <Words>382</Words>
  <Application>Microsoft Office PowerPoint</Application>
  <PresentationFormat>Bildschirmpräsentation (4:3)</PresentationFormat>
  <Paragraphs>113</Paragraphs>
  <Slides>10</Slides>
  <Notes>10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9999 TemplateSVSnurHF</vt:lpstr>
      <vt:lpstr>Tor: The Second-Generation Onion Router SKI - Integrated seminar</vt:lpstr>
      <vt:lpstr>Agenda</vt:lpstr>
      <vt:lpstr>Previous work</vt:lpstr>
      <vt:lpstr>Previous work</vt:lpstr>
      <vt:lpstr>Working principle of Tor</vt:lpstr>
      <vt:lpstr>Working principle of Tor</vt:lpstr>
      <vt:lpstr>Improvements to onion routing</vt:lpstr>
      <vt:lpstr>Status quo</vt:lpstr>
      <vt:lpstr>Status quo</vt:lpstr>
      <vt:lpstr>Conclusion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für Folien (nur HF)</dc:title>
  <dc:subject/>
  <dc:creator/>
  <cp:keywords/>
  <dc:description/>
  <cp:lastModifiedBy>T. Petersen</cp:lastModifiedBy>
  <cp:revision>711</cp:revision>
  <cp:lastPrinted>2003-12-17T12:03:49Z</cp:lastPrinted>
  <dcterms:created xsi:type="dcterms:W3CDTF">2009-11-03T08:05:18Z</dcterms:created>
  <dcterms:modified xsi:type="dcterms:W3CDTF">2017-01-16T15:49:43Z</dcterms:modified>
  <cp:category/>
</cp:coreProperties>
</file>