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2"/>
  </p:notesMasterIdLst>
  <p:handoutMasterIdLst>
    <p:handoutMasterId r:id="rId13"/>
  </p:handoutMasterIdLst>
  <p:sldIdLst>
    <p:sldId id="479" r:id="rId2"/>
    <p:sldId id="666" r:id="rId3"/>
    <p:sldId id="657" r:id="rId4"/>
    <p:sldId id="671" r:id="rId5"/>
    <p:sldId id="667" r:id="rId6"/>
    <p:sldId id="673" r:id="rId7"/>
    <p:sldId id="668" r:id="rId8"/>
    <p:sldId id="670" r:id="rId9"/>
    <p:sldId id="669" r:id="rId10"/>
    <p:sldId id="672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73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66"/>
    <a:srgbClr val="37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819" autoAdjust="0"/>
  </p:normalViewPr>
  <p:slideViewPr>
    <p:cSldViewPr>
      <p:cViewPr varScale="1">
        <p:scale>
          <a:sx n="50" d="100"/>
          <a:sy n="50" d="100"/>
        </p:scale>
        <p:origin x="1956" y="36"/>
      </p:cViewPr>
      <p:guideLst>
        <p:guide orient="horz" pos="4273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8D7-5C61-004E-A19A-B15FA6ECA6CE}" type="datetimeFigureOut">
              <a:rPr lang="de-DE" smtClean="0">
                <a:latin typeface="Calibri"/>
              </a:rPr>
              <a:t>16.01.2017</a:t>
            </a:fld>
            <a:endParaRPr lang="de-DE" dirty="0"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>
                <a:latin typeface="Calibri"/>
              </a:rPr>
              <a:t>https://</a:t>
            </a:r>
            <a:r>
              <a:rPr lang="de-DE" sz="1000" dirty="0" err="1">
                <a:latin typeface="Calibri"/>
              </a:rPr>
              <a:t>svs.informatik.uni-hamburg.de</a:t>
            </a:r>
            <a:endParaRPr lang="de-DE" sz="1000" dirty="0"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C1CF-A799-164B-9217-A88421C2FE91}" type="slidenum">
              <a:rPr lang="de-DE" smtClean="0">
                <a:latin typeface="Calibri"/>
              </a:rPr>
              <a:t>‹Nr.›</a:t>
            </a:fld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10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67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1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3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4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2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5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Tom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6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Tom</a:t>
            </a:r>
          </a:p>
        </p:txBody>
      </p:sp>
    </p:spTree>
    <p:extLst>
      <p:ext uri="{BB962C8B-B14F-4D97-AF65-F5344CB8AC3E}">
        <p14:creationId xmlns:p14="http://schemas.microsoft.com/office/powerpoint/2010/main" val="200372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7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Tom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8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  <a:p>
            <a:pPr eaLnBrk="1" hangingPunct="1"/>
            <a:r>
              <a:rPr lang="en-GB" dirty="0" err="1"/>
              <a:t>Vermutung</a:t>
            </a:r>
            <a:r>
              <a:rPr lang="en-GB" dirty="0"/>
              <a:t>: command and control </a:t>
            </a:r>
            <a:r>
              <a:rPr lang="en-GB" dirty="0" err="1"/>
              <a:t>eines</a:t>
            </a:r>
            <a:r>
              <a:rPr lang="en-GB" dirty="0"/>
              <a:t> Botnets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TOR </a:t>
            </a:r>
            <a:r>
              <a:rPr lang="en-GB" dirty="0" err="1"/>
              <a:t>netzwerk</a:t>
            </a:r>
            <a:r>
              <a:rPr lang="en-GB" dirty="0"/>
              <a:t> </a:t>
            </a:r>
            <a:r>
              <a:rPr lang="en-GB" dirty="0" err="1"/>
              <a:t>laufen</a:t>
            </a:r>
            <a:r>
              <a:rPr lang="en-GB" dirty="0"/>
              <a:t> </a:t>
            </a:r>
            <a:r>
              <a:rPr lang="en-GB" dirty="0" err="1"/>
              <a:t>gelassen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026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9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412776"/>
            <a:ext cx="9144000" cy="544522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endParaRPr lang="de-DE" sz="180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72408"/>
            <a:ext cx="6781800" cy="1066800"/>
          </a:xfrm>
          <a:ln>
            <a:noFill/>
          </a:ln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053608"/>
            <a:ext cx="6781800" cy="990600"/>
          </a:xfr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116632"/>
            <a:ext cx="6480720" cy="1224136"/>
          </a:xfrm>
        </p:spPr>
        <p:txBody>
          <a:bodyPr anchor="ctr"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2733648" cy="1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458200" cy="102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42100"/>
            <a:ext cx="171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42100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114300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143000"/>
            <a:ext cx="9144000" cy="2791"/>
          </a:xfrm>
          <a:prstGeom prst="line">
            <a:avLst/>
          </a:prstGeom>
          <a:ln w="254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B7B7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0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091507"/>
            <a:ext cx="6781800" cy="1066800"/>
          </a:xfrm>
        </p:spPr>
        <p:txBody>
          <a:bodyPr/>
          <a:lstStyle/>
          <a:p>
            <a:r>
              <a:rPr lang="de-DE" dirty="0"/>
              <a:t>Tor: The Second-Generation </a:t>
            </a:r>
            <a:r>
              <a:rPr lang="de-DE" dirty="0" err="1"/>
              <a:t>Onion</a:t>
            </a:r>
            <a:r>
              <a:rPr lang="de-DE" dirty="0"/>
              <a:t> Router</a:t>
            </a:r>
            <a:br>
              <a:rPr lang="de-DE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 - Integrated seminar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Maier, Tom Petersen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Informatics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Hamburg</a:t>
            </a:r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18 </a:t>
            </a:r>
            <a:r>
              <a:rPr lang="de-DE" dirty="0" err="1"/>
              <a:t>January</a:t>
            </a:r>
            <a:r>
              <a:rPr lang="de-DE" dirty="0"/>
              <a:t>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162128"/>
          </a:xfrm>
        </p:spPr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Based</a:t>
            </a:r>
            <a:r>
              <a:rPr lang="de-DE" dirty="0">
                <a:latin typeface="Calibri"/>
              </a:rPr>
              <a:t> on Mixed-Nets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Uses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layered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encryption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to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hide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message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destination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origin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Protects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against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traffic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analysis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network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surveillance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Major </a:t>
            </a:r>
            <a:r>
              <a:rPr lang="de-DE" dirty="0" err="1">
                <a:latin typeface="Calibri"/>
              </a:rPr>
              <a:t>improvements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to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original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Highly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adapted</a:t>
            </a:r>
            <a:r>
              <a:rPr lang="de-DE" dirty="0">
                <a:latin typeface="Calibri"/>
              </a:rPr>
              <a:t> in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world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wide</a:t>
            </a:r>
            <a:r>
              <a:rPr lang="de-DE" dirty="0">
                <a:latin typeface="Calibri"/>
              </a:rPr>
              <a:t> web</a:t>
            </a:r>
          </a:p>
          <a:p>
            <a:pPr lvl="1"/>
            <a:r>
              <a:rPr lang="de-DE" dirty="0" err="1">
                <a:latin typeface="Calibri"/>
              </a:rPr>
              <a:t>Currently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about</a:t>
            </a:r>
            <a:r>
              <a:rPr lang="de-DE" dirty="0">
                <a:latin typeface="Calibri"/>
              </a:rPr>
              <a:t> 2 </a:t>
            </a:r>
            <a:r>
              <a:rPr lang="de-DE" dirty="0" err="1">
                <a:latin typeface="Calibri"/>
              </a:rPr>
              <a:t>million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users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r>
              <a:rPr lang="de-DE" dirty="0"/>
              <a:t>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 vs. Potentia</a:t>
            </a:r>
            <a:r>
              <a:rPr lang="de-DE" dirty="0">
                <a:latin typeface="Calibri"/>
              </a:rPr>
              <a:t>l </a:t>
            </a:r>
            <a:r>
              <a:rPr lang="de-DE" dirty="0" err="1">
                <a:latin typeface="Calibri"/>
              </a:rPr>
              <a:t>criminal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usage</a:t>
            </a:r>
            <a:endParaRPr lang="de-DE" dirty="0">
              <a:latin typeface="Calibri"/>
            </a:endParaRPr>
          </a:p>
          <a:p>
            <a:pPr marL="0" indent="0">
              <a:buNone/>
            </a:pPr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45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  <a:p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onion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  <a:p>
            <a:r>
              <a:rPr lang="de-DE" dirty="0"/>
              <a:t>Status quo</a:t>
            </a:r>
          </a:p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54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Previous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work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Chaum</a:t>
            </a:r>
            <a:r>
              <a:rPr lang="de-DE" dirty="0">
                <a:latin typeface="Calibri"/>
              </a:rPr>
              <a:t> Mix-Nets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16832"/>
            <a:ext cx="8075240" cy="46726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Previous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work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Routing</a:t>
            </a:r>
          </a:p>
          <a:p>
            <a:pPr lvl="1"/>
            <a:r>
              <a:rPr lang="de-DE" dirty="0" err="1">
                <a:latin typeface="Calibri"/>
              </a:rPr>
              <a:t>Developed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since</a:t>
            </a:r>
            <a:r>
              <a:rPr lang="de-DE" dirty="0">
                <a:latin typeface="Calibri"/>
              </a:rPr>
              <a:t> 1995</a:t>
            </a:r>
          </a:p>
          <a:p>
            <a:pPr lvl="1"/>
            <a:r>
              <a:rPr lang="de-DE" dirty="0" err="1">
                <a:latin typeface="Calibri"/>
              </a:rPr>
              <a:t>Based</a:t>
            </a:r>
            <a:r>
              <a:rPr lang="de-DE" dirty="0">
                <a:latin typeface="Calibri"/>
              </a:rPr>
              <a:t> on </a:t>
            </a:r>
            <a:r>
              <a:rPr lang="de-DE" dirty="0" err="1">
                <a:latin typeface="Calibri"/>
              </a:rPr>
              <a:t>Chaums</a:t>
            </a:r>
            <a:r>
              <a:rPr lang="de-DE" dirty="0">
                <a:latin typeface="Calibri"/>
              </a:rPr>
              <a:t> Mix-Nets</a:t>
            </a:r>
          </a:p>
          <a:p>
            <a:pPr lvl="1"/>
            <a:r>
              <a:rPr lang="de-DE" dirty="0" err="1">
                <a:latin typeface="Calibri"/>
              </a:rPr>
              <a:t>Offers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anonymous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connections</a:t>
            </a:r>
            <a:endParaRPr lang="de-DE" dirty="0">
              <a:latin typeface="Calibri"/>
            </a:endParaRPr>
          </a:p>
          <a:p>
            <a:pPr lvl="3"/>
            <a:r>
              <a:rPr lang="de-DE" dirty="0" err="1">
                <a:latin typeface="Calibri"/>
              </a:rPr>
              <a:t>Protects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against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traffic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analysis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network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surveillance</a:t>
            </a:r>
            <a:endParaRPr lang="de-DE" dirty="0">
              <a:latin typeface="Calibri"/>
            </a:endParaRPr>
          </a:p>
          <a:p>
            <a:pPr lvl="1"/>
            <a:r>
              <a:rPr lang="de-DE" dirty="0">
                <a:latin typeface="Calibri"/>
              </a:rPr>
              <a:t>Connection </a:t>
            </a:r>
            <a:r>
              <a:rPr lang="de-DE" dirty="0" err="1">
                <a:latin typeface="Calibri"/>
              </a:rPr>
              <a:t>through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routers</a:t>
            </a:r>
            <a:r>
              <a:rPr lang="de-DE" dirty="0">
                <a:latin typeface="Calibri"/>
              </a:rPr>
              <a:t> (OR)</a:t>
            </a:r>
          </a:p>
          <a:p>
            <a:endParaRPr lang="en-US" dirty="0"/>
          </a:p>
          <a:p>
            <a:r>
              <a:rPr lang="en-US" dirty="0"/>
              <a:t>Other implementations</a:t>
            </a:r>
          </a:p>
          <a:p>
            <a:pPr lvl="1"/>
            <a:r>
              <a:rPr lang="en-US" dirty="0"/>
              <a:t>JAP: Used fixed mix cascades instead of variable circuits</a:t>
            </a:r>
          </a:p>
          <a:p>
            <a:pPr lvl="1"/>
            <a:r>
              <a:rPr lang="en-US" dirty="0" err="1"/>
              <a:t>MorphMix</a:t>
            </a:r>
            <a:r>
              <a:rPr lang="en-US" dirty="0"/>
              <a:t>: peer to peer based anonymity network.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Tor</a:t>
            </a:r>
          </a:p>
          <a:p>
            <a:pPr lvl="1"/>
            <a:r>
              <a:rPr lang="de-DE" dirty="0">
                <a:latin typeface="Calibri"/>
              </a:rPr>
              <a:t>Paper was </a:t>
            </a:r>
            <a:r>
              <a:rPr lang="de-DE" dirty="0" err="1">
                <a:latin typeface="Calibri"/>
              </a:rPr>
              <a:t>published</a:t>
            </a:r>
            <a:r>
              <a:rPr lang="de-DE" dirty="0">
                <a:latin typeface="Calibri"/>
              </a:rPr>
              <a:t> 2004</a:t>
            </a:r>
          </a:p>
          <a:p>
            <a:pPr lvl="1"/>
            <a:endParaRPr lang="de-DE" dirty="0">
              <a:latin typeface="Calibri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869160"/>
            <a:ext cx="16671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Working </a:t>
            </a:r>
            <a:r>
              <a:rPr lang="de-DE" dirty="0" err="1">
                <a:latin typeface="Calibri"/>
              </a:rPr>
              <a:t>principle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Tor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179512" y="3717030"/>
            <a:ext cx="2001125" cy="1152128"/>
            <a:chOff x="452962" y="1777462"/>
            <a:chExt cx="7643192" cy="4392488"/>
          </a:xfrm>
        </p:grpSpPr>
        <p:sp>
          <p:nvSpPr>
            <p:cNvPr id="43" name="Rechteck 42"/>
            <p:cNvSpPr/>
            <p:nvPr/>
          </p:nvSpPr>
          <p:spPr bwMode="auto">
            <a:xfrm>
              <a:off x="452962" y="1777462"/>
              <a:ext cx="7643192" cy="43924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rPr>
                <a:t>Client</a:t>
              </a:r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929620" y="2326523"/>
              <a:ext cx="4166534" cy="32943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rPr>
                <a:t>Onion Proxy</a:t>
              </a:r>
            </a:p>
          </p:txBody>
        </p:sp>
      </p:grpSp>
      <p:sp>
        <p:nvSpPr>
          <p:cNvPr id="46" name="Ellipse 45"/>
          <p:cNvSpPr/>
          <p:nvPr/>
        </p:nvSpPr>
        <p:spPr bwMode="auto">
          <a:xfrm>
            <a:off x="2771800" y="4011535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53" name="Ellipse 52"/>
          <p:cNvSpPr/>
          <p:nvPr/>
        </p:nvSpPr>
        <p:spPr bwMode="auto">
          <a:xfrm>
            <a:off x="4299067" y="4011535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cxnSp>
        <p:nvCxnSpPr>
          <p:cNvPr id="50" name="Gerade Verbindung mit Pfeil 49"/>
          <p:cNvCxnSpPr>
            <a:cxnSpLocks/>
            <a:stCxn id="48" idx="3"/>
            <a:endCxn id="46" idx="1"/>
          </p:cNvCxnSpPr>
          <p:nvPr/>
        </p:nvCxnSpPr>
        <p:spPr bwMode="auto">
          <a:xfrm flipV="1">
            <a:off x="2180637" y="4095898"/>
            <a:ext cx="728252" cy="197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Gerade Verbindung mit Pfeil 54"/>
          <p:cNvCxnSpPr>
            <a:cxnSpLocks/>
            <a:stCxn id="46" idx="3"/>
            <a:endCxn id="48" idx="3"/>
          </p:cNvCxnSpPr>
          <p:nvPr/>
        </p:nvCxnSpPr>
        <p:spPr bwMode="auto">
          <a:xfrm flipH="1" flipV="1">
            <a:off x="2180637" y="4293094"/>
            <a:ext cx="728252" cy="210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91" name="Gerade Verbindung mit Pfeil 12290"/>
          <p:cNvCxnSpPr>
            <a:stCxn id="46" idx="7"/>
            <a:endCxn id="53" idx="1"/>
          </p:cNvCxnSpPr>
          <p:nvPr/>
        </p:nvCxnSpPr>
        <p:spPr bwMode="auto">
          <a:xfrm>
            <a:off x="3570815" y="4095898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Gerade Verbindung mit Pfeil 68"/>
          <p:cNvCxnSpPr>
            <a:cxnSpLocks/>
            <a:stCxn id="53" idx="3"/>
            <a:endCxn id="46" idx="5"/>
          </p:cNvCxnSpPr>
          <p:nvPr/>
        </p:nvCxnSpPr>
        <p:spPr bwMode="auto">
          <a:xfrm flipH="1">
            <a:off x="3570815" y="4503236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296" name="Gruppieren 12295"/>
          <p:cNvGrpSpPr/>
          <p:nvPr/>
        </p:nvGrpSpPr>
        <p:grpSpPr>
          <a:xfrm>
            <a:off x="7566757" y="3399467"/>
            <a:ext cx="936104" cy="1800200"/>
            <a:chOff x="6516216" y="3284984"/>
            <a:chExt cx="1224136" cy="2160240"/>
          </a:xfrm>
        </p:grpSpPr>
        <p:sp>
          <p:nvSpPr>
            <p:cNvPr id="12294" name="Rechteck 12293"/>
            <p:cNvSpPr/>
            <p:nvPr/>
          </p:nvSpPr>
          <p:spPr bwMode="auto">
            <a:xfrm>
              <a:off x="6516216" y="3284984"/>
              <a:ext cx="1224136" cy="21602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6668616" y="3435473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6664424" y="3886941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6664424" y="4338409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2295" name="Ellipse 12294"/>
            <p:cNvSpPr/>
            <p:nvPr/>
          </p:nvSpPr>
          <p:spPr bwMode="auto">
            <a:xfrm>
              <a:off x="7038274" y="4924584"/>
              <a:ext cx="18002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</p:grpSp>
      <p:sp>
        <p:nvSpPr>
          <p:cNvPr id="78" name="Ellipse 77"/>
          <p:cNvSpPr/>
          <p:nvPr/>
        </p:nvSpPr>
        <p:spPr bwMode="auto">
          <a:xfrm>
            <a:off x="5826334" y="4011535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cxnSp>
        <p:nvCxnSpPr>
          <p:cNvPr id="83" name="Gerade Verbindung mit Pfeil 82"/>
          <p:cNvCxnSpPr>
            <a:cxnSpLocks/>
            <a:stCxn id="53" idx="7"/>
            <a:endCxn id="78" idx="1"/>
          </p:cNvCxnSpPr>
          <p:nvPr/>
        </p:nvCxnSpPr>
        <p:spPr bwMode="auto">
          <a:xfrm>
            <a:off x="5098082" y="4095898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Gerade Verbindung mit Pfeil 85"/>
          <p:cNvCxnSpPr>
            <a:cxnSpLocks/>
            <a:stCxn id="78" idx="3"/>
            <a:endCxn id="53" idx="5"/>
          </p:cNvCxnSpPr>
          <p:nvPr/>
        </p:nvCxnSpPr>
        <p:spPr bwMode="auto">
          <a:xfrm flipH="1">
            <a:off x="5098082" y="4503236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Gerade Verbindung mit Pfeil 88"/>
          <p:cNvCxnSpPr>
            <a:cxnSpLocks/>
            <a:stCxn id="78" idx="7"/>
          </p:cNvCxnSpPr>
          <p:nvPr/>
        </p:nvCxnSpPr>
        <p:spPr bwMode="auto">
          <a:xfrm>
            <a:off x="6625349" y="4095898"/>
            <a:ext cx="9414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Gerade Verbindung mit Pfeil 89"/>
          <p:cNvCxnSpPr>
            <a:cxnSpLocks/>
            <a:endCxn id="78" idx="5"/>
          </p:cNvCxnSpPr>
          <p:nvPr/>
        </p:nvCxnSpPr>
        <p:spPr bwMode="auto">
          <a:xfrm flipH="1">
            <a:off x="6625349" y="4503236"/>
            <a:ext cx="9414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306" name="Textfeld 12305"/>
          <p:cNvSpPr txBox="1"/>
          <p:nvPr/>
        </p:nvSpPr>
        <p:spPr>
          <a:xfrm>
            <a:off x="3680821" y="4560435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6652582" y="3630213"/>
            <a:ext cx="969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99" name="Ellipse 98"/>
          <p:cNvSpPr/>
          <p:nvPr/>
        </p:nvSpPr>
        <p:spPr bwMode="auto">
          <a:xfrm>
            <a:off x="2022273" y="5851640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104" name="Ellipse 103"/>
          <p:cNvSpPr/>
          <p:nvPr/>
        </p:nvSpPr>
        <p:spPr bwMode="auto">
          <a:xfrm>
            <a:off x="5098082" y="5851640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115" name="Ellipse 114"/>
          <p:cNvSpPr/>
          <p:nvPr/>
        </p:nvSpPr>
        <p:spPr bwMode="auto">
          <a:xfrm>
            <a:off x="3545944" y="1999120"/>
            <a:ext cx="1196982" cy="9434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6" name="Ellipse 115"/>
          <p:cNvSpPr/>
          <p:nvPr/>
        </p:nvSpPr>
        <p:spPr bwMode="auto">
          <a:xfrm>
            <a:off x="3661036" y="2023523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tx1"/>
                  </a:solidFill>
                </a:ln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</a:t>
            </a:r>
          </a:p>
        </p:txBody>
      </p:sp>
      <p:sp>
        <p:nvSpPr>
          <p:cNvPr id="117" name="Ellipse 116"/>
          <p:cNvSpPr/>
          <p:nvPr/>
        </p:nvSpPr>
        <p:spPr bwMode="auto">
          <a:xfrm>
            <a:off x="1886960" y="1919574"/>
            <a:ext cx="1441029" cy="102677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8" name="Ellipse 117"/>
          <p:cNvSpPr/>
          <p:nvPr/>
        </p:nvSpPr>
        <p:spPr bwMode="auto">
          <a:xfrm>
            <a:off x="2005836" y="1961244"/>
            <a:ext cx="1196982" cy="9434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9" name="Ellipse 118"/>
          <p:cNvSpPr/>
          <p:nvPr/>
        </p:nvSpPr>
        <p:spPr bwMode="auto">
          <a:xfrm>
            <a:off x="2120928" y="1985647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tx1"/>
                  </a:solidFill>
                </a:ln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</a:t>
            </a:r>
          </a:p>
        </p:txBody>
      </p:sp>
      <p:sp>
        <p:nvSpPr>
          <p:cNvPr id="121" name="Ellipse 120"/>
          <p:cNvSpPr/>
          <p:nvPr/>
        </p:nvSpPr>
        <p:spPr bwMode="auto">
          <a:xfrm>
            <a:off x="5185155" y="1985647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tx1"/>
                  </a:solidFill>
                </a:ln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</a:t>
            </a:r>
          </a:p>
        </p:txBody>
      </p:sp>
      <p:cxnSp>
        <p:nvCxnSpPr>
          <p:cNvPr id="12311" name="Gerade Verbindung mit Pfeil 12310"/>
          <p:cNvCxnSpPr>
            <a:cxnSpLocks/>
          </p:cNvCxnSpPr>
          <p:nvPr/>
        </p:nvCxnSpPr>
        <p:spPr bwMode="auto">
          <a:xfrm flipV="1">
            <a:off x="2627784" y="3184875"/>
            <a:ext cx="0" cy="8266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Gerade Verbindung mit Pfeil 126"/>
          <p:cNvCxnSpPr>
            <a:cxnSpLocks/>
          </p:cNvCxnSpPr>
          <p:nvPr/>
        </p:nvCxnSpPr>
        <p:spPr bwMode="auto">
          <a:xfrm flipV="1">
            <a:off x="4058488" y="3034387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Gerade Verbindung mit Pfeil 129"/>
          <p:cNvCxnSpPr>
            <a:cxnSpLocks/>
          </p:cNvCxnSpPr>
          <p:nvPr/>
        </p:nvCxnSpPr>
        <p:spPr bwMode="auto">
          <a:xfrm flipV="1">
            <a:off x="5659098" y="3054732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feld 130"/>
          <p:cNvSpPr txBox="1"/>
          <p:nvPr/>
        </p:nvSpPr>
        <p:spPr>
          <a:xfrm>
            <a:off x="5936340" y="4606601"/>
            <a:ext cx="1351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 Node</a:t>
            </a:r>
          </a:p>
        </p:txBody>
      </p:sp>
    </p:spTree>
    <p:extLst>
      <p:ext uri="{BB962C8B-B14F-4D97-AF65-F5344CB8AC3E}">
        <p14:creationId xmlns:p14="http://schemas.microsoft.com/office/powerpoint/2010/main" val="118738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Working </a:t>
            </a:r>
            <a:r>
              <a:rPr lang="de-DE" dirty="0" err="1">
                <a:latin typeface="Calibri"/>
              </a:rPr>
              <a:t>principle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Tor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1234904" y="1940317"/>
            <a:ext cx="6540154" cy="3564397"/>
            <a:chOff x="827117" y="2240868"/>
            <a:chExt cx="7286625" cy="3816425"/>
          </a:xfrm>
        </p:grpSpPr>
        <p:sp>
          <p:nvSpPr>
            <p:cNvPr id="2" name="Rechteck 1"/>
            <p:cNvSpPr/>
            <p:nvPr/>
          </p:nvSpPr>
          <p:spPr bwMode="auto">
            <a:xfrm>
              <a:off x="827117" y="2240868"/>
              <a:ext cx="1047479" cy="38164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rPr>
                <a:t>A</a:t>
              </a: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7099372" y="2240869"/>
              <a:ext cx="1014370" cy="38164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rPr>
                <a:t>B</a:t>
              </a:r>
            </a:p>
          </p:txBody>
        </p:sp>
        <p:cxnSp>
          <p:nvCxnSpPr>
            <p:cNvPr id="8" name="Gerade Verbindung mit Pfeil 7"/>
            <p:cNvCxnSpPr>
              <a:cxnSpLocks/>
            </p:cNvCxnSpPr>
            <p:nvPr/>
          </p:nvCxnSpPr>
          <p:spPr bwMode="auto">
            <a:xfrm>
              <a:off x="1874596" y="2963536"/>
              <a:ext cx="522477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1907704" y="2420888"/>
                  <a:ext cx="5191668" cy="581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err="1"/>
                    <a:t>c</a:t>
                  </a:r>
                  <a:r>
                    <a:rPr lang="de-DE" b="0" dirty="0" err="1"/>
                    <a:t>reate</a:t>
                  </a:r>
                  <a:r>
                    <a:rPr lang="de-DE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𝑝𝑢𝑏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2420888"/>
                  <a:ext cx="5191668" cy="581018"/>
                </a:xfrm>
                <a:prstGeom prst="rect">
                  <a:avLst/>
                </a:prstGeom>
                <a:blipFill>
                  <a:blip r:embed="rId3"/>
                  <a:stretch>
                    <a:fillRect t="-1124" b="-179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>
              <a:cxnSpLocks/>
            </p:cNvCxnSpPr>
            <p:nvPr/>
          </p:nvCxnSpPr>
          <p:spPr bwMode="auto">
            <a:xfrm>
              <a:off x="1880501" y="3882950"/>
              <a:ext cx="5218871" cy="7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/>
                <p:cNvSpPr txBox="1"/>
                <p:nvPr/>
              </p:nvSpPr>
              <p:spPr>
                <a:xfrm>
                  <a:off x="1907704" y="3428999"/>
                  <a:ext cx="5191668" cy="494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err="1"/>
                    <a:t>c</a:t>
                  </a:r>
                  <a:r>
                    <a:rPr lang="de-DE" b="0" dirty="0" err="1"/>
                    <a:t>reated</a:t>
                  </a:r>
                  <a:r>
                    <a:rPr lang="de-DE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feld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3428999"/>
                  <a:ext cx="5191668" cy="494308"/>
                </a:xfrm>
                <a:prstGeom prst="rect">
                  <a:avLst/>
                </a:prstGeom>
                <a:blipFill>
                  <a:blip r:embed="rId4"/>
                  <a:stretch>
                    <a:fillRect t="-11842" b="-27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>
              <a:cxnSpLocks/>
            </p:cNvCxnSpPr>
            <p:nvPr/>
          </p:nvCxnSpPr>
          <p:spPr bwMode="auto">
            <a:xfrm flipV="1">
              <a:off x="1874596" y="4701103"/>
              <a:ext cx="5224776" cy="112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1907704" y="4250705"/>
                  <a:ext cx="5191668" cy="494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/>
                    <a:t>relay</a:t>
                  </a:r>
                  <a14:m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𝐻𝑇𝑇𝑃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𝐺𝐸𝑇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4250705"/>
                  <a:ext cx="5191668" cy="494308"/>
                </a:xfrm>
                <a:prstGeom prst="rect">
                  <a:avLst/>
                </a:prstGeom>
                <a:blipFill>
                  <a:blip r:embed="rId5"/>
                  <a:stretch>
                    <a:fillRect l="-916" t="-11842" b="-27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Gerade Verbindung mit Pfeil 21"/>
            <p:cNvCxnSpPr>
              <a:cxnSpLocks/>
            </p:cNvCxnSpPr>
            <p:nvPr/>
          </p:nvCxnSpPr>
          <p:spPr bwMode="auto">
            <a:xfrm>
              <a:off x="1874596" y="5546850"/>
              <a:ext cx="522477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1907704" y="5085184"/>
                  <a:ext cx="5191668" cy="494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err="1"/>
                    <a:t>relay</a:t>
                  </a: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𝑅𝐸𝑆𝑃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5085184"/>
                  <a:ext cx="5191668" cy="494308"/>
                </a:xfrm>
                <a:prstGeom prst="rect">
                  <a:avLst/>
                </a:prstGeom>
                <a:blipFill>
                  <a:blip r:embed="rId6"/>
                  <a:stretch>
                    <a:fillRect t="-11842" b="-27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-125043" y="3260850"/>
                <a:ext cx="1411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043" y="3260850"/>
                <a:ext cx="1411797" cy="461665"/>
              </a:xfrm>
              <a:prstGeom prst="rect">
                <a:avLst/>
              </a:prstGeom>
              <a:blipFill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7725183" y="2384430"/>
                <a:ext cx="1411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83" y="2384430"/>
                <a:ext cx="1411797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/>
          <p:cNvCxnSpPr/>
          <p:nvPr/>
        </p:nvCxnSpPr>
        <p:spPr bwMode="auto">
          <a:xfrm>
            <a:off x="7775058" y="4402021"/>
            <a:ext cx="136192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Gerade Verbindung mit Pfeil 36"/>
          <p:cNvCxnSpPr/>
          <p:nvPr/>
        </p:nvCxnSpPr>
        <p:spPr bwMode="auto">
          <a:xfrm>
            <a:off x="7777160" y="4916702"/>
            <a:ext cx="136192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7878881" y="401777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878881" y="451642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864604" y="1412776"/>
                <a:ext cx="823174" cy="447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𝑝𝑟𝑖𝑣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604" y="1412776"/>
                <a:ext cx="823174" cy="4477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06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onion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Directory </a:t>
            </a:r>
            <a:r>
              <a:rPr lang="de-DE" dirty="0" err="1">
                <a:latin typeface="Calibri"/>
              </a:rPr>
              <a:t>servers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instead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information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flooding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Hidden </a:t>
            </a:r>
            <a:r>
              <a:rPr lang="de-DE" dirty="0" err="1">
                <a:latin typeface="Calibri"/>
              </a:rPr>
              <a:t>services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Perfect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forward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secrecy</a:t>
            </a:r>
            <a:endParaRPr lang="de-DE" dirty="0">
              <a:latin typeface="Calibri"/>
            </a:endParaRPr>
          </a:p>
          <a:p>
            <a:r>
              <a:rPr lang="en-US" dirty="0"/>
              <a:t>Usage of a standard proxy interface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Exit </a:t>
            </a:r>
            <a:r>
              <a:rPr lang="de-DE" dirty="0" err="1">
                <a:latin typeface="Calibri"/>
              </a:rPr>
              <a:t>policies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508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quo</a:t>
            </a:r>
            <a:endParaRPr lang="de-DE" dirty="0">
              <a:latin typeface="Calibri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512" y="1340768"/>
            <a:ext cx="8204448" cy="51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4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quo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Upsides</a:t>
            </a:r>
            <a:r>
              <a:rPr lang="de-DE" dirty="0">
                <a:latin typeface="Calibri"/>
              </a:rPr>
              <a:t>: </a:t>
            </a:r>
          </a:p>
          <a:p>
            <a:pPr lvl="1"/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,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surveillance</a:t>
            </a:r>
            <a:r>
              <a:rPr lang="de-DE" dirty="0"/>
              <a:t>, </a:t>
            </a:r>
            <a:r>
              <a:rPr lang="de-DE" dirty="0" err="1"/>
              <a:t>circumvent</a:t>
            </a:r>
            <a:r>
              <a:rPr lang="de-DE" dirty="0"/>
              <a:t> </a:t>
            </a:r>
            <a:r>
              <a:rPr lang="de-DE" dirty="0" err="1"/>
              <a:t>censorship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Used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businesses</a:t>
            </a:r>
            <a:r>
              <a:rPr lang="de-DE" dirty="0">
                <a:latin typeface="Calibri"/>
              </a:rPr>
              <a:t>, human </a:t>
            </a:r>
            <a:r>
              <a:rPr lang="de-DE" dirty="0" err="1">
                <a:latin typeface="Calibri"/>
              </a:rPr>
              <a:t>rights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activists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whistleblowers</a:t>
            </a:r>
            <a:r>
              <a:rPr lang="de-DE" dirty="0">
                <a:latin typeface="Calibri"/>
              </a:rPr>
              <a:t>, </a:t>
            </a:r>
            <a:r>
              <a:rPr lang="de-DE" dirty="0" err="1">
                <a:latin typeface="Calibri"/>
              </a:rPr>
              <a:t>journalists</a:t>
            </a:r>
            <a:r>
              <a:rPr lang="de-DE" dirty="0">
                <a:latin typeface="Calibri"/>
              </a:rPr>
              <a:t>, …</a:t>
            </a:r>
          </a:p>
          <a:p>
            <a:r>
              <a:rPr lang="de-DE" dirty="0" err="1">
                <a:latin typeface="Calibri"/>
              </a:rPr>
              <a:t>Downsides</a:t>
            </a:r>
            <a:r>
              <a:rPr lang="de-DE" dirty="0">
                <a:latin typeface="Calibri"/>
              </a:rPr>
              <a:t>:</a:t>
            </a:r>
          </a:p>
          <a:p>
            <a:pPr lvl="1"/>
            <a:r>
              <a:rPr lang="de-DE" dirty="0">
                <a:latin typeface="Calibri"/>
              </a:rPr>
              <a:t>Non-legal </a:t>
            </a:r>
            <a:r>
              <a:rPr lang="de-DE" dirty="0" err="1">
                <a:latin typeface="Calibri"/>
              </a:rPr>
              <a:t>marketplaces</a:t>
            </a:r>
            <a:r>
              <a:rPr lang="de-DE" dirty="0">
                <a:latin typeface="Calibri"/>
              </a:rPr>
              <a:t> like </a:t>
            </a:r>
            <a:r>
              <a:rPr lang="de-DE" dirty="0" err="1">
                <a:latin typeface="Calibri"/>
              </a:rPr>
              <a:t>SilkRoad</a:t>
            </a:r>
            <a:r>
              <a:rPr lang="de-DE" dirty="0">
                <a:latin typeface="Calibri"/>
              </a:rPr>
              <a:t> </a:t>
            </a:r>
          </a:p>
          <a:p>
            <a:pPr lvl="1"/>
            <a:r>
              <a:rPr lang="de-DE" dirty="0">
                <a:latin typeface="Calibri"/>
              </a:rPr>
              <a:t>Command &amp; </a:t>
            </a:r>
            <a:r>
              <a:rPr lang="de-DE" dirty="0" err="1">
                <a:latin typeface="Calibri"/>
              </a:rPr>
              <a:t>control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server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for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botnets</a:t>
            </a:r>
            <a:endParaRPr lang="de-DE" dirty="0">
              <a:latin typeface="Calibri"/>
            </a:endParaRPr>
          </a:p>
          <a:p>
            <a:endParaRPr lang="de-DE" dirty="0">
              <a:latin typeface="Calibri"/>
            </a:endParaRPr>
          </a:p>
          <a:p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737226"/>
      </p:ext>
    </p:extLst>
  </p:cSld>
  <p:clrMapOvr>
    <a:masterClrMapping/>
  </p:clrMapOvr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354</Words>
  <Application>Microsoft Office PowerPoint</Application>
  <PresentationFormat>Bildschirmpräsentation (4:3)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ＭＳ Ｐゴシック</vt:lpstr>
      <vt:lpstr>Andale Mono</vt:lpstr>
      <vt:lpstr>Arial</vt:lpstr>
      <vt:lpstr>Calibri</vt:lpstr>
      <vt:lpstr>Cambria Math</vt:lpstr>
      <vt:lpstr>Verdana</vt:lpstr>
      <vt:lpstr>Wingdings</vt:lpstr>
      <vt:lpstr>9999 TemplateSVSnurHF</vt:lpstr>
      <vt:lpstr>Tor: The Second-Generation Onion Router SKI - Integrated seminar</vt:lpstr>
      <vt:lpstr>Agenda</vt:lpstr>
      <vt:lpstr>Previous work</vt:lpstr>
      <vt:lpstr>Previous work</vt:lpstr>
      <vt:lpstr>Working principle of Tor</vt:lpstr>
      <vt:lpstr>Working principle of Tor</vt:lpstr>
      <vt:lpstr>Improvements to onion routing</vt:lpstr>
      <vt:lpstr>Status quo</vt:lpstr>
      <vt:lpstr>Status quo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für Folien (nur HF)</dc:title>
  <dc:subject/>
  <dc:creator/>
  <cp:keywords/>
  <dc:description/>
  <cp:lastModifiedBy>Thomas</cp:lastModifiedBy>
  <cp:revision>700</cp:revision>
  <cp:lastPrinted>2003-12-17T12:03:49Z</cp:lastPrinted>
  <dcterms:created xsi:type="dcterms:W3CDTF">2009-11-03T08:05:18Z</dcterms:created>
  <dcterms:modified xsi:type="dcterms:W3CDTF">2017-01-16T13:22:49Z</dcterms:modified>
  <cp:category/>
</cp:coreProperties>
</file>