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3"/>
  </p:notesMasterIdLst>
  <p:handoutMasterIdLst>
    <p:handoutMasterId r:id="rId14"/>
  </p:handoutMasterIdLst>
  <p:sldIdLst>
    <p:sldId id="479" r:id="rId2"/>
    <p:sldId id="666" r:id="rId3"/>
    <p:sldId id="657" r:id="rId4"/>
    <p:sldId id="671" r:id="rId5"/>
    <p:sldId id="667" r:id="rId6"/>
    <p:sldId id="673" r:id="rId7"/>
    <p:sldId id="668" r:id="rId8"/>
    <p:sldId id="669" r:id="rId9"/>
    <p:sldId id="670" r:id="rId10"/>
    <p:sldId id="672" r:id="rId11"/>
    <p:sldId id="674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3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0863" autoAdjust="0"/>
  </p:normalViewPr>
  <p:slideViewPr>
    <p:cSldViewPr>
      <p:cViewPr varScale="1">
        <p:scale>
          <a:sx n="92" d="100"/>
          <a:sy n="92" d="100"/>
        </p:scale>
        <p:origin x="2172" y="96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17.01.2017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>
                <a:latin typeface="Calibri"/>
              </a:rPr>
              <a:t>https://</a:t>
            </a:r>
            <a:r>
              <a:rPr lang="de-DE" sz="1000" dirty="0" err="1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10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Mix-net and onion routing</a:t>
            </a:r>
          </a:p>
          <a:p>
            <a:pPr eaLnBrk="1" hangingPunct="1"/>
            <a:r>
              <a:rPr lang="en-GB" dirty="0"/>
              <a:t>Layered encryption to hide message </a:t>
            </a:r>
            <a:r>
              <a:rPr lang="en-GB" dirty="0" err="1"/>
              <a:t>dest</a:t>
            </a:r>
            <a:r>
              <a:rPr lang="en-GB" dirty="0"/>
              <a:t> and origin</a:t>
            </a:r>
          </a:p>
          <a:p>
            <a:pPr eaLnBrk="1" hangingPunct="1"/>
            <a:r>
              <a:rPr lang="en-GB" dirty="0"/>
              <a:t>Traffic analysis and network surveillance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Major </a:t>
            </a:r>
            <a:r>
              <a:rPr lang="en-GB" dirty="0" err="1"/>
              <a:t>imrpovements</a:t>
            </a:r>
            <a:r>
              <a:rPr lang="en-GB" dirty="0"/>
              <a:t> to</a:t>
            </a:r>
          </a:p>
          <a:p>
            <a:pPr eaLnBrk="1" hangingPunct="1"/>
            <a:r>
              <a:rPr lang="en-GB" dirty="0"/>
              <a:t>-uses standard proxy protocol</a:t>
            </a:r>
          </a:p>
          <a:p>
            <a:pPr eaLnBrk="1" hangingPunct="1"/>
            <a:r>
              <a:rPr lang="en-GB" dirty="0"/>
              <a:t>-users are able to host hidden services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11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Using chain of proxy server which are called mixes</a:t>
            </a:r>
          </a:p>
          <a:p>
            <a:pPr eaLnBrk="1" hangingPunct="1"/>
            <a:r>
              <a:rPr lang="en-GB" dirty="0"/>
              <a:t>Mixes get messages from multiple senders</a:t>
            </a:r>
          </a:p>
          <a:p>
            <a:pPr eaLnBrk="1" hangingPunct="1"/>
            <a:r>
              <a:rPr lang="en-GB" dirty="0"/>
              <a:t>Send them to the next user</a:t>
            </a:r>
          </a:p>
          <a:p>
            <a:pPr eaLnBrk="1" hangingPunct="1"/>
            <a:r>
              <a:rPr lang="en-GB" dirty="0"/>
              <a:t>Mix just know the predecessor and successor of a chain</a:t>
            </a:r>
          </a:p>
          <a:p>
            <a:pPr eaLnBrk="1" hangingPunct="1"/>
            <a:r>
              <a:rPr lang="en-GB" dirty="0"/>
              <a:t>Each message is encrypted to each proxy using public key cryptography</a:t>
            </a:r>
          </a:p>
          <a:p>
            <a:pPr eaLnBrk="1" hangingPunct="1"/>
            <a:r>
              <a:rPr lang="en-GB" dirty="0"/>
              <a:t>Resulting encryption is layered like an onion</a:t>
            </a:r>
          </a:p>
          <a:p>
            <a:pPr eaLnBrk="1" hangingPunct="1"/>
            <a:r>
              <a:rPr lang="en-GB" dirty="0"/>
              <a:t>All messages has same length</a:t>
            </a:r>
          </a:p>
          <a:p>
            <a:pPr eaLnBrk="1" hangingPunct="1"/>
            <a:r>
              <a:rPr lang="en-GB" dirty="0"/>
              <a:t>Have to use more than one mix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2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5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6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7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Tom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8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Positive aspects</a:t>
            </a:r>
          </a:p>
          <a:p>
            <a:pPr eaLnBrk="1" hangingPunct="1"/>
            <a:r>
              <a:rPr lang="en-GB" dirty="0"/>
              <a:t>Protects your privacy</a:t>
            </a:r>
          </a:p>
          <a:p>
            <a:pPr eaLnBrk="1" hangingPunct="1"/>
            <a:r>
              <a:rPr lang="en-GB" dirty="0" err="1"/>
              <a:t>Circumnvent</a:t>
            </a:r>
            <a:r>
              <a:rPr lang="en-GB" dirty="0"/>
              <a:t> censorship in China (able to read the new York times)</a:t>
            </a:r>
          </a:p>
          <a:p>
            <a:pPr eaLnBrk="1" hangingPunct="1"/>
            <a:r>
              <a:rPr lang="en-GB" dirty="0"/>
              <a:t>Human rights activists or </a:t>
            </a:r>
            <a:r>
              <a:rPr lang="en-GB" dirty="0" err="1"/>
              <a:t>wistleblowers</a:t>
            </a:r>
            <a:r>
              <a:rPr lang="en-GB" dirty="0"/>
              <a:t> to exposes illegal activities </a:t>
            </a:r>
          </a:p>
          <a:p>
            <a:pPr eaLnBrk="1" hangingPunct="1"/>
            <a:r>
              <a:rPr lang="en-GB" dirty="0"/>
              <a:t>Journalists to report from war zones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Negative aspects:</a:t>
            </a:r>
          </a:p>
          <a:p>
            <a:pPr eaLnBrk="1" hangingPunct="1"/>
            <a:r>
              <a:rPr lang="en-GB" dirty="0"/>
              <a:t>Host illegal marketplaces like </a:t>
            </a:r>
            <a:r>
              <a:rPr lang="en-GB" dirty="0" err="1"/>
              <a:t>SilkRoad</a:t>
            </a:r>
            <a:endParaRPr lang="en-GB" dirty="0"/>
          </a:p>
          <a:p>
            <a:pPr eaLnBrk="1" hangingPunct="1"/>
            <a:r>
              <a:rPr lang="en-GB" dirty="0"/>
              <a:t>Or you are able to command and control server for botnets.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9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  <a:p>
            <a:pPr eaLnBrk="1" hangingPunct="1"/>
            <a:r>
              <a:rPr lang="en-GB" dirty="0"/>
              <a:t> NICHT SAGEN !!!On this peak they suppose a command and control of botnet servers</a:t>
            </a:r>
          </a:p>
        </p:txBody>
      </p:sp>
    </p:spTree>
    <p:extLst>
      <p:ext uri="{BB962C8B-B14F-4D97-AF65-F5344CB8AC3E}">
        <p14:creationId xmlns:p14="http://schemas.microsoft.com/office/powerpoint/2010/main" val="12950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091507"/>
            <a:ext cx="6781800" cy="1066800"/>
          </a:xfrm>
        </p:spPr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Router</a:t>
            </a:r>
            <a:br>
              <a:rPr lang="de-DE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 - Integrated seminar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Maier, Tom Petersen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Hamburg</a:t>
            </a:r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 </a:t>
            </a:r>
            <a:r>
              <a:rPr lang="de-DE" dirty="0" err="1"/>
              <a:t>January</a:t>
            </a:r>
            <a:r>
              <a:rPr lang="de-DE" dirty="0"/>
              <a:t>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62128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Mixed-Nets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layered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encryption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hide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message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destination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origin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Major </a:t>
            </a:r>
            <a:r>
              <a:rPr lang="de-DE" dirty="0" err="1">
                <a:latin typeface="Calibri"/>
              </a:rPr>
              <a:t>improvements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original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Highly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adapted</a:t>
            </a:r>
            <a:r>
              <a:rPr lang="de-DE" dirty="0">
                <a:latin typeface="Calibri"/>
              </a:rPr>
              <a:t> in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world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wide</a:t>
            </a:r>
            <a:r>
              <a:rPr lang="de-DE" dirty="0">
                <a:latin typeface="Calibri"/>
              </a:rPr>
              <a:t> web</a:t>
            </a:r>
          </a:p>
          <a:p>
            <a:pPr lvl="1"/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 vs. Potentia</a:t>
            </a:r>
            <a:r>
              <a:rPr lang="de-DE" dirty="0">
                <a:latin typeface="Calibri"/>
              </a:rPr>
              <a:t>l </a:t>
            </a:r>
            <a:r>
              <a:rPr lang="de-DE" dirty="0" err="1">
                <a:latin typeface="Calibri"/>
              </a:rPr>
              <a:t>criminal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usage</a:t>
            </a:r>
            <a:endParaRPr lang="de-DE" dirty="0">
              <a:latin typeface="Calibri"/>
            </a:endParaRPr>
          </a:p>
          <a:p>
            <a:pPr marL="0" indent="0">
              <a:buNone/>
            </a:pP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4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Router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23528" y="1219200"/>
            <a:ext cx="8458200" cy="5162128"/>
          </a:xfrm>
        </p:spPr>
        <p:txBody>
          <a:bodyPr anchor="ctr"/>
          <a:lstStyle/>
          <a:p>
            <a:pPr marL="0" indent="0" algn="ctr" eaLnBrk="1" hangingPunct="1">
              <a:buNone/>
            </a:pPr>
            <a:r>
              <a:rPr lang="de-DE" sz="4000" dirty="0" err="1">
                <a:latin typeface="Calibri"/>
              </a:rPr>
              <a:t>Thank</a:t>
            </a:r>
            <a:r>
              <a:rPr lang="de-DE" sz="4000" dirty="0">
                <a:latin typeface="Calibri"/>
              </a:rPr>
              <a:t> </a:t>
            </a:r>
            <a:r>
              <a:rPr lang="de-DE" sz="4000" dirty="0" err="1">
                <a:latin typeface="Calibri"/>
              </a:rPr>
              <a:t>you</a:t>
            </a:r>
            <a:r>
              <a:rPr lang="de-DE" sz="4000" dirty="0">
                <a:latin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19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r>
              <a:rPr lang="de-DE" dirty="0"/>
              <a:t>Status quo</a:t>
            </a:r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5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Mix-Nets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David </a:t>
            </a:r>
            <a:r>
              <a:rPr lang="de-DE" dirty="0" err="1">
                <a:latin typeface="Calibri"/>
              </a:rPr>
              <a:t>Chaum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8075240" cy="46726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477022" y="6458037"/>
            <a:ext cx="613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</a:rPr>
              <a:t>[</a:t>
            </a:r>
            <a:r>
              <a:rPr lang="de-DE" sz="1200" dirty="0" err="1">
                <a:solidFill>
                  <a:schemeClr val="tx2"/>
                </a:solidFill>
              </a:rPr>
              <a:t>Federrath</a:t>
            </a:r>
            <a:r>
              <a:rPr lang="de-DE" sz="1200" dirty="0">
                <a:solidFill>
                  <a:schemeClr val="tx2"/>
                </a:solidFill>
              </a:rPr>
              <a:t>, Hannes: </a:t>
            </a:r>
            <a:r>
              <a:rPr lang="de-DE" sz="1200" dirty="0" err="1">
                <a:solidFill>
                  <a:schemeClr val="tx2"/>
                </a:solidFill>
              </a:rPr>
              <a:t>Lecture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slides</a:t>
            </a:r>
            <a:r>
              <a:rPr lang="de-DE" sz="1200" dirty="0">
                <a:solidFill>
                  <a:schemeClr val="tx2"/>
                </a:solidFill>
              </a:rPr>
              <a:t> SKI – Datenschutzfreundliche Techniken]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Routing</a:t>
            </a:r>
          </a:p>
          <a:p>
            <a:pPr lvl="1"/>
            <a:r>
              <a:rPr lang="de-DE" dirty="0" err="1">
                <a:latin typeface="Calibri"/>
              </a:rPr>
              <a:t>Developed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since</a:t>
            </a:r>
            <a:r>
              <a:rPr lang="de-DE" dirty="0">
                <a:latin typeface="Calibri"/>
              </a:rPr>
              <a:t> 1995</a:t>
            </a:r>
          </a:p>
          <a:p>
            <a:pPr lvl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</a:t>
            </a:r>
            <a:r>
              <a:rPr lang="de-DE" dirty="0" err="1">
                <a:latin typeface="Calibri"/>
              </a:rPr>
              <a:t>Chaums</a:t>
            </a:r>
            <a:r>
              <a:rPr lang="de-DE" dirty="0">
                <a:latin typeface="Calibri"/>
              </a:rPr>
              <a:t> Mix-Nets</a:t>
            </a:r>
          </a:p>
          <a:p>
            <a:pPr lvl="1"/>
            <a:r>
              <a:rPr lang="de-DE" dirty="0" err="1">
                <a:latin typeface="Calibri"/>
              </a:rPr>
              <a:t>Offers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anonymous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connections</a:t>
            </a:r>
            <a:endParaRPr lang="de-DE" dirty="0">
              <a:latin typeface="Calibri"/>
            </a:endParaRPr>
          </a:p>
          <a:p>
            <a:pPr lvl="3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Connection </a:t>
            </a:r>
            <a:r>
              <a:rPr lang="de-DE" dirty="0" err="1">
                <a:latin typeface="Calibri"/>
              </a:rPr>
              <a:t>through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routers</a:t>
            </a:r>
            <a:r>
              <a:rPr lang="de-DE" dirty="0">
                <a:latin typeface="Calibri"/>
              </a:rPr>
              <a:t> (OR)</a:t>
            </a:r>
          </a:p>
          <a:p>
            <a:endParaRPr lang="en-US" dirty="0"/>
          </a:p>
          <a:p>
            <a:r>
              <a:rPr lang="en-US" dirty="0"/>
              <a:t>Other implementations</a:t>
            </a:r>
          </a:p>
          <a:p>
            <a:pPr lvl="1"/>
            <a:r>
              <a:rPr lang="en-US" dirty="0"/>
              <a:t>JAP: Used fixed mix cascades instead of variable circuits</a:t>
            </a:r>
          </a:p>
          <a:p>
            <a:pPr lvl="1"/>
            <a:r>
              <a:rPr lang="en-US" dirty="0" err="1"/>
              <a:t>MorphMix</a:t>
            </a:r>
            <a:r>
              <a:rPr lang="en-US" dirty="0"/>
              <a:t>: peer to peer based anonymity network.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Tor</a:t>
            </a:r>
          </a:p>
          <a:p>
            <a:pPr lvl="1"/>
            <a:r>
              <a:rPr lang="de-DE" dirty="0">
                <a:latin typeface="Calibri"/>
              </a:rPr>
              <a:t>Paper was </a:t>
            </a:r>
            <a:r>
              <a:rPr lang="de-DE" dirty="0" err="1">
                <a:latin typeface="Calibri"/>
              </a:rPr>
              <a:t>published</a:t>
            </a:r>
            <a:r>
              <a:rPr lang="de-DE" dirty="0">
                <a:latin typeface="Calibri"/>
              </a:rPr>
              <a:t> 2004</a:t>
            </a:r>
          </a:p>
          <a:p>
            <a:pPr lvl="1"/>
            <a:endParaRPr lang="de-DE" dirty="0">
              <a:latin typeface="Calibri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4" y="5445224"/>
            <a:ext cx="16671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179512" y="3354248"/>
            <a:ext cx="2001125" cy="1152128"/>
            <a:chOff x="452962" y="1777462"/>
            <a:chExt cx="7643192" cy="4392488"/>
          </a:xfrm>
        </p:grpSpPr>
        <p:sp>
          <p:nvSpPr>
            <p:cNvPr id="43" name="Rechteck 42"/>
            <p:cNvSpPr/>
            <p:nvPr/>
          </p:nvSpPr>
          <p:spPr bwMode="auto">
            <a:xfrm>
              <a:off x="452962" y="1777462"/>
              <a:ext cx="7643192" cy="4392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ＭＳ Ｐゴシック" pitchFamily="-107" charset="-128"/>
                  <a:cs typeface="ＭＳ Ｐゴシック" pitchFamily="-107" charset="-128"/>
                </a:rPr>
                <a:t>Client</a:t>
              </a: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929620" y="2326523"/>
              <a:ext cx="4166534" cy="32943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ＭＳ Ｐゴシック" pitchFamily="-107" charset="-128"/>
                  <a:cs typeface="ＭＳ Ｐゴシック" pitchFamily="-107" charset="-128"/>
                </a:rPr>
                <a:t>Onion Proxy</a:t>
              </a:r>
            </a:p>
          </p:txBody>
        </p:sp>
      </p:grpSp>
      <p:sp>
        <p:nvSpPr>
          <p:cNvPr id="46" name="Ellipse 45"/>
          <p:cNvSpPr/>
          <p:nvPr/>
        </p:nvSpPr>
        <p:spPr bwMode="auto">
          <a:xfrm>
            <a:off x="2771800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53" name="Ellipse 52"/>
          <p:cNvSpPr/>
          <p:nvPr/>
        </p:nvSpPr>
        <p:spPr bwMode="auto">
          <a:xfrm>
            <a:off x="4299067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50" name="Gerade Verbindung mit Pfeil 49"/>
          <p:cNvCxnSpPr>
            <a:cxnSpLocks/>
            <a:endCxn id="46" idx="1"/>
          </p:cNvCxnSpPr>
          <p:nvPr/>
        </p:nvCxnSpPr>
        <p:spPr bwMode="auto">
          <a:xfrm>
            <a:off x="2180637" y="3733116"/>
            <a:ext cx="72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Gerade Verbindung mit Pfeil 54"/>
          <p:cNvCxnSpPr>
            <a:cxnSpLocks/>
            <a:stCxn id="46" idx="3"/>
          </p:cNvCxnSpPr>
          <p:nvPr/>
        </p:nvCxnSpPr>
        <p:spPr bwMode="auto">
          <a:xfrm flipH="1">
            <a:off x="2180637" y="4140454"/>
            <a:ext cx="72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91" name="Gerade Verbindung mit Pfeil 12290"/>
          <p:cNvCxnSpPr>
            <a:stCxn id="46" idx="7"/>
            <a:endCxn id="53" idx="1"/>
          </p:cNvCxnSpPr>
          <p:nvPr/>
        </p:nvCxnSpPr>
        <p:spPr bwMode="auto">
          <a:xfrm>
            <a:off x="3570815" y="373311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Gerade Verbindung mit Pfeil 68"/>
          <p:cNvCxnSpPr>
            <a:cxnSpLocks/>
            <a:stCxn id="53" idx="3"/>
            <a:endCxn id="46" idx="5"/>
          </p:cNvCxnSpPr>
          <p:nvPr/>
        </p:nvCxnSpPr>
        <p:spPr bwMode="auto">
          <a:xfrm flipH="1">
            <a:off x="3570815" y="4140454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296" name="Gruppieren 12295"/>
          <p:cNvGrpSpPr/>
          <p:nvPr/>
        </p:nvGrpSpPr>
        <p:grpSpPr>
          <a:xfrm>
            <a:off x="7566757" y="3036685"/>
            <a:ext cx="936104" cy="1800200"/>
            <a:chOff x="6516216" y="3284984"/>
            <a:chExt cx="1224136" cy="2160240"/>
          </a:xfrm>
        </p:grpSpPr>
        <p:sp>
          <p:nvSpPr>
            <p:cNvPr id="12294" name="Rechteck 12293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2295" name="Ellipse 12294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78" name="Ellipse 77"/>
          <p:cNvSpPr/>
          <p:nvPr/>
        </p:nvSpPr>
        <p:spPr bwMode="auto">
          <a:xfrm>
            <a:off x="5826334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83" name="Gerade Verbindung mit Pfeil 82"/>
          <p:cNvCxnSpPr>
            <a:cxnSpLocks/>
            <a:stCxn id="53" idx="7"/>
            <a:endCxn id="78" idx="1"/>
          </p:cNvCxnSpPr>
          <p:nvPr/>
        </p:nvCxnSpPr>
        <p:spPr bwMode="auto">
          <a:xfrm>
            <a:off x="5098082" y="373311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Gerade Verbindung mit Pfeil 85"/>
          <p:cNvCxnSpPr>
            <a:cxnSpLocks/>
            <a:stCxn id="78" idx="3"/>
            <a:endCxn id="53" idx="5"/>
          </p:cNvCxnSpPr>
          <p:nvPr/>
        </p:nvCxnSpPr>
        <p:spPr bwMode="auto">
          <a:xfrm flipH="1">
            <a:off x="5098082" y="4140454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Gerade Verbindung mit Pfeil 88"/>
          <p:cNvCxnSpPr>
            <a:cxnSpLocks/>
            <a:stCxn id="78" idx="7"/>
          </p:cNvCxnSpPr>
          <p:nvPr/>
        </p:nvCxnSpPr>
        <p:spPr bwMode="auto">
          <a:xfrm>
            <a:off x="6625349" y="3733116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Gerade Verbindung mit Pfeil 89"/>
          <p:cNvCxnSpPr>
            <a:cxnSpLocks/>
            <a:endCxn id="78" idx="5"/>
          </p:cNvCxnSpPr>
          <p:nvPr/>
        </p:nvCxnSpPr>
        <p:spPr bwMode="auto">
          <a:xfrm flipH="1">
            <a:off x="6625349" y="4140454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06" name="Textfeld 12305"/>
          <p:cNvSpPr txBox="1"/>
          <p:nvPr/>
        </p:nvSpPr>
        <p:spPr>
          <a:xfrm>
            <a:off x="3708117" y="3706333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TLS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6675392" y="1839347"/>
            <a:ext cx="84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9" name="Ellipse 98"/>
          <p:cNvSpPr/>
          <p:nvPr/>
        </p:nvSpPr>
        <p:spPr bwMode="auto">
          <a:xfrm>
            <a:off x="4299067" y="5489320"/>
            <a:ext cx="936104" cy="576064"/>
          </a:xfrm>
          <a:prstGeom prst="ellipse">
            <a:avLst/>
          </a:prstGeom>
          <a:solidFill>
            <a:srgbClr val="D5EA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04" name="Ellipse 103"/>
          <p:cNvSpPr/>
          <p:nvPr/>
        </p:nvSpPr>
        <p:spPr bwMode="auto">
          <a:xfrm>
            <a:off x="5826334" y="5489320"/>
            <a:ext cx="936104" cy="576064"/>
          </a:xfrm>
          <a:prstGeom prst="ellipse">
            <a:avLst/>
          </a:prstGeom>
          <a:solidFill>
            <a:srgbClr val="D5EA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15" name="Ellipse 114"/>
          <p:cNvSpPr/>
          <p:nvPr/>
        </p:nvSpPr>
        <p:spPr bwMode="auto">
          <a:xfrm>
            <a:off x="3545944" y="1636338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6" name="Ellipse 115"/>
          <p:cNvSpPr/>
          <p:nvPr/>
        </p:nvSpPr>
        <p:spPr bwMode="auto">
          <a:xfrm>
            <a:off x="3661036" y="1660741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7" name="Ellipse 116"/>
          <p:cNvSpPr/>
          <p:nvPr/>
        </p:nvSpPr>
        <p:spPr bwMode="auto">
          <a:xfrm>
            <a:off x="1886960" y="1556792"/>
            <a:ext cx="1441029" cy="1026777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8" name="Ellipse 117"/>
          <p:cNvSpPr/>
          <p:nvPr/>
        </p:nvSpPr>
        <p:spPr bwMode="auto">
          <a:xfrm>
            <a:off x="2005836" y="1598462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9" name="Ellipse 118"/>
          <p:cNvSpPr/>
          <p:nvPr/>
        </p:nvSpPr>
        <p:spPr bwMode="auto">
          <a:xfrm>
            <a:off x="2120928" y="1622865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1" name="Ellipse 120"/>
          <p:cNvSpPr/>
          <p:nvPr/>
        </p:nvSpPr>
        <p:spPr bwMode="auto">
          <a:xfrm>
            <a:off x="5185155" y="1622865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2311" name="Gerade Verbindung mit Pfeil 12310"/>
          <p:cNvCxnSpPr>
            <a:cxnSpLocks/>
          </p:cNvCxnSpPr>
          <p:nvPr/>
        </p:nvCxnSpPr>
        <p:spPr bwMode="auto">
          <a:xfrm flipV="1">
            <a:off x="2627784" y="2822093"/>
            <a:ext cx="0" cy="826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mit Pfeil 126"/>
          <p:cNvCxnSpPr>
            <a:cxnSpLocks/>
          </p:cNvCxnSpPr>
          <p:nvPr/>
        </p:nvCxnSpPr>
        <p:spPr bwMode="auto">
          <a:xfrm flipV="1">
            <a:off x="4058488" y="2671605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Gerade Verbindung mit Pfeil 129"/>
          <p:cNvCxnSpPr>
            <a:cxnSpLocks/>
          </p:cNvCxnSpPr>
          <p:nvPr/>
        </p:nvCxnSpPr>
        <p:spPr bwMode="auto">
          <a:xfrm flipV="1">
            <a:off x="5659098" y="2634170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feld 130"/>
          <p:cNvSpPr txBox="1"/>
          <p:nvPr/>
        </p:nvSpPr>
        <p:spPr>
          <a:xfrm>
            <a:off x="5826334" y="2811285"/>
            <a:ext cx="93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exit node</a:t>
            </a: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 bwMode="auto">
          <a:xfrm flipV="1">
            <a:off x="7067301" y="2634170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feld 37"/>
          <p:cNvSpPr txBox="1"/>
          <p:nvPr/>
        </p:nvSpPr>
        <p:spPr>
          <a:xfrm>
            <a:off x="5247894" y="1839348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723775" y="1877224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186814" y="1839348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2915922" y="5245384"/>
            <a:ext cx="647859" cy="1063936"/>
            <a:chOff x="6516216" y="3284984"/>
            <a:chExt cx="1224136" cy="2160240"/>
          </a:xfrm>
        </p:grpSpPr>
        <p:sp>
          <p:nvSpPr>
            <p:cNvPr id="42" name="Rechteck 41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7" name="Rechteck 46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1332945" y="5361853"/>
            <a:ext cx="157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directory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server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246837" y="2564904"/>
            <a:ext cx="157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webserver</a:t>
            </a:r>
          </a:p>
        </p:txBody>
      </p:sp>
      <p:cxnSp>
        <p:nvCxnSpPr>
          <p:cNvPr id="56" name="Gerade Verbindung mit Pfeil 55"/>
          <p:cNvCxnSpPr>
            <a:cxnSpLocks/>
            <a:stCxn id="48" idx="2"/>
            <a:endCxn id="42" idx="0"/>
          </p:cNvCxnSpPr>
          <p:nvPr/>
        </p:nvCxnSpPr>
        <p:spPr bwMode="auto">
          <a:xfrm>
            <a:off x="1635201" y="4362359"/>
            <a:ext cx="1604651" cy="883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738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1234904" y="1940317"/>
            <a:ext cx="940171" cy="3564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864604" y="1940318"/>
            <a:ext cx="910454" cy="3564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2175075" y="1988840"/>
            <a:ext cx="4689529" cy="542649"/>
            <a:chOff x="2175075" y="1988840"/>
            <a:chExt cx="4689529" cy="542649"/>
          </a:xfrm>
        </p:grpSpPr>
        <p:cxnSp>
          <p:nvCxnSpPr>
            <p:cNvPr id="8" name="Gerade Verbindung mit Pfeil 7"/>
            <p:cNvCxnSpPr>
              <a:cxnSpLocks/>
            </p:cNvCxnSpPr>
            <p:nvPr/>
          </p:nvCxnSpPr>
          <p:spPr bwMode="auto">
            <a:xfrm>
              <a:off x="2175075" y="2495653"/>
              <a:ext cx="4689529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2204791" y="1988840"/>
                  <a:ext cx="4659813" cy="542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c</a:t>
                  </a:r>
                  <a:r>
                    <a:rPr lang="de-DE" b="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reate</a:t>
                  </a:r>
                  <a:r>
                    <a:rPr lang="de-DE" sz="200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𝑝𝑢𝑏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1988840"/>
                  <a:ext cx="4659813" cy="54264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1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2180375" y="2893428"/>
            <a:ext cx="4684229" cy="461665"/>
            <a:chOff x="2180375" y="2924944"/>
            <a:chExt cx="4684229" cy="461665"/>
          </a:xfrm>
        </p:grpSpPr>
        <p:cxnSp>
          <p:nvCxnSpPr>
            <p:cNvPr id="12" name="Gerade Verbindung mit Pfeil 11"/>
            <p:cNvCxnSpPr>
              <a:cxnSpLocks/>
            </p:cNvCxnSpPr>
            <p:nvPr/>
          </p:nvCxnSpPr>
          <p:spPr bwMode="auto">
            <a:xfrm>
              <a:off x="2180375" y="3348917"/>
              <a:ext cx="4684229" cy="72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/>
                <p:cNvSpPr txBox="1"/>
                <p:nvPr/>
              </p:nvSpPr>
              <p:spPr>
                <a:xfrm>
                  <a:off x="2204791" y="2924944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c</a:t>
                  </a:r>
                  <a:r>
                    <a:rPr lang="de-DE" b="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reated</a:t>
                  </a:r>
                  <a:r>
                    <a:rPr lang="de-DE" sz="200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feld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2924944"/>
                  <a:ext cx="4659813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ieren 2"/>
          <p:cNvGrpSpPr/>
          <p:nvPr/>
        </p:nvGrpSpPr>
        <p:grpSpPr>
          <a:xfrm>
            <a:off x="2175075" y="3717032"/>
            <a:ext cx="4689529" cy="461665"/>
            <a:chOff x="2175075" y="3717032"/>
            <a:chExt cx="4689529" cy="461665"/>
          </a:xfrm>
        </p:grpSpPr>
        <p:cxnSp>
          <p:nvCxnSpPr>
            <p:cNvPr id="14" name="Gerade Verbindung mit Pfeil 13"/>
            <p:cNvCxnSpPr>
              <a:cxnSpLocks/>
            </p:cNvCxnSpPr>
            <p:nvPr/>
          </p:nvCxnSpPr>
          <p:spPr bwMode="auto">
            <a:xfrm flipV="1">
              <a:off x="2175075" y="4137687"/>
              <a:ext cx="4689529" cy="105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204791" y="3717032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relay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𝐻𝑇𝑇𝑃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𝐺𝐸𝑇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3717032"/>
                  <a:ext cx="465981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/>
          <p:cNvGrpSpPr/>
          <p:nvPr/>
        </p:nvGrpSpPr>
        <p:grpSpPr>
          <a:xfrm>
            <a:off x="2175075" y="4941168"/>
            <a:ext cx="4689529" cy="461665"/>
            <a:chOff x="2175075" y="4941168"/>
            <a:chExt cx="4689529" cy="461665"/>
          </a:xfrm>
        </p:grpSpPr>
        <p:cxnSp>
          <p:nvCxnSpPr>
            <p:cNvPr id="22" name="Gerade Verbindung mit Pfeil 21"/>
            <p:cNvCxnSpPr>
              <a:cxnSpLocks/>
            </p:cNvCxnSpPr>
            <p:nvPr/>
          </p:nvCxnSpPr>
          <p:spPr bwMode="auto">
            <a:xfrm>
              <a:off x="2175075" y="5372346"/>
              <a:ext cx="468952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2204791" y="4941168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relay</a:t>
                  </a:r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𝑅𝐸𝑆𝑃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4941168"/>
                  <a:ext cx="465981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-125043" y="306896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043" y="3068960"/>
                <a:ext cx="141179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725183" y="2247255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83" y="2247255"/>
                <a:ext cx="141179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/>
          <p:cNvGrpSpPr/>
          <p:nvPr/>
        </p:nvGrpSpPr>
        <p:grpSpPr>
          <a:xfrm>
            <a:off x="7775058" y="4125077"/>
            <a:ext cx="1361922" cy="461665"/>
            <a:chOff x="7775058" y="4017774"/>
            <a:chExt cx="1361922" cy="461665"/>
          </a:xfrm>
        </p:grpSpPr>
        <p:cxnSp>
          <p:nvCxnSpPr>
            <p:cNvPr id="34" name="Gerade Verbindung mit Pfeil 33"/>
            <p:cNvCxnSpPr/>
            <p:nvPr/>
          </p:nvCxnSpPr>
          <p:spPr bwMode="auto">
            <a:xfrm>
              <a:off x="7775058" y="4402021"/>
              <a:ext cx="13619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7878881" y="401777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7777160" y="4533122"/>
            <a:ext cx="1361922" cy="461665"/>
            <a:chOff x="7777160" y="4516420"/>
            <a:chExt cx="1361922" cy="46166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7777160" y="4916702"/>
              <a:ext cx="13619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44" name="Textfeld 43"/>
            <p:cNvSpPr txBox="1"/>
            <p:nvPr/>
          </p:nvSpPr>
          <p:spPr>
            <a:xfrm>
              <a:off x="7878881" y="4516420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𝑝𝑟𝑖𝑣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Directory </a:t>
            </a:r>
            <a:r>
              <a:rPr lang="de-DE" dirty="0" err="1">
                <a:latin typeface="Calibri"/>
              </a:rPr>
              <a:t>servers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instead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information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flooding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Hidden </a:t>
            </a:r>
            <a:r>
              <a:rPr lang="de-DE" dirty="0" err="1">
                <a:latin typeface="Calibri"/>
              </a:rPr>
              <a:t>services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Perfect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forward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secrecy</a:t>
            </a:r>
            <a:endParaRPr lang="de-DE" dirty="0">
              <a:latin typeface="Calibri"/>
            </a:endParaRPr>
          </a:p>
          <a:p>
            <a:r>
              <a:rPr lang="en-US" dirty="0"/>
              <a:t>Usage of a standard proxy interface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Exit </a:t>
            </a:r>
            <a:r>
              <a:rPr lang="de-DE" dirty="0" err="1">
                <a:latin typeface="Calibri"/>
              </a:rPr>
              <a:t>policies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508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Upsides</a:t>
            </a:r>
            <a:r>
              <a:rPr lang="de-DE" dirty="0">
                <a:latin typeface="Calibri"/>
              </a:rPr>
              <a:t>: </a:t>
            </a:r>
          </a:p>
          <a:p>
            <a:pPr lvl="1"/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,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surveillance</a:t>
            </a:r>
            <a:r>
              <a:rPr lang="de-DE" dirty="0"/>
              <a:t>,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censorship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businesses</a:t>
            </a:r>
            <a:r>
              <a:rPr lang="de-DE" dirty="0">
                <a:latin typeface="Calibri"/>
              </a:rPr>
              <a:t>, human </a:t>
            </a:r>
            <a:r>
              <a:rPr lang="de-DE" dirty="0" err="1">
                <a:latin typeface="Calibri"/>
              </a:rPr>
              <a:t>rights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activists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whistleblowers</a:t>
            </a:r>
            <a:r>
              <a:rPr lang="de-DE" dirty="0">
                <a:latin typeface="Calibri"/>
              </a:rPr>
              <a:t>, </a:t>
            </a:r>
            <a:r>
              <a:rPr lang="de-DE" dirty="0" err="1">
                <a:latin typeface="Calibri"/>
              </a:rPr>
              <a:t>journalists</a:t>
            </a:r>
            <a:r>
              <a:rPr lang="de-DE" dirty="0">
                <a:latin typeface="Calibri"/>
              </a:rPr>
              <a:t>, …</a:t>
            </a: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Downsides</a:t>
            </a:r>
            <a:r>
              <a:rPr lang="de-DE" dirty="0">
                <a:latin typeface="Calibri"/>
              </a:rPr>
              <a:t>:</a:t>
            </a:r>
          </a:p>
          <a:p>
            <a:pPr lvl="1"/>
            <a:r>
              <a:rPr lang="de-DE" dirty="0">
                <a:latin typeface="Calibri"/>
              </a:rPr>
              <a:t>Non-legal </a:t>
            </a:r>
            <a:r>
              <a:rPr lang="de-DE" dirty="0" err="1">
                <a:latin typeface="Calibri"/>
              </a:rPr>
              <a:t>marketplaces</a:t>
            </a:r>
            <a:r>
              <a:rPr lang="de-DE" dirty="0">
                <a:latin typeface="Calibri"/>
              </a:rPr>
              <a:t> like </a:t>
            </a:r>
            <a:r>
              <a:rPr lang="de-DE" dirty="0" err="1">
                <a:latin typeface="Calibri"/>
              </a:rPr>
              <a:t>SilkRoad</a:t>
            </a:r>
            <a:r>
              <a:rPr lang="de-DE" dirty="0">
                <a:latin typeface="Calibri"/>
              </a:rPr>
              <a:t> </a:t>
            </a:r>
          </a:p>
          <a:p>
            <a:pPr lvl="1"/>
            <a:r>
              <a:rPr lang="de-DE" dirty="0">
                <a:latin typeface="Calibri"/>
              </a:rPr>
              <a:t>Command &amp; </a:t>
            </a:r>
            <a:r>
              <a:rPr lang="de-DE" dirty="0" err="1">
                <a:latin typeface="Calibri"/>
              </a:rPr>
              <a:t>control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server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botnets</a:t>
            </a:r>
            <a:endParaRPr lang="de-DE" dirty="0">
              <a:latin typeface="Calibri"/>
            </a:endParaRP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Influence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paper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Cited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more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than</a:t>
            </a:r>
            <a:r>
              <a:rPr lang="de-DE" dirty="0">
                <a:latin typeface="Calibri"/>
              </a:rPr>
              <a:t> 3000 </a:t>
            </a:r>
            <a:r>
              <a:rPr lang="de-DE" dirty="0" err="1">
                <a:latin typeface="Calibri"/>
              </a:rPr>
              <a:t>times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Tor </a:t>
            </a:r>
            <a:r>
              <a:rPr lang="de-DE" dirty="0" err="1">
                <a:latin typeface="Calibri"/>
              </a:rPr>
              <a:t>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3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12" y="1340768"/>
            <a:ext cx="8204448" cy="5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7161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552</Words>
  <Application>Microsoft Office PowerPoint</Application>
  <PresentationFormat>Bildschirmpräsentation (4:3)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ＭＳ Ｐゴシック</vt:lpstr>
      <vt:lpstr>Andale Mono</vt:lpstr>
      <vt:lpstr>Arial</vt:lpstr>
      <vt:lpstr>Calibri</vt:lpstr>
      <vt:lpstr>Cambria Math</vt:lpstr>
      <vt:lpstr>Verdana</vt:lpstr>
      <vt:lpstr>Wingdings</vt:lpstr>
      <vt:lpstr>9999 TemplateSVSnurHF</vt:lpstr>
      <vt:lpstr>Tor: The Second-Generation Onion Router SKI - Integrated seminar</vt:lpstr>
      <vt:lpstr>Agenda</vt:lpstr>
      <vt:lpstr>Previous work</vt:lpstr>
      <vt:lpstr>Previous work</vt:lpstr>
      <vt:lpstr>Working principle of Tor</vt:lpstr>
      <vt:lpstr>Working principle of Tor</vt:lpstr>
      <vt:lpstr>Improvements to onion routing</vt:lpstr>
      <vt:lpstr>Status quo</vt:lpstr>
      <vt:lpstr>Status quo</vt:lpstr>
      <vt:lpstr>Conclusion</vt:lpstr>
      <vt:lpstr>Tor: The Second-Generation Onion Router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Thomas</cp:lastModifiedBy>
  <cp:revision>721</cp:revision>
  <cp:lastPrinted>2003-12-17T12:03:49Z</cp:lastPrinted>
  <dcterms:created xsi:type="dcterms:W3CDTF">2009-11-03T08:05:18Z</dcterms:created>
  <dcterms:modified xsi:type="dcterms:W3CDTF">2017-01-17T13:13:32Z</dcterms:modified>
  <cp:category/>
</cp:coreProperties>
</file>