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479" r:id="rId2"/>
    <p:sldId id="666" r:id="rId3"/>
    <p:sldId id="657" r:id="rId4"/>
    <p:sldId id="671" r:id="rId5"/>
    <p:sldId id="667" r:id="rId6"/>
    <p:sldId id="675" r:id="rId7"/>
    <p:sldId id="676" r:id="rId8"/>
    <p:sldId id="677" r:id="rId9"/>
    <p:sldId id="673" r:id="rId10"/>
    <p:sldId id="668" r:id="rId11"/>
    <p:sldId id="669" r:id="rId12"/>
    <p:sldId id="670" r:id="rId13"/>
    <p:sldId id="672" r:id="rId14"/>
    <p:sldId id="674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0863" autoAdjust="0"/>
  </p:normalViewPr>
  <p:slideViewPr>
    <p:cSldViewPr>
      <p:cViewPr>
        <p:scale>
          <a:sx n="70" d="100"/>
          <a:sy n="70" d="100"/>
        </p:scale>
        <p:origin x="-240" y="-792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17.01.2017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Tom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11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Positive aspects</a:t>
            </a:r>
          </a:p>
          <a:p>
            <a:pPr eaLnBrk="1" hangingPunct="1"/>
            <a:r>
              <a:rPr lang="en-GB" dirty="0"/>
              <a:t>Protects your privacy</a:t>
            </a:r>
          </a:p>
          <a:p>
            <a:pPr eaLnBrk="1" hangingPunct="1"/>
            <a:r>
              <a:rPr lang="en-GB" dirty="0" err="1"/>
              <a:t>Circumnvent</a:t>
            </a:r>
            <a:r>
              <a:rPr lang="en-GB" dirty="0"/>
              <a:t> censorship in China (able to read the new York times)</a:t>
            </a:r>
          </a:p>
          <a:p>
            <a:pPr eaLnBrk="1" hangingPunct="1"/>
            <a:r>
              <a:rPr lang="en-GB" dirty="0"/>
              <a:t>Human rights activists or </a:t>
            </a:r>
            <a:r>
              <a:rPr lang="en-GB" dirty="0" err="1"/>
              <a:t>wistleblowers</a:t>
            </a:r>
            <a:r>
              <a:rPr lang="en-GB" dirty="0"/>
              <a:t> to exposes illegal activities </a:t>
            </a:r>
          </a:p>
          <a:p>
            <a:pPr eaLnBrk="1" hangingPunct="1"/>
            <a:r>
              <a:rPr lang="en-GB" dirty="0"/>
              <a:t>Journalists to report from war zones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Negative aspects:</a:t>
            </a:r>
          </a:p>
          <a:p>
            <a:pPr eaLnBrk="1" hangingPunct="1"/>
            <a:r>
              <a:rPr lang="en-GB" dirty="0"/>
              <a:t>Host illegal marketplaces like </a:t>
            </a:r>
            <a:r>
              <a:rPr lang="en-GB" dirty="0" err="1"/>
              <a:t>SilkRoad</a:t>
            </a:r>
            <a:endParaRPr lang="en-GB" dirty="0"/>
          </a:p>
          <a:p>
            <a:pPr eaLnBrk="1" hangingPunct="1"/>
            <a:r>
              <a:rPr lang="en-GB" dirty="0"/>
              <a:t>Or you are able to command and control server for botnets.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12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  <a:p>
            <a:pPr eaLnBrk="1" hangingPunct="1"/>
            <a:r>
              <a:rPr lang="en-GB" dirty="0"/>
              <a:t> NICHT SAGEN !!!On this peak they suppose a command and control of botnet servers</a:t>
            </a:r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Mix-net and onion routing</a:t>
            </a:r>
          </a:p>
          <a:p>
            <a:pPr eaLnBrk="1" hangingPunct="1"/>
            <a:r>
              <a:rPr lang="en-GB" dirty="0"/>
              <a:t>Layered encryption to hide message </a:t>
            </a:r>
            <a:r>
              <a:rPr lang="en-GB" dirty="0" err="1"/>
              <a:t>dest</a:t>
            </a:r>
            <a:r>
              <a:rPr lang="en-GB" dirty="0"/>
              <a:t> and origin</a:t>
            </a:r>
          </a:p>
          <a:p>
            <a:pPr eaLnBrk="1" hangingPunct="1"/>
            <a:r>
              <a:rPr lang="en-GB" dirty="0"/>
              <a:t>Traffic analysis and network surveillance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Major </a:t>
            </a:r>
            <a:r>
              <a:rPr lang="en-GB" dirty="0" err="1"/>
              <a:t>imrpovements</a:t>
            </a:r>
            <a:r>
              <a:rPr lang="en-GB" dirty="0"/>
              <a:t> to</a:t>
            </a:r>
          </a:p>
          <a:p>
            <a:pPr eaLnBrk="1" hangingPunct="1"/>
            <a:r>
              <a:rPr lang="en-GB" dirty="0"/>
              <a:t>-uses standard proxy protocol</a:t>
            </a:r>
          </a:p>
          <a:p>
            <a:pPr eaLnBrk="1" hangingPunct="1"/>
            <a:r>
              <a:rPr lang="en-GB" dirty="0"/>
              <a:t>-users are able to host hidden services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Using chain of proxy server which are called mixes</a:t>
            </a:r>
          </a:p>
          <a:p>
            <a:pPr eaLnBrk="1" hangingPunct="1"/>
            <a:r>
              <a:rPr lang="en-GB" dirty="0"/>
              <a:t>Mixes get messages from multiple senders</a:t>
            </a:r>
          </a:p>
          <a:p>
            <a:pPr eaLnBrk="1" hangingPunct="1"/>
            <a:r>
              <a:rPr lang="en-GB" dirty="0"/>
              <a:t>Send them to the next user</a:t>
            </a:r>
          </a:p>
          <a:p>
            <a:pPr eaLnBrk="1" hangingPunct="1"/>
            <a:r>
              <a:rPr lang="en-GB" dirty="0"/>
              <a:t>Mix just know the predecessor and successor of a chain</a:t>
            </a:r>
          </a:p>
          <a:p>
            <a:pPr eaLnBrk="1" hangingPunct="1"/>
            <a:r>
              <a:rPr lang="en-GB" dirty="0"/>
              <a:t>Each message is encrypted to each proxy using public key cryptography</a:t>
            </a:r>
          </a:p>
          <a:p>
            <a:pPr eaLnBrk="1" hangingPunct="1"/>
            <a:r>
              <a:rPr lang="en-GB" dirty="0"/>
              <a:t>Resulting encryption is layered like an onion</a:t>
            </a:r>
          </a:p>
          <a:p>
            <a:pPr eaLnBrk="1" hangingPunct="1"/>
            <a:r>
              <a:rPr lang="en-GB" dirty="0"/>
              <a:t>All messages has same length</a:t>
            </a:r>
          </a:p>
          <a:p>
            <a:pPr eaLnBrk="1" hangingPunct="1"/>
            <a:r>
              <a:rPr lang="en-GB" dirty="0"/>
              <a:t>Have to use more than one mix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r>
              <a:rPr lang="de-DE" dirty="0" err="1">
                <a:latin typeface="Calibri"/>
              </a:rPr>
              <a:t>Influence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paper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Cited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more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than</a:t>
            </a:r>
            <a:r>
              <a:rPr lang="de-DE" dirty="0">
                <a:latin typeface="Calibri"/>
              </a:rPr>
              <a:t> 3000 </a:t>
            </a:r>
            <a:r>
              <a:rPr lang="de-DE" dirty="0" err="1">
                <a:latin typeface="Calibri"/>
              </a:rPr>
              <a:t>times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Tor </a:t>
            </a:r>
            <a:r>
              <a:rPr lang="de-DE" dirty="0" err="1">
                <a:latin typeface="Calibri"/>
              </a:rPr>
              <a:t>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23528" y="1219200"/>
            <a:ext cx="8458200" cy="5162128"/>
          </a:xfrm>
        </p:spPr>
        <p:txBody>
          <a:bodyPr anchor="ctr"/>
          <a:lstStyle/>
          <a:p>
            <a:pPr marL="0" indent="0" algn="ctr" eaLnBrk="1" hangingPunct="1">
              <a:buNone/>
            </a:pPr>
            <a:r>
              <a:rPr lang="de-DE" sz="4000" dirty="0" err="1">
                <a:latin typeface="Calibri"/>
              </a:rPr>
              <a:t>Thank</a:t>
            </a:r>
            <a:r>
              <a:rPr lang="de-DE" sz="4000" dirty="0">
                <a:latin typeface="Calibri"/>
              </a:rPr>
              <a:t> </a:t>
            </a:r>
            <a:r>
              <a:rPr lang="de-DE" sz="4000" dirty="0" err="1">
                <a:latin typeface="Calibri"/>
              </a:rPr>
              <a:t>you</a:t>
            </a:r>
            <a:r>
              <a:rPr lang="de-DE" sz="4000" dirty="0">
                <a:latin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19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Mix-Nets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David </a:t>
            </a:r>
            <a:r>
              <a:rPr lang="de-DE" dirty="0" err="1">
                <a:latin typeface="Calibri"/>
              </a:rPr>
              <a:t>Chaum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8075240" cy="46726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77022" y="6458037"/>
            <a:ext cx="613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</a:rPr>
              <a:t>[</a:t>
            </a:r>
            <a:r>
              <a:rPr lang="de-DE" sz="1200" dirty="0" err="1">
                <a:solidFill>
                  <a:schemeClr val="tx2"/>
                </a:solidFill>
              </a:rPr>
              <a:t>Federrath</a:t>
            </a:r>
            <a:r>
              <a:rPr lang="de-DE" sz="1200" dirty="0">
                <a:solidFill>
                  <a:schemeClr val="tx2"/>
                </a:solidFill>
              </a:rPr>
              <a:t>, Hannes: </a:t>
            </a:r>
            <a:r>
              <a:rPr lang="de-DE" sz="1200" dirty="0" err="1">
                <a:solidFill>
                  <a:schemeClr val="tx2"/>
                </a:solidFill>
              </a:rPr>
              <a:t>Lecture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 err="1">
                <a:solidFill>
                  <a:schemeClr val="tx2"/>
                </a:solidFill>
              </a:rPr>
              <a:t>slides</a:t>
            </a:r>
            <a:r>
              <a:rPr lang="de-DE" sz="1200" dirty="0">
                <a:solidFill>
                  <a:schemeClr val="tx2"/>
                </a:solidFill>
              </a:rPr>
              <a:t> SKI – Datenschutzfreundliche Techniken]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Used fixed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4" y="5445224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354248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endCxn id="46" idx="1"/>
          </p:cNvCxnSpPr>
          <p:nvPr/>
        </p:nvCxnSpPr>
        <p:spPr bwMode="auto">
          <a:xfrm>
            <a:off x="2180637" y="3733116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</p:cNvCxnSpPr>
          <p:nvPr/>
        </p:nvCxnSpPr>
        <p:spPr bwMode="auto">
          <a:xfrm flipH="1">
            <a:off x="2180637" y="4140454"/>
            <a:ext cx="72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036685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3648753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373311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140454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373311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140454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708117" y="3706333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75392" y="1839347"/>
            <a:ext cx="84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9" name="Ellipse 98"/>
          <p:cNvSpPr/>
          <p:nvPr/>
        </p:nvSpPr>
        <p:spPr bwMode="auto">
          <a:xfrm>
            <a:off x="4299067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826334" y="5489320"/>
            <a:ext cx="936104" cy="576064"/>
          </a:xfrm>
          <a:prstGeom prst="ellipse">
            <a:avLst/>
          </a:prstGeom>
          <a:solidFill>
            <a:srgbClr val="D5EA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636338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1660741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556792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598462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622865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2822093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2671605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826334" y="2811285"/>
            <a:ext cx="93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exit node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 bwMode="auto">
          <a:xfrm flipV="1">
            <a:off x="7067301" y="2634170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feld 37"/>
          <p:cNvSpPr txBox="1"/>
          <p:nvPr/>
        </p:nvSpPr>
        <p:spPr>
          <a:xfrm>
            <a:off x="524789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723775" y="1877224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186814" y="1839348"/>
            <a:ext cx="8413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2915922" y="5245384"/>
            <a:ext cx="647859" cy="1063936"/>
            <a:chOff x="6516216" y="3284984"/>
            <a:chExt cx="1224136" cy="2160240"/>
          </a:xfrm>
        </p:grpSpPr>
        <p:sp>
          <p:nvSpPr>
            <p:cNvPr id="42" name="Rechteck 41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1332945" y="5361853"/>
            <a:ext cx="1575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directory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server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246837" y="2564904"/>
            <a:ext cx="157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webserver</a:t>
            </a:r>
          </a:p>
        </p:txBody>
      </p:sp>
      <p:cxnSp>
        <p:nvCxnSpPr>
          <p:cNvPr id="56" name="Gerade Verbindung mit Pfeil 55"/>
          <p:cNvCxnSpPr>
            <a:cxnSpLocks/>
            <a:stCxn id="48" idx="2"/>
            <a:endCxn id="42" idx="0"/>
          </p:cNvCxnSpPr>
          <p:nvPr/>
        </p:nvCxnSpPr>
        <p:spPr bwMode="auto">
          <a:xfrm>
            <a:off x="1635201" y="4362359"/>
            <a:ext cx="1604651" cy="883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 txBox="1">
            <a:spLocks noChangeArrowheads="1"/>
          </p:cNvSpPr>
          <p:nvPr/>
        </p:nvSpPr>
        <p:spPr bwMode="auto">
          <a:xfrm>
            <a:off x="457200" y="12192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kern="0" dirty="0" err="1" smtClean="0">
                <a:latin typeface="Calibri"/>
              </a:rPr>
              <a:t>Symmetric</a:t>
            </a:r>
            <a:r>
              <a:rPr lang="de-DE" kern="0" dirty="0" smtClean="0">
                <a:latin typeface="Calibri"/>
              </a:rPr>
              <a:t> </a:t>
            </a:r>
            <a:r>
              <a:rPr lang="de-DE" kern="0" dirty="0" err="1" smtClean="0">
                <a:latin typeface="Calibri"/>
              </a:rPr>
              <a:t>encryption</a:t>
            </a:r>
            <a:endParaRPr lang="de-DE" kern="0" dirty="0" smtClean="0">
              <a:latin typeface="Calibri"/>
            </a:endParaRPr>
          </a:p>
          <a:p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Asymmetric</a:t>
            </a:r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encryption</a:t>
            </a:r>
            <a:endParaRPr lang="de-DE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Calibri"/>
            </a:endParaRPr>
          </a:p>
          <a:p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Diffie-Hellman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key</a:t>
            </a:r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exchange</a:t>
            </a:r>
            <a:endParaRPr lang="de-DE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Calibri"/>
            </a:endParaRPr>
          </a:p>
          <a:p>
            <a:pPr lvl="1"/>
            <a:endParaRPr lang="de-DE" kern="0" dirty="0">
              <a:latin typeface="Calibri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Calibri"/>
              </a:rPr>
              <a:t>(</a:t>
            </a:r>
            <a:r>
              <a:rPr lang="de-DE" dirty="0" err="1" smtClean="0">
                <a:latin typeface="Calibri"/>
              </a:rPr>
              <a:t>Used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cryptographic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principles</a:t>
            </a:r>
            <a:r>
              <a:rPr lang="de-DE" dirty="0" smtClean="0">
                <a:latin typeface="Calibri"/>
              </a:rPr>
              <a:t>)</a:t>
            </a:r>
            <a:endParaRPr lang="de-DE" dirty="0">
              <a:latin typeface="Calibri"/>
            </a:endParaRPr>
          </a:p>
        </p:txBody>
      </p:sp>
      <p:pic>
        <p:nvPicPr>
          <p:cNvPr id="2050" name="Picture 2" descr="C:\Users\m3\Entwicklung\EclipseWorkspaces\git\ski-tor\presentation\symmet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41774"/>
            <a:ext cx="716280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0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 txBox="1">
            <a:spLocks noChangeArrowheads="1"/>
          </p:cNvSpPr>
          <p:nvPr/>
        </p:nvSpPr>
        <p:spPr bwMode="auto">
          <a:xfrm>
            <a:off x="457200" y="12192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Symmetric</a:t>
            </a:r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encryption</a:t>
            </a:r>
            <a:endParaRPr lang="de-DE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Calibri"/>
            </a:endParaRPr>
          </a:p>
          <a:p>
            <a:r>
              <a:rPr lang="de-DE" kern="0" dirty="0" err="1" smtClean="0">
                <a:latin typeface="Calibri"/>
              </a:rPr>
              <a:t>Asymmetric</a:t>
            </a:r>
            <a:r>
              <a:rPr lang="de-DE" kern="0" dirty="0" smtClean="0">
                <a:latin typeface="Calibri"/>
              </a:rPr>
              <a:t> </a:t>
            </a:r>
            <a:r>
              <a:rPr lang="de-DE" kern="0" dirty="0" err="1" smtClean="0">
                <a:latin typeface="Calibri"/>
              </a:rPr>
              <a:t>encryption</a:t>
            </a:r>
            <a:endParaRPr lang="de-DE" kern="0" dirty="0" smtClean="0">
              <a:latin typeface="Calibri"/>
            </a:endParaRPr>
          </a:p>
          <a:p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Diffie-Hellman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key</a:t>
            </a:r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exchange</a:t>
            </a:r>
            <a:endParaRPr lang="de-DE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Calibri"/>
            </a:endParaRPr>
          </a:p>
          <a:p>
            <a:pPr lvl="1"/>
            <a:endParaRPr lang="de-DE" kern="0" dirty="0">
              <a:latin typeface="Calibri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)</a:t>
            </a:r>
            <a:endParaRPr lang="de-DE" dirty="0">
              <a:latin typeface="Calibri"/>
            </a:endParaRPr>
          </a:p>
        </p:txBody>
      </p:sp>
      <p:pic>
        <p:nvPicPr>
          <p:cNvPr id="1026" name="Picture 2" descr="C:\Users\m3\Entwicklung\EclipseWorkspaces\git\ski-tor\presentation\asymmet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2780928"/>
            <a:ext cx="7165975" cy="34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 txBox="1">
            <a:spLocks noChangeArrowheads="1"/>
          </p:cNvSpPr>
          <p:nvPr/>
        </p:nvSpPr>
        <p:spPr bwMode="auto">
          <a:xfrm>
            <a:off x="457200" y="12192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Symmetric</a:t>
            </a:r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encryption</a:t>
            </a:r>
            <a:endParaRPr lang="de-DE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Calibri"/>
            </a:endParaRPr>
          </a:p>
          <a:p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Asymmetric</a:t>
            </a:r>
            <a:r>
              <a:rPr lang="de-DE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de-DE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</a:rPr>
              <a:t>encryption</a:t>
            </a:r>
            <a:endParaRPr lang="de-DE" kern="0" dirty="0" smtClean="0">
              <a:solidFill>
                <a:schemeClr val="bg2">
                  <a:lumMod val="60000"/>
                  <a:lumOff val="40000"/>
                </a:schemeClr>
              </a:solidFill>
              <a:latin typeface="Calibri"/>
            </a:endParaRPr>
          </a:p>
          <a:p>
            <a:r>
              <a:rPr lang="de-DE" kern="0" dirty="0" smtClean="0">
                <a:latin typeface="Calibri"/>
              </a:rPr>
              <a:t>Diffie-Hellman </a:t>
            </a:r>
            <a:r>
              <a:rPr lang="de-DE" kern="0" dirty="0" err="1" smtClean="0">
                <a:latin typeface="Calibri"/>
              </a:rPr>
              <a:t>key</a:t>
            </a:r>
            <a:r>
              <a:rPr lang="de-DE" kern="0" dirty="0" smtClean="0">
                <a:latin typeface="Calibri"/>
              </a:rPr>
              <a:t> </a:t>
            </a:r>
            <a:r>
              <a:rPr lang="de-DE" kern="0" dirty="0" err="1" smtClean="0">
                <a:latin typeface="Calibri"/>
              </a:rPr>
              <a:t>exchange</a:t>
            </a:r>
            <a:endParaRPr lang="de-DE" kern="0" dirty="0" smtClean="0">
              <a:latin typeface="Calibri"/>
            </a:endParaRPr>
          </a:p>
          <a:p>
            <a:pPr lvl="1"/>
            <a:endParaRPr lang="de-DE" kern="0" dirty="0">
              <a:latin typeface="Calibri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)</a:t>
            </a:r>
            <a:endParaRPr lang="de-DE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96266" y="4653136"/>
                <a:ext cx="2613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𝑚𝑜𝑑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6" y="4653136"/>
                <a:ext cx="2613408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466"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/>
          <p:cNvSpPr/>
          <p:nvPr/>
        </p:nvSpPr>
        <p:spPr bwMode="auto">
          <a:xfrm>
            <a:off x="2273570" y="3032955"/>
            <a:ext cx="936104" cy="1384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934326" y="3032956"/>
            <a:ext cx="936104" cy="13770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3209674" y="2996952"/>
            <a:ext cx="2724652" cy="476941"/>
            <a:chOff x="3209674" y="3111351"/>
            <a:chExt cx="2724652" cy="476941"/>
          </a:xfrm>
        </p:grpSpPr>
        <p:cxnSp>
          <p:nvCxnSpPr>
            <p:cNvPr id="11" name="Gerade Verbindung mit Pfeil 10"/>
            <p:cNvCxnSpPr>
              <a:cxnSpLocks/>
            </p:cNvCxnSpPr>
            <p:nvPr/>
          </p:nvCxnSpPr>
          <p:spPr bwMode="auto">
            <a:xfrm>
              <a:off x="3209674" y="3588291"/>
              <a:ext cx="272465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4253790" y="3111351"/>
                  <a:ext cx="636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𝑚𝑜𝑑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790" y="3111351"/>
                  <a:ext cx="63642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5000" r="-57692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pieren 15"/>
          <p:cNvGrpSpPr/>
          <p:nvPr/>
        </p:nvGrpSpPr>
        <p:grpSpPr>
          <a:xfrm>
            <a:off x="3209674" y="3759423"/>
            <a:ext cx="2724652" cy="461665"/>
            <a:chOff x="3209674" y="3975447"/>
            <a:chExt cx="2724652" cy="461665"/>
          </a:xfrm>
        </p:grpSpPr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>
              <a:off x="3209674" y="4410039"/>
              <a:ext cx="2724652" cy="7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253790" y="3975447"/>
                  <a:ext cx="6364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𝑚𝑜𝑑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790" y="3975447"/>
                  <a:ext cx="63642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5000" r="-59615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934326" y="4653136"/>
                <a:ext cx="2613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𝑚𝑜𝑑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26" y="4653136"/>
                <a:ext cx="261340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66"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234904" y="1940317"/>
            <a:ext cx="940171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6864604" y="1940318"/>
            <a:ext cx="910454" cy="3564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2175075" y="1988840"/>
            <a:ext cx="4689529" cy="542649"/>
            <a:chOff x="2175075" y="1988840"/>
            <a:chExt cx="4689529" cy="542649"/>
          </a:xfrm>
        </p:grpSpPr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2175075" y="2495653"/>
              <a:ext cx="468952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1988840"/>
                  <a:ext cx="4659813" cy="54264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1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2180375" y="2893428"/>
            <a:ext cx="4684229" cy="461665"/>
            <a:chOff x="2180375" y="2924944"/>
            <a:chExt cx="4684229" cy="461665"/>
          </a:xfrm>
        </p:grpSpPr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2180375" y="3348917"/>
              <a:ext cx="4684229" cy="72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c</a:t>
                  </a:r>
                  <a:r>
                    <a:rPr lang="de-DE" b="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reated</a:t>
                  </a:r>
                  <a:r>
                    <a:rPr lang="de-DE" sz="2000" b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2924944"/>
                  <a:ext cx="465981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/>
          <p:cNvGrpSpPr/>
          <p:nvPr/>
        </p:nvGrpSpPr>
        <p:grpSpPr>
          <a:xfrm>
            <a:off x="2175075" y="3717032"/>
            <a:ext cx="4689529" cy="461665"/>
            <a:chOff x="2175075" y="3717032"/>
            <a:chExt cx="4689529" cy="461665"/>
          </a:xfrm>
        </p:grpSpPr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2175075" y="4137687"/>
              <a:ext cx="4689529" cy="10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3717032"/>
                  <a:ext cx="465981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/>
          <p:cNvGrpSpPr/>
          <p:nvPr/>
        </p:nvGrpSpPr>
        <p:grpSpPr>
          <a:xfrm>
            <a:off x="2175075" y="4941168"/>
            <a:ext cx="4689529" cy="461665"/>
            <a:chOff x="2175075" y="4941168"/>
            <a:chExt cx="4689529" cy="461665"/>
          </a:xfrm>
        </p:grpSpPr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2175075" y="5372346"/>
              <a:ext cx="46895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</a:rPr>
                    <a:t>relay</a:t>
                  </a:r>
                  <a:r>
                    <a:rPr lang="de-D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791" y="4941168"/>
                  <a:ext cx="465981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068960"/>
                <a:ext cx="1411797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247255"/>
                <a:ext cx="1411797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/>
          <p:cNvGrpSpPr/>
          <p:nvPr/>
        </p:nvGrpSpPr>
        <p:grpSpPr>
          <a:xfrm>
            <a:off x="7775058" y="4125077"/>
            <a:ext cx="1361922" cy="461665"/>
            <a:chOff x="7775058" y="4017774"/>
            <a:chExt cx="1361922" cy="461665"/>
          </a:xfrm>
        </p:grpSpPr>
        <p:cxnSp>
          <p:nvCxnSpPr>
            <p:cNvPr id="34" name="Gerade Verbindung mit Pfeil 33"/>
            <p:cNvCxnSpPr/>
            <p:nvPr/>
          </p:nvCxnSpPr>
          <p:spPr bwMode="auto">
            <a:xfrm>
              <a:off x="7775058" y="4402021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7878881" y="401777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7777160" y="4533122"/>
            <a:ext cx="1361922" cy="461665"/>
            <a:chOff x="7777160" y="4516420"/>
            <a:chExt cx="1361922" cy="46166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7777160" y="4916702"/>
              <a:ext cx="13619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44" name="Textfeld 43"/>
            <p:cNvSpPr txBox="1"/>
            <p:nvPr/>
          </p:nvSpPr>
          <p:spPr>
            <a:xfrm>
              <a:off x="7878881" y="4516420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630</Words>
  <Application>Microsoft Office PowerPoint</Application>
  <PresentationFormat>Bildschirmpräsentation (4:3)</PresentationFormat>
  <Paragraphs>166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(Used cryptographic principles)</vt:lpstr>
      <vt:lpstr>(Used cryptographic principles)</vt:lpstr>
      <vt:lpstr>(Used cryptographic principles)</vt:lpstr>
      <vt:lpstr>Working principle of Tor</vt:lpstr>
      <vt:lpstr>Improvements to onion routing</vt:lpstr>
      <vt:lpstr>Status quo</vt:lpstr>
      <vt:lpstr>Status quo</vt:lpstr>
      <vt:lpstr>Conclusion</vt:lpstr>
      <vt:lpstr>Tor: The Second-Generation Onion Router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722</cp:revision>
  <cp:lastPrinted>2003-12-17T12:03:49Z</cp:lastPrinted>
  <dcterms:created xsi:type="dcterms:W3CDTF">2009-11-03T08:05:18Z</dcterms:created>
  <dcterms:modified xsi:type="dcterms:W3CDTF">2017-01-17T14:15:57Z</dcterms:modified>
  <cp:category/>
</cp:coreProperties>
</file>