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59" r:id="rId5"/>
    <p:sldId id="26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1DDC-867C-4234-B0D9-33593E81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970F0-0C55-4AE5-BE69-254C9EE7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B8A4-52D9-439F-BF6B-2AF2184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127D-F17D-4B14-B6AC-6A6F55E2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0E39-3628-4F5A-BB74-DAD862C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7027-E1CE-47BA-8C2F-11876D33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76A0-2920-4DC9-ADFC-EB6C00D7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5756-172C-46AF-8025-B6AC9695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6599-0BA7-4840-9B11-E322663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2E2C-5907-48AE-9C73-CF84060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188-185C-4CC2-B962-FB00CF0F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8B77-FF2B-484E-BEC8-A78721EA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9462-F05B-42F6-A97E-65D10CE7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0A23-572A-4FE2-8C27-FB677C1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9391-4A74-48BA-AC64-7F85D57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EF8-C5AA-4160-9DAD-F982A12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959-948E-4BC8-B053-A96C4590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0C99-0DEF-4757-BD70-41AEEEA3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6743-1349-4233-AE3B-EDCB3240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4C76-4623-459A-A161-BBCACD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EBFE-B81E-4429-BBD1-E9B37FA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13A0-4841-46EF-90A7-FCF800B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EBDA-2572-4D7F-BAF1-7BF2EC6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C163-D561-48AB-B91A-FC8F7A42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BE01-A67D-480C-9447-7AAE8F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FCC-CFEF-409D-821C-077EDA5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2FD1-C832-43BE-ABB1-6217B3D0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B1B23-200D-42CB-89BE-1EAB2A01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9B46C-F202-4E65-86DE-47E3948B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49FB-AEA0-48A8-929D-3795611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A641-9B25-4CD3-9E0B-37AA9202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FA6B-CE5F-4ACD-9FF6-D3862B42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CBC3-8597-478D-B33B-056383EA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6024-7C1D-4B45-A738-30761A7F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5F4AB-651B-44F4-A9FF-7E178C39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43B74-D450-4AE2-9FA1-A6632A57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762F9-7B02-4A10-9B74-5E290A7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B315B-3465-416E-B327-9969A996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086C-27FF-41BA-BB2E-E8BA80F7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E4E-6ED9-401E-ADB9-10B9013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2AAE-41A0-4726-A373-FED422FD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7A3B-4884-4F55-9D0C-BB157525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099D-1E77-4E83-B44E-A97714A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F11C-FEED-46BE-AC0C-B233489F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B1AA7-2EC0-48FD-B21E-04097044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6063-2D4C-4679-B07A-4D1AC866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9741-2079-43A0-B27B-91CF649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7D60-A68C-4B0B-9325-7EBE5BAF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56EF3-CA65-422F-ABC3-C7416929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C656-D206-487B-90A0-C6444133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2491-6CD9-44ED-97CE-0553D12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4243-A754-4F73-A9D1-4FD3D37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4E3-C51B-4AF6-8789-BB71ED3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8FE7-8C8B-430D-ACFE-0D7A3BC2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0E51-8E6A-416E-B137-D8AA16D8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10F-5D64-4DE9-A8F0-557437D1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2423-ACF1-405B-8D06-8029429A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A5016-2634-4025-A20E-F6ED873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E2C7A-D6EA-489D-BDAC-11BEDC3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1380-5845-4734-86A2-CAA4AF7F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2E92-C8E7-4AA3-BD1C-4C75F868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44CA-77D5-40E0-B20E-CCBE7C5BE65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FF30-19C2-46AE-92BD-D7E45E3E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4A2-2533-46AE-B91E-A75D8BBD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646A-6894-41F3-A22D-C6F6D671B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1288479"/>
            <a:ext cx="8905875" cy="1480989"/>
          </a:xfrm>
        </p:spPr>
        <p:txBody>
          <a:bodyPr>
            <a:normAutofit/>
          </a:bodyPr>
          <a:lstStyle/>
          <a:p>
            <a:r>
              <a:rPr lang="en-US" sz="9600" dirty="0" err="1"/>
              <a:t>NFTraffle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D87C5-4CDA-49F2-92C7-5D249C9B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2971366"/>
            <a:ext cx="9801225" cy="1655762"/>
          </a:xfrm>
        </p:spPr>
        <p:txBody>
          <a:bodyPr>
            <a:normAutofit/>
          </a:bodyPr>
          <a:lstStyle/>
          <a:p>
            <a:r>
              <a:rPr lang="en-US" sz="3600" dirty="0"/>
              <a:t>Using Ethereum, </a:t>
            </a:r>
            <a:r>
              <a:rPr lang="en-US" sz="3600" dirty="0" err="1"/>
              <a:t>Chainlink</a:t>
            </a:r>
            <a:r>
              <a:rPr lang="en-US" sz="3600" dirty="0"/>
              <a:t>, NFTs, AXC, MANA, XDB, and other projects to increase Trust in Charity Raffles</a:t>
            </a:r>
          </a:p>
        </p:txBody>
      </p:sp>
      <p:pic>
        <p:nvPicPr>
          <p:cNvPr id="4" name="Picture 2" descr="Ethereum - Wikipedia">
            <a:extLst>
              <a:ext uri="{FF2B5EF4-FFF2-40B4-BE49-F238E27FC236}">
                <a16:creationId xmlns:a16="http://schemas.microsoft.com/office/drawing/2014/main" id="{7E86FF42-5604-4286-95CE-AA4F3FCA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17" y="5413801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7225F544-C044-4433-9369-498AB4FF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5413801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6D46-8044-4D10-9EF1-9492B03A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 Blockchain Startup Prize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9C2B-DF48-45D4-960C-D0368A00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Innovation Grand Prize</a:t>
            </a:r>
          </a:p>
          <a:p>
            <a:r>
              <a:rPr lang="en-US" dirty="0" err="1"/>
              <a:t>Chainlink</a:t>
            </a:r>
            <a:endParaRPr lang="en-US" dirty="0"/>
          </a:p>
          <a:p>
            <a:r>
              <a:rPr lang="en-US" dirty="0"/>
              <a:t>XDB </a:t>
            </a:r>
            <a:r>
              <a:rPr lang="en-US" dirty="0" err="1"/>
              <a:t>DigitalBits</a:t>
            </a:r>
            <a:endParaRPr lang="en-US" dirty="0"/>
          </a:p>
          <a:p>
            <a:r>
              <a:rPr lang="en-US" dirty="0"/>
              <a:t>Social Good </a:t>
            </a:r>
            <a:r>
              <a:rPr lang="en-US" dirty="0" err="1"/>
              <a:t>ByBit</a:t>
            </a:r>
            <a:endParaRPr lang="en-US" dirty="0"/>
          </a:p>
          <a:p>
            <a:r>
              <a:rPr lang="en-US" dirty="0"/>
              <a:t>Blockchain Gaming</a:t>
            </a:r>
          </a:p>
          <a:p>
            <a:r>
              <a:rPr lang="en-US" dirty="0" err="1"/>
              <a:t>Axia</a:t>
            </a:r>
            <a:r>
              <a:rPr lang="en-US" dirty="0"/>
              <a:t> </a:t>
            </a:r>
          </a:p>
          <a:p>
            <a:r>
              <a:rPr lang="en-US" dirty="0" err="1"/>
              <a:t>Decentreland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AA05-7940-4754-9A0D-E22DB83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NFTraffle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E67F-42FA-4F0A-8027-B8B9D22E3E35}"/>
              </a:ext>
            </a:extLst>
          </p:cNvPr>
          <p:cNvSpPr txBox="1"/>
          <p:nvPr/>
        </p:nvSpPr>
        <p:spPr>
          <a:xfrm>
            <a:off x="838200" y="2593103"/>
            <a:ext cx="17811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Ticket Buyers’</a:t>
            </a:r>
          </a:p>
          <a:p>
            <a:r>
              <a:rPr lang="en-US" dirty="0" err="1"/>
              <a:t>Metamask</a:t>
            </a:r>
            <a:r>
              <a:rPr lang="en-US" dirty="0"/>
              <a:t> Wallets</a:t>
            </a:r>
          </a:p>
          <a:p>
            <a:r>
              <a:rPr lang="en-US" dirty="0"/>
              <a:t>Raffle tickets can be purchased with ETH, MANA, XDB, or AXC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F634A-3F00-4941-89EB-0D2D941EC7EC}"/>
              </a:ext>
            </a:extLst>
          </p:cNvPr>
          <p:cNvSpPr txBox="1"/>
          <p:nvPr/>
        </p:nvSpPr>
        <p:spPr>
          <a:xfrm>
            <a:off x="6745407" y="1660326"/>
            <a:ext cx="204033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NFTraffle</a:t>
            </a:r>
            <a:r>
              <a:rPr lang="en-US" dirty="0"/>
              <a:t> Smart Contracts on</a:t>
            </a:r>
          </a:p>
          <a:p>
            <a:r>
              <a:rPr lang="en-US" dirty="0"/>
              <a:t>Ethereum to accept ETH, contact </a:t>
            </a:r>
            <a:r>
              <a:rPr lang="en-US" dirty="0" err="1"/>
              <a:t>Chainlink</a:t>
            </a:r>
            <a:r>
              <a:rPr lang="en-US" dirty="0"/>
              <a:t> to randomly select winner, and then pay winner. Contract extends VRFConsumerBase.  Contract has Link funds. </a:t>
            </a:r>
          </a:p>
          <a:p>
            <a:endParaRPr lang="en-US" dirty="0"/>
          </a:p>
        </p:txBody>
      </p:sp>
      <p:pic>
        <p:nvPicPr>
          <p:cNvPr id="1026" name="Picture 2" descr="MetaMask - Wikipedia">
            <a:extLst>
              <a:ext uri="{FF2B5EF4-FFF2-40B4-BE49-F238E27FC236}">
                <a16:creationId xmlns:a16="http://schemas.microsoft.com/office/drawing/2014/main" id="{02870CE9-BC21-4258-ACD7-730ED151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81111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403C8-3B4C-47EC-9642-E31DEC2D8249}"/>
              </a:ext>
            </a:extLst>
          </p:cNvPr>
          <p:cNvSpPr txBox="1"/>
          <p:nvPr/>
        </p:nvSpPr>
        <p:spPr>
          <a:xfrm>
            <a:off x="9858376" y="2378134"/>
            <a:ext cx="15811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Chainlink</a:t>
            </a:r>
            <a:r>
              <a:rPr lang="en-US" dirty="0"/>
              <a:t> VRF source of randomization for selecting winner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52298-4AAB-4227-B86E-77447C6E98B6}"/>
              </a:ext>
            </a:extLst>
          </p:cNvPr>
          <p:cNvSpPr txBox="1"/>
          <p:nvPr/>
        </p:nvSpPr>
        <p:spPr>
          <a:xfrm>
            <a:off x="3761601" y="6139301"/>
            <a:ext cx="5335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Lucky Winner’s </a:t>
            </a:r>
            <a:r>
              <a:rPr lang="en-US" dirty="0" err="1"/>
              <a:t>Metamask</a:t>
            </a:r>
            <a:r>
              <a:rPr lang="en-US" dirty="0"/>
              <a:t> Wallet with Winning NFT</a:t>
            </a:r>
          </a:p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DE5C7E-B8B6-4EA0-BA0C-9E354BF08B65}"/>
              </a:ext>
            </a:extLst>
          </p:cNvPr>
          <p:cNvSpPr/>
          <p:nvPr/>
        </p:nvSpPr>
        <p:spPr>
          <a:xfrm>
            <a:off x="2912269" y="2810035"/>
            <a:ext cx="1185863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FD592-9092-4F00-9513-C2ECF588FF77}"/>
              </a:ext>
            </a:extLst>
          </p:cNvPr>
          <p:cNvSpPr txBox="1"/>
          <p:nvPr/>
        </p:nvSpPr>
        <p:spPr>
          <a:xfrm>
            <a:off x="3061097" y="2593103"/>
            <a:ext cx="8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9D4-2582-4FC2-8B48-3E0913F7A555}"/>
              </a:ext>
            </a:extLst>
          </p:cNvPr>
          <p:cNvSpPr txBox="1"/>
          <p:nvPr/>
        </p:nvSpPr>
        <p:spPr>
          <a:xfrm>
            <a:off x="3949303" y="463577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012531-30D0-4446-AD16-EC59FC935DBB}"/>
              </a:ext>
            </a:extLst>
          </p:cNvPr>
          <p:cNvSpPr/>
          <p:nvPr/>
        </p:nvSpPr>
        <p:spPr>
          <a:xfrm rot="5400000">
            <a:off x="7317701" y="5590053"/>
            <a:ext cx="484497" cy="41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1DDEEF2-5C88-4D56-844B-B45FC4B22D3C}"/>
              </a:ext>
            </a:extLst>
          </p:cNvPr>
          <p:cNvSpPr/>
          <p:nvPr/>
        </p:nvSpPr>
        <p:spPr>
          <a:xfrm rot="5400000">
            <a:off x="9046178" y="2825053"/>
            <a:ext cx="484632" cy="8604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B238F-5E12-41B1-AB0F-ED896BC1ED00}"/>
              </a:ext>
            </a:extLst>
          </p:cNvPr>
          <p:cNvSpPr txBox="1"/>
          <p:nvPr/>
        </p:nvSpPr>
        <p:spPr>
          <a:xfrm>
            <a:off x="4163280" y="2538398"/>
            <a:ext cx="15811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JavaScript WebApp to purchase raffle tickets</a:t>
            </a:r>
          </a:p>
          <a:p>
            <a:r>
              <a:rPr lang="en-US" dirty="0"/>
              <a:t>With ETH, MANA, XDB, or AXC</a:t>
            </a:r>
          </a:p>
          <a:p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E76EA5-3BC7-49A7-A6CB-96CB0E081089}"/>
              </a:ext>
            </a:extLst>
          </p:cNvPr>
          <p:cNvSpPr/>
          <p:nvPr/>
        </p:nvSpPr>
        <p:spPr>
          <a:xfrm>
            <a:off x="5809579" y="3045321"/>
            <a:ext cx="794486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7FD00-6D40-4F13-A9AF-95AB59367A6E}"/>
              </a:ext>
            </a:extLst>
          </p:cNvPr>
          <p:cNvSpPr txBox="1"/>
          <p:nvPr/>
        </p:nvSpPr>
        <p:spPr>
          <a:xfrm>
            <a:off x="8982929" y="262536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1" name="Picture 2" descr="MetaMask - Wikipedia">
            <a:extLst>
              <a:ext uri="{FF2B5EF4-FFF2-40B4-BE49-F238E27FC236}">
                <a16:creationId xmlns:a16="http://schemas.microsoft.com/office/drawing/2014/main" id="{417695CF-B5FE-43F4-8436-A8A1562D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700713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9E4AA907-6915-4F93-B2D2-793516E3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01" y="1212562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thereum - Wikipedia">
            <a:extLst>
              <a:ext uri="{FF2B5EF4-FFF2-40B4-BE49-F238E27FC236}">
                <a16:creationId xmlns:a16="http://schemas.microsoft.com/office/drawing/2014/main" id="{BA884141-4DC5-4508-9DB7-912F38DA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82" y="522304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avaScript Programmer Logo - Javascript Logo - Posters and Art Prints |  TeePublic">
            <a:extLst>
              <a:ext uri="{FF2B5EF4-FFF2-40B4-BE49-F238E27FC236}">
                <a16:creationId xmlns:a16="http://schemas.microsoft.com/office/drawing/2014/main" id="{6FCAC3D9-45B4-4BEA-8EA0-07013B66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84" y="1500599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FA2B4A-F6C9-4ABC-9B03-15A24F518BFA}"/>
              </a:ext>
            </a:extLst>
          </p:cNvPr>
          <p:cNvSpPr txBox="1"/>
          <p:nvPr/>
        </p:nvSpPr>
        <p:spPr>
          <a:xfrm>
            <a:off x="3200114" y="5215971"/>
            <a:ext cx="34039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FileCoin</a:t>
            </a:r>
            <a:r>
              <a:rPr lang="en-US" dirty="0"/>
              <a:t> cold storage to store KYC/AML info; IFPS hot storage for other info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0303D-325B-41A7-9198-737BD2557208}"/>
              </a:ext>
            </a:extLst>
          </p:cNvPr>
          <p:cNvSpPr txBox="1"/>
          <p:nvPr/>
        </p:nvSpPr>
        <p:spPr>
          <a:xfrm>
            <a:off x="6119319" y="3590932"/>
            <a:ext cx="4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B08A1D9-1081-4261-AABB-EEBDE14CD37A}"/>
              </a:ext>
            </a:extLst>
          </p:cNvPr>
          <p:cNvSpPr/>
          <p:nvPr/>
        </p:nvSpPr>
        <p:spPr>
          <a:xfrm rot="5400000">
            <a:off x="4314218" y="4710793"/>
            <a:ext cx="556355" cy="38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0A91D-5538-4320-A2CD-044AC36F8A8D}"/>
              </a:ext>
            </a:extLst>
          </p:cNvPr>
          <p:cNvSpPr txBox="1"/>
          <p:nvPr/>
        </p:nvSpPr>
        <p:spPr>
          <a:xfrm>
            <a:off x="8147570" y="5611013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881939BC-565B-420F-B9E8-B94962323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67" y="5084396"/>
            <a:ext cx="616317" cy="616317"/>
          </a:xfrm>
          <a:prstGeom prst="rect">
            <a:avLst/>
          </a:prstGeom>
        </p:spPr>
      </p:pic>
      <p:pic>
        <p:nvPicPr>
          <p:cNvPr id="28" name="Picture 27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3907596A-0DA4-4EC0-AB20-5D2CBBFEF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84" y="4512423"/>
            <a:ext cx="616317" cy="6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8DB-7DAF-412E-9BE5-B94CEC58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</a:t>
            </a:r>
            <a:r>
              <a:rPr lang="en-US" dirty="0" err="1"/>
              <a:t>NFTraffle</a:t>
            </a:r>
            <a:r>
              <a:rPr lang="en-US" dirty="0"/>
              <a:t>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FFF5-6E73-4911-9AA6-B80BDE2E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NFTs as on-line digital goods are an ideal prize for on-line raffles</a:t>
            </a:r>
          </a:p>
          <a:p>
            <a:r>
              <a:rPr lang="en-US" dirty="0"/>
              <a:t>Blockchain could reduce high transaction costs of raffles, returning higher rewards for the winners as well as increased revenue for non-profits holding raffles</a:t>
            </a:r>
          </a:p>
          <a:p>
            <a:r>
              <a:rPr lang="en-US" dirty="0"/>
              <a:t>Ethereum Smart contracts would be far more efficient than traditional raffles, but Ethereum is by default deterministic, which prevents a randomized choice of winner.  </a:t>
            </a:r>
          </a:p>
          <a:p>
            <a:r>
              <a:rPr lang="en-US" dirty="0"/>
              <a:t>NFT raffles could offer tickets for purchase in numerous currencies, including ETH, AXC, MANA, and XDB</a:t>
            </a:r>
          </a:p>
          <a:p>
            <a:r>
              <a:rPr lang="en-US" dirty="0" err="1"/>
              <a:t>Chainlink</a:t>
            </a:r>
            <a:r>
              <a:rPr lang="en-US" dirty="0"/>
              <a:t> supports randomization through VRF, so a Ethereum Raffle DAPP that uses </a:t>
            </a:r>
            <a:r>
              <a:rPr lang="en-US" dirty="0" err="1"/>
              <a:t>Chainlink</a:t>
            </a:r>
            <a:r>
              <a:rPr lang="en-US" dirty="0"/>
              <a:t> VRF as a source of randomization is possible</a:t>
            </a:r>
          </a:p>
          <a:p>
            <a:r>
              <a:rPr lang="en-US" dirty="0" err="1"/>
              <a:t>FileCoin</a:t>
            </a:r>
            <a:r>
              <a:rPr lang="en-US" dirty="0"/>
              <a:t> can be used to store Know Your Customer/Anti-Money Laundering (KYC/AML) information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0A1B-A70D-4D63-9341-25D1F09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78F-145A-4F42-8D48-3F0EB384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//1. Receive ETH, AXC, MANA, or XDB from ticket purchasers</a:t>
            </a:r>
          </a:p>
          <a:p>
            <a:r>
              <a:rPr lang="en-US" dirty="0"/>
              <a:t>//2. Obtain Link funds to be able to utilize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//3. Contact </a:t>
            </a:r>
            <a:r>
              <a:rPr lang="en-US" dirty="0" err="1"/>
              <a:t>Chainlink</a:t>
            </a:r>
            <a:r>
              <a:rPr lang="en-US" dirty="0"/>
              <a:t> VRF for random selection of winner.</a:t>
            </a:r>
          </a:p>
          <a:p>
            <a:r>
              <a:rPr lang="en-US" dirty="0"/>
              <a:t>//4.  Receive winning number from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//5.  Send NFT to winner’s </a:t>
            </a:r>
            <a:r>
              <a:rPr lang="en-US" dirty="0" err="1"/>
              <a:t>Metamask</a:t>
            </a:r>
            <a:r>
              <a:rPr lang="en-US" dirty="0"/>
              <a:t> wallet.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DE6C-7728-4445-8E47-2C2FC2A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NFTraffle.net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C3BA-9C6F-4EB1-8462-4ABAE074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our website, you can find:</a:t>
            </a:r>
          </a:p>
          <a:p>
            <a:r>
              <a:rPr lang="en-US" dirty="0"/>
              <a:t>Vision Video</a:t>
            </a:r>
          </a:p>
          <a:p>
            <a:r>
              <a:rPr lang="en-US" dirty="0"/>
              <a:t>Demo Video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White Paper</a:t>
            </a:r>
          </a:p>
          <a:p>
            <a:r>
              <a:rPr lang="en-US" dirty="0"/>
              <a:t>Medium Post</a:t>
            </a:r>
          </a:p>
        </p:txBody>
      </p:sp>
    </p:spTree>
    <p:extLst>
      <p:ext uri="{BB962C8B-B14F-4D97-AF65-F5344CB8AC3E}">
        <p14:creationId xmlns:p14="http://schemas.microsoft.com/office/powerpoint/2010/main" val="14382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355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NFTraffle</vt:lpstr>
      <vt:lpstr>Next Top Blockchain Startup Prize Categories</vt:lpstr>
      <vt:lpstr>NFTraffle  </vt:lpstr>
      <vt:lpstr>Decentralized NFTraffle Project Overview </vt:lpstr>
      <vt:lpstr>Ethereum Smart Contract</vt:lpstr>
      <vt:lpstr>NFTraffle.net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Lottery</dc:title>
  <dc:creator>Thomas Plunkett</dc:creator>
  <cp:lastModifiedBy>Thomas Plunkett</cp:lastModifiedBy>
  <cp:revision>10</cp:revision>
  <dcterms:created xsi:type="dcterms:W3CDTF">2021-04-11T20:04:20Z</dcterms:created>
  <dcterms:modified xsi:type="dcterms:W3CDTF">2021-07-26T15:40:45Z</dcterms:modified>
</cp:coreProperties>
</file>