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DM Sans Medium"/>
      <p:regular r:id="rId30"/>
      <p:bold r:id="rId31"/>
      <p:italic r:id="rId32"/>
      <p:boldItalic r:id="rId33"/>
    </p:embeddedFont>
    <p:embeddedFont>
      <p:font typeface="Merriweather"/>
      <p:regular r:id="rId34"/>
      <p:bold r:id="rId35"/>
      <p:italic r:id="rId36"/>
      <p:boldItalic r:id="rId37"/>
    </p:embeddedFont>
    <p:embeddedFont>
      <p:font typeface="DM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italic.fntdata"/><Relationship Id="rId20" Type="http://schemas.openxmlformats.org/officeDocument/2006/relationships/slide" Target="slides/slide15.xml"/><Relationship Id="rId41" Type="http://schemas.openxmlformats.org/officeDocument/2006/relationships/font" Target="fonts/DM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Medium-bold.fntdata"/><Relationship Id="rId30" Type="http://schemas.openxmlformats.org/officeDocument/2006/relationships/font" Target="fonts/DMSansMedium-regular.fntdata"/><Relationship Id="rId11" Type="http://schemas.openxmlformats.org/officeDocument/2006/relationships/slide" Target="slides/slide6.xml"/><Relationship Id="rId33" Type="http://schemas.openxmlformats.org/officeDocument/2006/relationships/font" Target="fonts/DMSansMedium-boldItalic.fntdata"/><Relationship Id="rId10" Type="http://schemas.openxmlformats.org/officeDocument/2006/relationships/slide" Target="slides/slide5.xml"/><Relationship Id="rId32" Type="http://schemas.openxmlformats.org/officeDocument/2006/relationships/font" Target="fonts/DMSansMedium-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39" Type="http://schemas.openxmlformats.org/officeDocument/2006/relationships/font" Target="fonts/DMSans-bold.fntdata"/><Relationship Id="rId16" Type="http://schemas.openxmlformats.org/officeDocument/2006/relationships/slide" Target="slides/slide11.xml"/><Relationship Id="rId38" Type="http://schemas.openxmlformats.org/officeDocument/2006/relationships/font" Target="fonts/DM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6dea8b3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46dea8b3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46f9e332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46f9e332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46f9e3324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46f9e3324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46f9e3324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46f9e3324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46dea8b30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46dea8b30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46dea8b30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46dea8b30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46dea8b30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46dea8b30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46dea8b30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46dea8b30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46dea8b30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46dea8b30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46dea8b30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46dea8b30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46dea8b30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46dea8b30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74282c5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474282c5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46dea8b30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46dea8b30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46dea8b30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46dea8b30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46dea8b30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46dea8b30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46dea8b30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46dea8b30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46f9e332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46f9e332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74282c51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474282c51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474282c51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474282c51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772912b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4772912b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4c24b045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4c24b045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4772912b3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4772912b3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46dea8b30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46dea8b30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46dea8b30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46dea8b30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33" name="Google Shape;133;p2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34" name="Google Shape;134;p2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5" name="Google Shape;135;p23"/>
          <p:cNvSpPr/>
          <p:nvPr>
            <p:ph idx="3" type="pic"/>
          </p:nvPr>
        </p:nvSpPr>
        <p:spPr>
          <a:xfrm>
            <a:off x="4437578" y="2171250"/>
            <a:ext cx="4509600" cy="2775600"/>
          </a:xfrm>
          <a:prstGeom prst="round2DiagRect">
            <a:avLst>
              <a:gd fmla="val 16667" name="adj1"/>
              <a:gd fmla="val 0" name="adj2"/>
            </a:avLst>
          </a:prstGeom>
          <a:noFill/>
          <a:ln>
            <a:noFill/>
          </a:ln>
        </p:spPr>
      </p:sp>
      <p:sp>
        <p:nvSpPr>
          <p:cNvPr id="136" name="Google Shape;136;p2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37" name="Shape 137"/>
        <p:cNvGrpSpPr/>
        <p:nvPr/>
      </p:nvGrpSpPr>
      <p:grpSpPr>
        <a:xfrm>
          <a:off x="0" y="0"/>
          <a:ext cx="0" cy="0"/>
          <a:chOff x="0" y="0"/>
          <a:chExt cx="0" cy="0"/>
        </a:xfrm>
      </p:grpSpPr>
      <p:sp>
        <p:nvSpPr>
          <p:cNvPr id="138" name="Google Shape;138;p24"/>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1" name="Google Shape;141;p24"/>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24"/>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24"/>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2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45" name="Google Shape;145;p24"/>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49" name="Google Shape;149;p2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50" name="Google Shape;150;p2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54" name="Google Shape;154;p26"/>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55" name="Google Shape;155;p2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156" name="Shape 156"/>
        <p:cNvGrpSpPr/>
        <p:nvPr/>
      </p:nvGrpSpPr>
      <p:grpSpPr>
        <a:xfrm>
          <a:off x="0" y="0"/>
          <a:ext cx="0" cy="0"/>
          <a:chOff x="0" y="0"/>
          <a:chExt cx="0" cy="0"/>
        </a:xfrm>
      </p:grpSpPr>
      <p:sp>
        <p:nvSpPr>
          <p:cNvPr id="157" name="Google Shape;157;p2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27"/>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27"/>
          <p:cNvSpPr/>
          <p:nvPr>
            <p:ph idx="2" type="pic"/>
          </p:nvPr>
        </p:nvSpPr>
        <p:spPr>
          <a:xfrm>
            <a:off x="3726325" y="669925"/>
            <a:ext cx="5220900" cy="4276800"/>
          </a:xfrm>
          <a:prstGeom prst="round2DiagRect">
            <a:avLst>
              <a:gd fmla="val 16667" name="adj1"/>
              <a:gd fmla="val 0" name="adj2"/>
            </a:avLst>
          </a:prstGeom>
          <a:noFill/>
          <a:ln>
            <a:noFill/>
          </a:ln>
        </p:spPr>
      </p:sp>
      <p:sp>
        <p:nvSpPr>
          <p:cNvPr id="161" name="Google Shape;161;p27"/>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62" name="Google Shape;162;p2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165" name="Google Shape;165;p2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166" name="Google Shape;16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p:nvPr>
            <p:ph idx="2" type="pic"/>
          </p:nvPr>
        </p:nvSpPr>
        <p:spPr>
          <a:xfrm>
            <a:off x="3726325" y="669925"/>
            <a:ext cx="5220900" cy="4276800"/>
          </a:xfrm>
          <a:prstGeom prst="round2DiagRect">
            <a:avLst>
              <a:gd fmla="val 16667" name="adj1"/>
              <a:gd fmla="val 0" name="adj2"/>
            </a:avLst>
          </a:prstGeom>
          <a:noFill/>
          <a:ln>
            <a:noFill/>
          </a:ln>
        </p:spPr>
      </p:sp>
      <p:sp>
        <p:nvSpPr>
          <p:cNvPr id="168" name="Google Shape;168;p28"/>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69" name="Google Shape;169;p2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70" name="Google Shape;170;p28"/>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171" name="Shape 171"/>
        <p:cNvGrpSpPr/>
        <p:nvPr/>
      </p:nvGrpSpPr>
      <p:grpSpPr>
        <a:xfrm>
          <a:off x="0" y="0"/>
          <a:ext cx="0" cy="0"/>
          <a:chOff x="0" y="0"/>
          <a:chExt cx="0" cy="0"/>
        </a:xfrm>
      </p:grpSpPr>
      <p:sp>
        <p:nvSpPr>
          <p:cNvPr id="172" name="Google Shape;172;p29"/>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3" name="Google Shape;17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2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175" name="Google Shape;175;p2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176" name="Google Shape;176;p2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77" name="Google Shape;177;p2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178" name="Shape 178"/>
        <p:cNvGrpSpPr/>
        <p:nvPr/>
      </p:nvGrpSpPr>
      <p:grpSpPr>
        <a:xfrm>
          <a:off x="0" y="0"/>
          <a:ext cx="0" cy="0"/>
          <a:chOff x="0" y="0"/>
          <a:chExt cx="0" cy="0"/>
        </a:xfrm>
      </p:grpSpPr>
      <p:sp>
        <p:nvSpPr>
          <p:cNvPr id="179" name="Google Shape;17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0"/>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1" name="Google Shape;181;p30"/>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2" name="Google Shape;182;p30"/>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3" name="Google Shape;183;p30"/>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4" name="Google Shape;184;p30"/>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5" name="Google Shape;185;p30"/>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6" name="Google Shape;186;p30"/>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7" name="Google Shape;187;p30"/>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8" name="Google Shape;188;p30"/>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9" name="Google Shape;189;p30"/>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0" name="Google Shape;190;p30"/>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1" name="Google Shape;191;p30"/>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2" name="Google Shape;192;p30"/>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3" name="Google Shape;193;p30"/>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4" name="Google Shape;194;p30"/>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5" name="Google Shape;195;p30"/>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6" name="Google Shape;196;p30"/>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7" name="Google Shape;197;p30"/>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8" name="Google Shape;198;p30"/>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9" name="Google Shape;199;p30"/>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0" name="Google Shape;200;p30"/>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1" name="Google Shape;201;p30"/>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2" name="Google Shape;202;p30"/>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 name="Google Shape;203;p30"/>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 name="Google Shape;204;p30"/>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 name="Google Shape;205;p30"/>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 name="Google Shape;206;p30"/>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7" name="Google Shape;207;p30"/>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8" name="Google Shape;208;p30"/>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09" name="Shape 209"/>
        <p:cNvGrpSpPr/>
        <p:nvPr/>
      </p:nvGrpSpPr>
      <p:grpSpPr>
        <a:xfrm>
          <a:off x="0" y="0"/>
          <a:ext cx="0" cy="0"/>
          <a:chOff x="0" y="0"/>
          <a:chExt cx="0" cy="0"/>
        </a:xfrm>
      </p:grpSpPr>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12" name="Google Shape;212;p3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4" type="body"/>
          </p:nvPr>
        </p:nvSpPr>
        <p:spPr>
          <a:xfrm>
            <a:off x="8208751" y="196725"/>
            <a:ext cx="8124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MM</a:t>
            </a:r>
            <a:r>
              <a:rPr lang="en"/>
              <a:t>.DD.YY</a:t>
            </a:r>
            <a:endParaRPr/>
          </a:p>
        </p:txBody>
      </p:sp>
      <p:sp>
        <p:nvSpPr>
          <p:cNvPr id="218" name="Google Shape;218;p32"/>
          <p:cNvSpPr txBox="1"/>
          <p:nvPr>
            <p:ph type="ctrTitle"/>
          </p:nvPr>
        </p:nvSpPr>
        <p:spPr>
          <a:xfrm>
            <a:off x="196950" y="223825"/>
            <a:ext cx="8824200" cy="9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4000">
                <a:solidFill>
                  <a:srgbClr val="618FFD"/>
                </a:solidFill>
                <a:latin typeface="Arial"/>
                <a:ea typeface="Arial"/>
                <a:cs typeface="Arial"/>
                <a:sym typeface="Arial"/>
              </a:rPr>
              <a:t>  Université de Technologie d’Haiti</a:t>
            </a:r>
            <a:endParaRPr sz="4000">
              <a:solidFill>
                <a:srgbClr val="618FFD"/>
              </a:solidFill>
              <a:latin typeface="Arial"/>
              <a:ea typeface="Arial"/>
              <a:cs typeface="Arial"/>
              <a:sym typeface="Arial"/>
            </a:endParaRPr>
          </a:p>
          <a:p>
            <a:pPr indent="0" lvl="0" marL="0" rtl="0" algn="l">
              <a:spcBef>
                <a:spcPts val="0"/>
              </a:spcBef>
              <a:spcAft>
                <a:spcPts val="0"/>
              </a:spcAft>
              <a:buNone/>
            </a:pPr>
            <a:r>
              <a:rPr lang="en" sz="2000">
                <a:solidFill>
                  <a:srgbClr val="618FFD"/>
                </a:solidFill>
                <a:latin typeface="Arial"/>
                <a:ea typeface="Arial"/>
                <a:cs typeface="Arial"/>
                <a:sym typeface="Arial"/>
              </a:rPr>
              <a:t>                   DESS en Technologie de l’Information(TI)</a:t>
            </a:r>
            <a:endParaRPr/>
          </a:p>
        </p:txBody>
      </p:sp>
      <p:sp>
        <p:nvSpPr>
          <p:cNvPr id="219" name="Google Shape;219;p32"/>
          <p:cNvSpPr txBox="1"/>
          <p:nvPr>
            <p:ph idx="2" type="subTitle"/>
          </p:nvPr>
        </p:nvSpPr>
        <p:spPr>
          <a:xfrm>
            <a:off x="196950" y="3175000"/>
            <a:ext cx="3986700" cy="17721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SzPts val="1850"/>
              <a:buChar char="-"/>
            </a:pPr>
            <a:r>
              <a:rPr lang="en"/>
              <a:t>Guytompous J. </a:t>
            </a:r>
            <a:r>
              <a:rPr b="1" lang="en">
                <a:latin typeface="DM Sans"/>
                <a:ea typeface="DM Sans"/>
                <a:cs typeface="DM Sans"/>
                <a:sym typeface="DM Sans"/>
              </a:rPr>
              <a:t>DESMOULIN</a:t>
            </a:r>
            <a:endParaRPr b="1">
              <a:latin typeface="DM Sans"/>
              <a:ea typeface="DM Sans"/>
              <a:cs typeface="DM Sans"/>
              <a:sym typeface="DM Sans"/>
            </a:endParaRPr>
          </a:p>
          <a:p>
            <a:pPr indent="-346075" lvl="0" marL="457200" rtl="0" algn="l">
              <a:spcBef>
                <a:spcPts val="0"/>
              </a:spcBef>
              <a:spcAft>
                <a:spcPts val="0"/>
              </a:spcAft>
              <a:buSzPts val="1850"/>
              <a:buChar char="-"/>
            </a:pPr>
            <a:r>
              <a:rPr lang="en"/>
              <a:t>Willy </a:t>
            </a:r>
            <a:r>
              <a:rPr b="1" lang="en">
                <a:latin typeface="DM Sans"/>
                <a:ea typeface="DM Sans"/>
                <a:cs typeface="DM Sans"/>
                <a:sym typeface="DM Sans"/>
              </a:rPr>
              <a:t>EXANTUS</a:t>
            </a:r>
            <a:endParaRPr b="1">
              <a:latin typeface="DM Sans"/>
              <a:ea typeface="DM Sans"/>
              <a:cs typeface="DM Sans"/>
              <a:sym typeface="DM Sans"/>
            </a:endParaRPr>
          </a:p>
          <a:p>
            <a:pPr indent="-346075" lvl="0" marL="457200" rtl="0" algn="l">
              <a:spcBef>
                <a:spcPts val="0"/>
              </a:spcBef>
              <a:spcAft>
                <a:spcPts val="0"/>
              </a:spcAft>
              <a:buSzPts val="1850"/>
              <a:buChar char="-"/>
            </a:pPr>
            <a:r>
              <a:rPr lang="en"/>
              <a:t>John-Eder </a:t>
            </a:r>
            <a:r>
              <a:rPr b="1" lang="en">
                <a:latin typeface="DM Sans"/>
                <a:ea typeface="DM Sans"/>
                <a:cs typeface="DM Sans"/>
                <a:sym typeface="DM Sans"/>
              </a:rPr>
              <a:t>EXUME</a:t>
            </a:r>
            <a:endParaRPr b="1">
              <a:latin typeface="DM Sans"/>
              <a:ea typeface="DM Sans"/>
              <a:cs typeface="DM Sans"/>
              <a:sym typeface="DM Sans"/>
            </a:endParaRPr>
          </a:p>
          <a:p>
            <a:pPr indent="-346075" lvl="0" marL="457200" rtl="0" algn="l">
              <a:spcBef>
                <a:spcPts val="0"/>
              </a:spcBef>
              <a:spcAft>
                <a:spcPts val="0"/>
              </a:spcAft>
              <a:buSzPts val="1850"/>
              <a:buChar char="-"/>
            </a:pPr>
            <a:r>
              <a:rPr lang="en"/>
              <a:t>Marc-Sene </a:t>
            </a:r>
            <a:r>
              <a:rPr b="1" lang="en">
                <a:latin typeface="DM Sans"/>
                <a:ea typeface="DM Sans"/>
                <a:cs typeface="DM Sans"/>
                <a:sym typeface="DM Sans"/>
              </a:rPr>
              <a:t>HORNE</a:t>
            </a:r>
            <a:endParaRPr b="1">
              <a:latin typeface="DM Sans"/>
              <a:ea typeface="DM Sans"/>
              <a:cs typeface="DM Sans"/>
              <a:sym typeface="DM Sans"/>
            </a:endParaRPr>
          </a:p>
          <a:p>
            <a:pPr indent="-346075" lvl="0" marL="457200" rtl="0" algn="l">
              <a:spcBef>
                <a:spcPts val="0"/>
              </a:spcBef>
              <a:spcAft>
                <a:spcPts val="0"/>
              </a:spcAft>
              <a:buSzPts val="1850"/>
              <a:buChar char="-"/>
            </a:pPr>
            <a:r>
              <a:rPr lang="en"/>
              <a:t>Lamare </a:t>
            </a:r>
            <a:r>
              <a:rPr b="1" lang="en">
                <a:latin typeface="DM Sans"/>
                <a:ea typeface="DM Sans"/>
                <a:cs typeface="DM Sans"/>
                <a:sym typeface="DM Sans"/>
              </a:rPr>
              <a:t>JOSEPH</a:t>
            </a:r>
            <a:endParaRPr b="1">
              <a:latin typeface="DM Sans"/>
              <a:ea typeface="DM Sans"/>
              <a:cs typeface="DM Sans"/>
              <a:sym typeface="DM Sans"/>
            </a:endParaRPr>
          </a:p>
        </p:txBody>
      </p:sp>
      <p:sp>
        <p:nvSpPr>
          <p:cNvPr id="220" name="Google Shape;220;p32"/>
          <p:cNvSpPr txBox="1"/>
          <p:nvPr>
            <p:ph idx="2" type="subTitle"/>
          </p:nvPr>
        </p:nvSpPr>
        <p:spPr>
          <a:xfrm>
            <a:off x="4959925" y="3175125"/>
            <a:ext cx="3986700" cy="17721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SzPts val="1850"/>
              <a:buChar char="-"/>
            </a:pPr>
            <a:r>
              <a:rPr lang="en"/>
              <a:t>Egzael </a:t>
            </a:r>
            <a:r>
              <a:rPr b="1" lang="en">
                <a:latin typeface="DM Sans"/>
                <a:ea typeface="DM Sans"/>
                <a:cs typeface="DM Sans"/>
                <a:sym typeface="DM Sans"/>
              </a:rPr>
              <a:t>LABADY</a:t>
            </a:r>
            <a:endParaRPr b="1">
              <a:latin typeface="DM Sans"/>
              <a:ea typeface="DM Sans"/>
              <a:cs typeface="DM Sans"/>
              <a:sym typeface="DM Sans"/>
            </a:endParaRPr>
          </a:p>
          <a:p>
            <a:pPr indent="-346075" lvl="0" marL="457200" rtl="0" algn="l">
              <a:spcBef>
                <a:spcPts val="0"/>
              </a:spcBef>
              <a:spcAft>
                <a:spcPts val="0"/>
              </a:spcAft>
              <a:buSzPts val="1850"/>
              <a:buChar char="-"/>
            </a:pPr>
            <a:r>
              <a:rPr lang="en"/>
              <a:t>Stanley </a:t>
            </a:r>
            <a:r>
              <a:rPr b="1" lang="en">
                <a:latin typeface="DM Sans"/>
                <a:ea typeface="DM Sans"/>
                <a:cs typeface="DM Sans"/>
                <a:sym typeface="DM Sans"/>
              </a:rPr>
              <a:t>LOUIS</a:t>
            </a:r>
            <a:endParaRPr b="1">
              <a:latin typeface="DM Sans"/>
              <a:ea typeface="DM Sans"/>
              <a:cs typeface="DM Sans"/>
              <a:sym typeface="DM Sans"/>
            </a:endParaRPr>
          </a:p>
          <a:p>
            <a:pPr indent="-346075" lvl="0" marL="457200" rtl="0" algn="l">
              <a:spcBef>
                <a:spcPts val="0"/>
              </a:spcBef>
              <a:spcAft>
                <a:spcPts val="0"/>
              </a:spcAft>
              <a:buSzPts val="1850"/>
              <a:buChar char="-"/>
            </a:pPr>
            <a:r>
              <a:rPr lang="en"/>
              <a:t>Lubens </a:t>
            </a:r>
            <a:r>
              <a:rPr b="1" lang="en">
                <a:latin typeface="DM Sans"/>
                <a:ea typeface="DM Sans"/>
                <a:cs typeface="DM Sans"/>
                <a:sym typeface="DM Sans"/>
              </a:rPr>
              <a:t>LUMA</a:t>
            </a:r>
            <a:endParaRPr b="1">
              <a:latin typeface="DM Sans"/>
              <a:ea typeface="DM Sans"/>
              <a:cs typeface="DM Sans"/>
              <a:sym typeface="DM Sans"/>
            </a:endParaRPr>
          </a:p>
          <a:p>
            <a:pPr indent="-346075" lvl="0" marL="457200" rtl="0" algn="l">
              <a:spcBef>
                <a:spcPts val="0"/>
              </a:spcBef>
              <a:spcAft>
                <a:spcPts val="0"/>
              </a:spcAft>
              <a:buSzPts val="1850"/>
              <a:buChar char="-"/>
            </a:pPr>
            <a:r>
              <a:rPr lang="en"/>
              <a:t>Renel </a:t>
            </a:r>
            <a:r>
              <a:rPr b="1" lang="en">
                <a:latin typeface="DM Sans"/>
                <a:ea typeface="DM Sans"/>
                <a:cs typeface="DM Sans"/>
                <a:sym typeface="DM Sans"/>
              </a:rPr>
              <a:t>SIDRENICE</a:t>
            </a:r>
            <a:endParaRPr b="1">
              <a:latin typeface="DM Sans"/>
              <a:ea typeface="DM Sans"/>
              <a:cs typeface="DM Sans"/>
              <a:sym typeface="DM Sans"/>
            </a:endParaRPr>
          </a:p>
          <a:p>
            <a:pPr indent="-346075" lvl="0" marL="457200" rtl="0" algn="l">
              <a:spcBef>
                <a:spcPts val="0"/>
              </a:spcBef>
              <a:spcAft>
                <a:spcPts val="0"/>
              </a:spcAft>
              <a:buSzPts val="1850"/>
              <a:buChar char="-"/>
            </a:pPr>
            <a:r>
              <a:rPr lang="en"/>
              <a:t>Wideline </a:t>
            </a:r>
            <a:r>
              <a:rPr b="1" lang="en">
                <a:latin typeface="DM Sans"/>
                <a:ea typeface="DM Sans"/>
                <a:cs typeface="DM Sans"/>
                <a:sym typeface="DM Sans"/>
              </a:rPr>
              <a:t>TAVIL</a:t>
            </a:r>
            <a:endParaRPr b="1">
              <a:latin typeface="DM Sans"/>
              <a:ea typeface="DM Sans"/>
              <a:cs typeface="DM Sans"/>
              <a:sym typeface="DM Sans"/>
            </a:endParaRPr>
          </a:p>
        </p:txBody>
      </p:sp>
      <p:sp>
        <p:nvSpPr>
          <p:cNvPr id="221" name="Google Shape;221;p32"/>
          <p:cNvSpPr txBox="1"/>
          <p:nvPr>
            <p:ph idx="2" type="subTitle"/>
          </p:nvPr>
        </p:nvSpPr>
        <p:spPr>
          <a:xfrm>
            <a:off x="197375" y="1131025"/>
            <a:ext cx="8749500" cy="12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Devoir  Gestion Projet Informatique soumis au professeur Le. 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Projet : Gestion Bibliotheque			          Session I</a:t>
            </a:r>
            <a:endParaRPr/>
          </a:p>
        </p:txBody>
      </p:sp>
      <p:sp>
        <p:nvSpPr>
          <p:cNvPr id="222" name="Google Shape;222;p32"/>
          <p:cNvSpPr txBox="1"/>
          <p:nvPr>
            <p:ph idx="2" type="subTitle"/>
          </p:nvPr>
        </p:nvSpPr>
        <p:spPr>
          <a:xfrm>
            <a:off x="1949550" y="2476050"/>
            <a:ext cx="3986700" cy="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EQUIPE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nvSpPr>
        <p:spPr>
          <a:xfrm>
            <a:off x="0" y="0"/>
            <a:ext cx="9144000" cy="51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50">
                <a:solidFill>
                  <a:schemeClr val="hlink"/>
                </a:solidFill>
                <a:latin typeface="Times New Roman"/>
                <a:ea typeface="Times New Roman"/>
                <a:cs typeface="Times New Roman"/>
                <a:sym typeface="Times New Roman"/>
              </a:rPr>
              <a:t>2. Détermination des parties prenantes</a:t>
            </a:r>
            <a:endParaRPr b="1" sz="135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200">
                <a:solidFill>
                  <a:schemeClr val="hlink"/>
                </a:solidFill>
                <a:latin typeface="Times New Roman"/>
                <a:ea typeface="Times New Roman"/>
                <a:cs typeface="Times New Roman"/>
                <a:sym typeface="Times New Roman"/>
              </a:rPr>
              <a:t>1. Identification des parties prenantes</a:t>
            </a:r>
            <a:endParaRPr b="1"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Les parties prenantes du projet </a:t>
            </a:r>
            <a:r>
              <a:rPr b="1" lang="en" sz="1200">
                <a:solidFill>
                  <a:schemeClr val="hlink"/>
                </a:solidFill>
                <a:latin typeface="Times New Roman"/>
                <a:ea typeface="Times New Roman"/>
                <a:cs typeface="Times New Roman"/>
                <a:sym typeface="Times New Roman"/>
              </a:rPr>
              <a:t>LexisSa – Système de Gestion de Bibliothèque (SaaS)</a:t>
            </a:r>
            <a:r>
              <a:rPr lang="en" sz="1200">
                <a:solidFill>
                  <a:schemeClr val="hlink"/>
                </a:solidFill>
                <a:latin typeface="Times New Roman"/>
                <a:ea typeface="Times New Roman"/>
                <a:cs typeface="Times New Roman"/>
                <a:sym typeface="Times New Roman"/>
              </a:rPr>
              <a:t> sont classées en trois catégories :</a:t>
            </a:r>
            <a:endParaRPr sz="1200">
              <a:solidFill>
                <a:schemeClr val="hlink"/>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Parties prenantes internes</a:t>
            </a: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Chef de projet</a:t>
            </a:r>
            <a:r>
              <a:rPr lang="en" sz="1200">
                <a:solidFill>
                  <a:schemeClr val="hlink"/>
                </a:solidFill>
                <a:latin typeface="Times New Roman"/>
                <a:ea typeface="Times New Roman"/>
                <a:cs typeface="Times New Roman"/>
                <a:sym typeface="Times New Roman"/>
              </a:rPr>
              <a:t> : Responsable de la coordination et de la livraison du projet.</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Équipe de développement technique</a:t>
            </a:r>
            <a:r>
              <a:rPr lang="en" sz="1200">
                <a:solidFill>
                  <a:schemeClr val="hlink"/>
                </a:solidFill>
                <a:latin typeface="Times New Roman"/>
                <a:ea typeface="Times New Roman"/>
                <a:cs typeface="Times New Roman"/>
                <a:sym typeface="Times New Roman"/>
              </a:rPr>
              <a:t> : En charge de la conception et du développement de la plateforme.</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Responsables infrastructure et cybersécurité</a:t>
            </a:r>
            <a:r>
              <a:rPr lang="en" sz="1200">
                <a:solidFill>
                  <a:schemeClr val="hlink"/>
                </a:solidFill>
                <a:latin typeface="Times New Roman"/>
                <a:ea typeface="Times New Roman"/>
                <a:cs typeface="Times New Roman"/>
                <a:sym typeface="Times New Roman"/>
              </a:rPr>
              <a:t> : Garantissent la sécurité et la stabilité du système.</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Équipe de gestion de contenu</a:t>
            </a:r>
            <a:r>
              <a:rPr lang="en" sz="1200">
                <a:solidFill>
                  <a:schemeClr val="hlink"/>
                </a:solidFill>
                <a:latin typeface="Times New Roman"/>
                <a:ea typeface="Times New Roman"/>
                <a:cs typeface="Times New Roman"/>
                <a:sym typeface="Times New Roman"/>
              </a:rPr>
              <a:t> : Gère les ressources documentaires (livres, auteurs, etc.).</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Équipe support client</a:t>
            </a:r>
            <a:r>
              <a:rPr lang="en" sz="1200">
                <a:solidFill>
                  <a:schemeClr val="hlink"/>
                </a:solidFill>
                <a:latin typeface="Times New Roman"/>
                <a:ea typeface="Times New Roman"/>
                <a:cs typeface="Times New Roman"/>
                <a:sym typeface="Times New Roman"/>
              </a:rPr>
              <a:t> : Assiste les utilisateurs finaux.</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Équipe commerciale</a:t>
            </a:r>
            <a:r>
              <a:rPr lang="en" sz="1200">
                <a:solidFill>
                  <a:schemeClr val="hlink"/>
                </a:solidFill>
                <a:latin typeface="Times New Roman"/>
                <a:ea typeface="Times New Roman"/>
                <a:cs typeface="Times New Roman"/>
                <a:sym typeface="Times New Roman"/>
              </a:rPr>
              <a:t> : En charge de la promotion et des ventes.</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Investisseurs/financeurs</a:t>
            </a:r>
            <a:r>
              <a:rPr lang="en" sz="1200">
                <a:solidFill>
                  <a:schemeClr val="hlink"/>
                </a:solidFill>
                <a:latin typeface="Times New Roman"/>
                <a:ea typeface="Times New Roman"/>
                <a:cs typeface="Times New Roman"/>
                <a:sym typeface="Times New Roman"/>
              </a:rPr>
              <a:t> : Fournissent les ressources financières nécessaires.</a:t>
            </a:r>
            <a:endParaRPr sz="1200">
              <a:solidFill>
                <a:schemeClr val="hlink"/>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Parties prenantes externes</a:t>
            </a: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Bibliothèques clientes</a:t>
            </a:r>
            <a:r>
              <a:rPr lang="en" sz="1200">
                <a:solidFill>
                  <a:schemeClr val="hlink"/>
                </a:solidFill>
                <a:latin typeface="Times New Roman"/>
                <a:ea typeface="Times New Roman"/>
                <a:cs typeface="Times New Roman"/>
                <a:sym typeface="Times New Roman"/>
              </a:rPr>
              <a:t> : Utilisatrices principales de la solution SaaS.</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Bibliothécaires et documentalistes</a:t>
            </a:r>
            <a:r>
              <a:rPr lang="en" sz="1200">
                <a:solidFill>
                  <a:schemeClr val="hlink"/>
                </a:solidFill>
                <a:latin typeface="Times New Roman"/>
                <a:ea typeface="Times New Roman"/>
                <a:cs typeface="Times New Roman"/>
                <a:sym typeface="Times New Roman"/>
              </a:rPr>
              <a:t> : Gèrent les opérations quotidiennes via la plateforme.</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Lecteurs et utilisateurs finaux</a:t>
            </a:r>
            <a:r>
              <a:rPr lang="en" sz="1200">
                <a:solidFill>
                  <a:schemeClr val="hlink"/>
                </a:solidFill>
                <a:latin typeface="Times New Roman"/>
                <a:ea typeface="Times New Roman"/>
                <a:cs typeface="Times New Roman"/>
                <a:sym typeface="Times New Roman"/>
              </a:rPr>
              <a:t> : Étudiants, chercheurs, grand public qui consultent les ressources.</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Auteurs et éditeurs</a:t>
            </a:r>
            <a:r>
              <a:rPr lang="en" sz="1200">
                <a:solidFill>
                  <a:schemeClr val="hlink"/>
                </a:solidFill>
                <a:latin typeface="Times New Roman"/>
                <a:ea typeface="Times New Roman"/>
                <a:cs typeface="Times New Roman"/>
                <a:sym typeface="Times New Roman"/>
              </a:rPr>
              <a:t> : Fournisseurs de contenu.</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Autorités de régulation</a:t>
            </a:r>
            <a:r>
              <a:rPr lang="en" sz="1200">
                <a:solidFill>
                  <a:schemeClr val="hlink"/>
                </a:solidFill>
                <a:latin typeface="Times New Roman"/>
                <a:ea typeface="Times New Roman"/>
                <a:cs typeface="Times New Roman"/>
                <a:sym typeface="Times New Roman"/>
              </a:rPr>
              <a:t> : Assurent la conformité légale (ex : protection des données).</a:t>
            </a:r>
            <a:endParaRPr sz="1200">
              <a:solidFill>
                <a:schemeClr val="hlink"/>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Parties prenantes stratégiques</a:t>
            </a: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Partenaires commerciaux</a:t>
            </a:r>
            <a:r>
              <a:rPr lang="en" sz="1200">
                <a:solidFill>
                  <a:schemeClr val="hlink"/>
                </a:solidFill>
                <a:latin typeface="Times New Roman"/>
                <a:ea typeface="Times New Roman"/>
                <a:cs typeface="Times New Roman"/>
                <a:sym typeface="Times New Roman"/>
              </a:rPr>
              <a:t> : Collaborateurs pour étendre la solution (ex : éditeurs de livres numériques).</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Conseillers juridiques</a:t>
            </a:r>
            <a:r>
              <a:rPr lang="en" sz="1200">
                <a:solidFill>
                  <a:schemeClr val="hlink"/>
                </a:solidFill>
                <a:latin typeface="Times New Roman"/>
                <a:ea typeface="Times New Roman"/>
                <a:cs typeface="Times New Roman"/>
                <a:sym typeface="Times New Roman"/>
              </a:rPr>
              <a:t> : Vérifient les aspects contractuels et légaux.</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Équipe marketing</a:t>
            </a:r>
            <a:r>
              <a:rPr lang="en" sz="1200">
                <a:solidFill>
                  <a:schemeClr val="hlink"/>
                </a:solidFill>
                <a:latin typeface="Times New Roman"/>
                <a:ea typeface="Times New Roman"/>
                <a:cs typeface="Times New Roman"/>
                <a:sym typeface="Times New Roman"/>
              </a:rPr>
              <a:t> : Communique sur les avantages du produit.</a:t>
            </a:r>
            <a:endParaRPr sz="1200">
              <a:solidFill>
                <a:schemeClr val="hlink"/>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nvSpPr>
        <p:spPr>
          <a:xfrm>
            <a:off x="0" y="0"/>
            <a:ext cx="9144000" cy="301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chemeClr val="hlink"/>
                </a:solidFill>
                <a:latin typeface="Times New Roman"/>
                <a:ea typeface="Times New Roman"/>
                <a:cs typeface="Times New Roman"/>
                <a:sym typeface="Times New Roman"/>
              </a:rPr>
              <a:t>2. Description des utilisateurs potentiels (public cible)</a:t>
            </a:r>
            <a:endParaRPr b="1"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LexisSa vise:</a:t>
            </a:r>
            <a:endParaRPr sz="1200">
              <a:solidFill>
                <a:schemeClr val="hlink"/>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Bibliothèques</a:t>
            </a: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lang="en" sz="1200">
                <a:solidFill>
                  <a:schemeClr val="hlink"/>
                </a:solidFill>
                <a:latin typeface="Times New Roman"/>
                <a:ea typeface="Times New Roman"/>
                <a:cs typeface="Times New Roman"/>
                <a:sym typeface="Times New Roman"/>
              </a:rPr>
              <a:t>Publiques, universitaires, scolaires, d’entreprise, ou spécialisées (juridique, médicale, etc.).</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lang="en" sz="1200">
                <a:solidFill>
                  <a:schemeClr val="hlink"/>
                </a:solidFill>
                <a:latin typeface="Times New Roman"/>
                <a:ea typeface="Times New Roman"/>
                <a:cs typeface="Times New Roman"/>
                <a:sym typeface="Times New Roman"/>
              </a:rPr>
              <a:t>Besoins : Digitalisation des processus, gestion centralisée, accès sécurisé.</a:t>
            </a:r>
            <a:endParaRPr sz="1200">
              <a:solidFill>
                <a:schemeClr val="hlink"/>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Utilisateurs finaux</a:t>
            </a: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lang="en" sz="1200">
                <a:solidFill>
                  <a:schemeClr val="hlink"/>
                </a:solidFill>
                <a:latin typeface="Times New Roman"/>
                <a:ea typeface="Times New Roman"/>
                <a:cs typeface="Times New Roman"/>
                <a:sym typeface="Times New Roman"/>
              </a:rPr>
              <a:t>Lecteurs (accès aux livres électroniques).</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lang="en" sz="1200">
                <a:solidFill>
                  <a:schemeClr val="hlink"/>
                </a:solidFill>
                <a:latin typeface="Times New Roman"/>
                <a:ea typeface="Times New Roman"/>
                <a:cs typeface="Times New Roman"/>
                <a:sym typeface="Times New Roman"/>
              </a:rPr>
              <a:t>Chercheurs/enseignants (documents spécialisés).</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lang="en" sz="1200">
                <a:solidFill>
                  <a:schemeClr val="hlink"/>
                </a:solidFill>
                <a:latin typeface="Times New Roman"/>
                <a:ea typeface="Times New Roman"/>
                <a:cs typeface="Times New Roman"/>
                <a:sym typeface="Times New Roman"/>
              </a:rPr>
              <a:t>Étudiants (manuels académiques).</a:t>
            </a:r>
            <a:endParaRPr sz="1200">
              <a:solidFill>
                <a:schemeClr val="hlink"/>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Utilisateurs opérationnels</a:t>
            </a: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lang="en" sz="1200">
                <a:solidFill>
                  <a:schemeClr val="hlink"/>
                </a:solidFill>
                <a:latin typeface="Times New Roman"/>
                <a:ea typeface="Times New Roman"/>
                <a:cs typeface="Times New Roman"/>
                <a:sym typeface="Times New Roman"/>
              </a:rPr>
              <a:t>Bibliothécaires (gestion des prêts, catalogues).</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lang="en" sz="1200">
                <a:solidFill>
                  <a:schemeClr val="hlink"/>
                </a:solidFill>
                <a:latin typeface="Times New Roman"/>
                <a:ea typeface="Times New Roman"/>
                <a:cs typeface="Times New Roman"/>
                <a:sym typeface="Times New Roman"/>
              </a:rPr>
              <a:t>Administrateurs système (maintenance technique).</a:t>
            </a:r>
            <a:endParaRPr sz="1200">
              <a:solidFill>
                <a:schemeClr val="hlink"/>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nvSpPr>
        <p:spPr>
          <a:xfrm>
            <a:off x="0" y="0"/>
            <a:ext cx="9144000" cy="237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chemeClr val="hlink"/>
                </a:solidFill>
                <a:latin typeface="Times New Roman"/>
                <a:ea typeface="Times New Roman"/>
                <a:cs typeface="Times New Roman"/>
                <a:sym typeface="Times New Roman"/>
              </a:rPr>
              <a:t>3. Concurrents existants</a:t>
            </a:r>
            <a:endParaRPr b="1"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Bien que non explicitement mentionnés dans le document, les concurrents typiques pour un tel projet incluent :</a:t>
            </a:r>
            <a:endParaRPr sz="1200">
              <a:solidFill>
                <a:schemeClr val="hlink"/>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Solutions logicielles existantes</a:t>
            </a: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lang="en" sz="1200">
                <a:solidFill>
                  <a:schemeClr val="hlink"/>
                </a:solidFill>
                <a:latin typeface="Times New Roman"/>
                <a:ea typeface="Times New Roman"/>
                <a:cs typeface="Times New Roman"/>
                <a:sym typeface="Times New Roman"/>
              </a:rPr>
              <a:t>Koha (système open source de gestion de bibliothèque).</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lang="en" sz="1200">
                <a:solidFill>
                  <a:schemeClr val="hlink"/>
                </a:solidFill>
                <a:latin typeface="Times New Roman"/>
                <a:ea typeface="Times New Roman"/>
                <a:cs typeface="Times New Roman"/>
                <a:sym typeface="Times New Roman"/>
              </a:rPr>
              <a:t>Alma (solution cloud pour bibliothèques académiques).</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lang="en" sz="1200">
                <a:solidFill>
                  <a:schemeClr val="hlink"/>
                </a:solidFill>
                <a:latin typeface="Times New Roman"/>
                <a:ea typeface="Times New Roman"/>
                <a:cs typeface="Times New Roman"/>
                <a:sym typeface="Times New Roman"/>
              </a:rPr>
              <a:t>LibriMate (logiciel commercial pour petites bibliothèques).</a:t>
            </a:r>
            <a:endParaRPr sz="1200">
              <a:solidFill>
                <a:schemeClr val="hlink"/>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hlink"/>
              </a:buClr>
              <a:buSzPts val="1100"/>
              <a:buChar char="●"/>
            </a:pPr>
            <a:r>
              <a:rPr b="1" lang="en" sz="1200">
                <a:solidFill>
                  <a:schemeClr val="hlink"/>
                </a:solidFill>
                <a:latin typeface="Times New Roman"/>
                <a:ea typeface="Times New Roman"/>
                <a:cs typeface="Times New Roman"/>
                <a:sym typeface="Times New Roman"/>
              </a:rPr>
              <a:t>Avantages de LexisSa</a:t>
            </a: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lang="en" sz="1200">
                <a:solidFill>
                  <a:schemeClr val="hlink"/>
                </a:solidFill>
                <a:latin typeface="Times New Roman"/>
                <a:ea typeface="Times New Roman"/>
                <a:cs typeface="Times New Roman"/>
                <a:sym typeface="Times New Roman"/>
              </a:rPr>
              <a:t>Modèle SaaS (déploiement rapide, mises à jour automatiques, sécurité renforcée).</a:t>
            </a:r>
            <a:endParaRPr sz="1200">
              <a:solidFill>
                <a:schemeClr val="hlink"/>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hlink"/>
              </a:buClr>
              <a:buSzPts val="1100"/>
              <a:buChar char="○"/>
            </a:pPr>
            <a:r>
              <a:rPr lang="en" sz="1200">
                <a:solidFill>
                  <a:schemeClr val="hlink"/>
                </a:solidFill>
                <a:latin typeface="Times New Roman"/>
                <a:ea typeface="Times New Roman"/>
                <a:cs typeface="Times New Roman"/>
                <a:sym typeface="Times New Roman"/>
              </a:rPr>
              <a:t>Adaptabilité aux contextes locaux (ex : défis sécuritaires en Haïti).</a:t>
            </a:r>
            <a:endParaRPr sz="1200">
              <a:solidFill>
                <a:schemeClr val="hlink"/>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nvSpPr>
        <p:spPr>
          <a:xfrm>
            <a:off x="0" y="-152400"/>
            <a:ext cx="3000000" cy="549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chemeClr val="hlink"/>
                </a:solidFill>
                <a:latin typeface="Times New Roman"/>
                <a:ea typeface="Times New Roman"/>
                <a:cs typeface="Times New Roman"/>
                <a:sym typeface="Times New Roman"/>
              </a:rPr>
              <a:t>6-</a:t>
            </a:r>
            <a:r>
              <a:rPr b="1" lang="en" sz="1200">
                <a:solidFill>
                  <a:schemeClr val="hlink"/>
                </a:solidFill>
                <a:latin typeface="Times New Roman"/>
                <a:ea typeface="Times New Roman"/>
                <a:cs typeface="Times New Roman"/>
                <a:sym typeface="Times New Roman"/>
              </a:rPr>
              <a:t> </a:t>
            </a:r>
            <a:r>
              <a:rPr b="1" lang="en" sz="1200">
                <a:solidFill>
                  <a:schemeClr val="hlink"/>
                </a:solidFill>
                <a:latin typeface="Times New Roman"/>
                <a:ea typeface="Times New Roman"/>
                <a:cs typeface="Times New Roman"/>
                <a:sym typeface="Times New Roman"/>
              </a:rPr>
              <a:t>L’équipe</a:t>
            </a:r>
            <a:endParaRPr b="1"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Guytompous J. DESMOULIN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Compétences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Willy EXANTUS:</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Competences:</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John-Eder EXUME:</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Competences:</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Marc-Sene HORNE:</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Competences:</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Lamare JOSEPH:</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Competences:</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Egzael LABADY:</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Competences:</a:t>
            </a:r>
            <a:endParaRPr sz="1200">
              <a:solidFill>
                <a:schemeClr val="hlink"/>
              </a:solidFill>
              <a:latin typeface="Times New Roman"/>
              <a:ea typeface="Times New Roman"/>
              <a:cs typeface="Times New Roman"/>
              <a:sym typeface="Times New Roman"/>
            </a:endParaRPr>
          </a:p>
          <a:p>
            <a:pPr indent="0" lvl="0" marL="22860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200">
              <a:solidFill>
                <a:schemeClr val="hlink"/>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nvSpPr>
        <p:spPr>
          <a:xfrm>
            <a:off x="0" y="0"/>
            <a:ext cx="3000000" cy="436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Stanley LOUIS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Compétences :</a:t>
            </a:r>
            <a:endParaRPr sz="1200">
              <a:solidFill>
                <a:schemeClr val="hlink"/>
              </a:solidFill>
              <a:latin typeface="Times New Roman"/>
              <a:ea typeface="Times New Roman"/>
              <a:cs typeface="Times New Roman"/>
              <a:sym typeface="Times New Roman"/>
            </a:endParaRPr>
          </a:p>
          <a:p>
            <a:pPr indent="0" lvl="0" marL="22860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Lubens LUMA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Compétences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Renel SIDRENICE: Developpeur Full Stack</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Compétences: programmation (niveau 3), conception  (niveau 3), réseautage (niveau 2), observation aigue (niveau 2)  communication efficace (niveau 2) Empathie (niveau 3).</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Wideline TAVIL : Auditrice</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Compétences : analyse et contrôle (niveau 3), collaboration (niveau 3), communication (niveau 3), prise de décision (niveau 3).</a:t>
            </a:r>
            <a:endParaRPr sz="1200">
              <a:solidFill>
                <a:schemeClr val="hlink"/>
              </a:solidFill>
              <a:latin typeface="Times New Roman"/>
              <a:ea typeface="Times New Roman"/>
              <a:cs typeface="Times New Roman"/>
              <a:sym typeface="Times New Roman"/>
            </a:endParaRPr>
          </a:p>
          <a:p>
            <a:pPr indent="0" lvl="0" marL="228600" rtl="0" algn="l">
              <a:lnSpc>
                <a:spcPct val="115000"/>
              </a:lnSpc>
              <a:spcBef>
                <a:spcPts val="1200"/>
              </a:spcBef>
              <a:spcAft>
                <a:spcPts val="1200"/>
              </a:spcAft>
              <a:buNone/>
            </a:pPr>
            <a:r>
              <a:t/>
            </a:r>
            <a:endParaRPr sz="1200">
              <a:solidFill>
                <a:schemeClr val="hlink"/>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46"/>
          <p:cNvSpPr txBox="1"/>
          <p:nvPr>
            <p:ph idx="1" type="subTitle"/>
          </p:nvPr>
        </p:nvSpPr>
        <p:spPr>
          <a:xfrm>
            <a:off x="975300" y="1864050"/>
            <a:ext cx="7193400" cy="5925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Lorem</a:t>
            </a:r>
            <a:endParaRPr/>
          </a:p>
          <a:p>
            <a:pPr indent="0" lvl="0" marL="0" rtl="0" algn="l">
              <a:spcBef>
                <a:spcPts val="0"/>
              </a:spcBef>
              <a:spcAft>
                <a:spcPts val="0"/>
              </a:spcAft>
              <a:buNone/>
            </a:pPr>
            <a:r>
              <a:rPr lang="en"/>
              <a:t>Ipsum Dolor</a:t>
            </a:r>
            <a:endParaRPr/>
          </a:p>
        </p:txBody>
      </p:sp>
      <p:sp>
        <p:nvSpPr>
          <p:cNvPr id="321" name="Google Shape;321;p47"/>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accent3"/>
              </a:buClr>
              <a:buSzPts val="1100"/>
              <a:buFont typeface="Arial"/>
              <a:buNone/>
            </a:pPr>
            <a:r>
              <a:rPr lang="en"/>
              <a:t>Lorem ipsum dolor sit amet, consectetur adipiscing elit. Curabitur rhoncus nibh ut odio tempor elementum. Praesent et mattis dolor.</a:t>
            </a:r>
            <a:endParaRPr/>
          </a:p>
        </p:txBody>
      </p:sp>
      <p:sp>
        <p:nvSpPr>
          <p:cNvPr id="322" name="Google Shape;322;p47"/>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Forming a Hypothesis</a:t>
            </a:r>
            <a:endParaRPr/>
          </a:p>
        </p:txBody>
      </p:sp>
      <p:sp>
        <p:nvSpPr>
          <p:cNvPr id="323" name="Google Shape;323;p4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pic>
        <p:nvPicPr>
          <p:cNvPr descr="Blue and green wave pattern. " id="324" name="Google Shape;324;p47"/>
          <p:cNvPicPr preferRelativeResize="0"/>
          <p:nvPr>
            <p:ph idx="2" type="pic"/>
          </p:nvPr>
        </p:nvPicPr>
        <p:blipFill rotWithShape="1">
          <a:blip r:embed="rId3">
            <a:alphaModFix/>
          </a:blip>
          <a:srcRect b="2473" l="21646" r="17923" t="146"/>
          <a:stretch/>
        </p:blipFill>
        <p:spPr>
          <a:xfrm rot="5400000">
            <a:off x="4575925" y="583125"/>
            <a:ext cx="4289700" cy="4323600"/>
          </a:xfrm>
          <a:prstGeom prst="round2DiagRect">
            <a:avLst>
              <a:gd fmla="val 16667" name="adj1"/>
              <a:gd fmla="val 0" name="adj2"/>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48"/>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331" name="Google Shape;331;p48"/>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332" name="Google Shape;332;p48"/>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Defining the Problem</a:t>
            </a:r>
            <a:endParaRPr b="1" sz="3650">
              <a:solidFill>
                <a:schemeClr val="accent2"/>
              </a:solidFill>
              <a:latin typeface="Merriweather"/>
              <a:ea typeface="Merriweather"/>
              <a:cs typeface="Merriweather"/>
              <a:sym typeface="Merriweather"/>
            </a:endParaRPr>
          </a:p>
        </p:txBody>
      </p:sp>
      <p:sp>
        <p:nvSpPr>
          <p:cNvPr id="333" name="Google Shape;333;p48"/>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Making Observations</a:t>
            </a:r>
            <a:endParaRPr b="1" sz="3650">
              <a:solidFill>
                <a:schemeClr val="accent2"/>
              </a:solidFill>
              <a:latin typeface="Merriweather"/>
              <a:ea typeface="Merriweather"/>
              <a:cs typeface="Merriweather"/>
              <a:sym typeface="Merriweather"/>
            </a:endParaRPr>
          </a:p>
        </p:txBody>
      </p:sp>
      <p:sp>
        <p:nvSpPr>
          <p:cNvPr id="334" name="Google Shape;334;p48"/>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Forming a Hypothesis</a:t>
            </a:r>
            <a:endParaRPr b="1" sz="3650">
              <a:solidFill>
                <a:schemeClr val="accent2"/>
              </a:solidFill>
              <a:latin typeface="Merriweather"/>
              <a:ea typeface="Merriweather"/>
              <a:cs typeface="Merriweather"/>
              <a:sym typeface="Merriweather"/>
            </a:endParaRPr>
          </a:p>
        </p:txBody>
      </p:sp>
      <p:sp>
        <p:nvSpPr>
          <p:cNvPr id="335" name="Google Shape;335;p48"/>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Experiment Results</a:t>
            </a:r>
            <a:endParaRPr b="1" sz="3650">
              <a:solidFill>
                <a:schemeClr val="dk1"/>
              </a:solidFill>
              <a:latin typeface="Merriweather"/>
              <a:ea typeface="Merriweather"/>
              <a:cs typeface="Merriweather"/>
              <a:sym typeface="Merriweather"/>
            </a:endParaRPr>
          </a:p>
        </p:txBody>
      </p:sp>
      <p:sp>
        <p:nvSpPr>
          <p:cNvPr id="336" name="Google Shape;336;p48"/>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Drawing a Conclusion</a:t>
            </a:r>
            <a:endParaRPr b="1" sz="3650">
              <a:solidFill>
                <a:schemeClr val="accent2"/>
              </a:solidFill>
              <a:latin typeface="Merriweather"/>
              <a:ea typeface="Merriweather"/>
              <a:cs typeface="Merriweather"/>
              <a:sym typeface="Merriweather"/>
            </a:endParaRPr>
          </a:p>
        </p:txBody>
      </p:sp>
      <p:sp>
        <p:nvSpPr>
          <p:cNvPr id="337" name="Google Shape;337;p48"/>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1.</a:t>
            </a:r>
            <a:endParaRPr b="1" sz="1450">
              <a:solidFill>
                <a:schemeClr val="accent2"/>
              </a:solidFill>
              <a:latin typeface="Merriweather"/>
              <a:ea typeface="Merriweather"/>
              <a:cs typeface="Merriweather"/>
              <a:sym typeface="Merriweather"/>
            </a:endParaRPr>
          </a:p>
        </p:txBody>
      </p:sp>
      <p:sp>
        <p:nvSpPr>
          <p:cNvPr id="338" name="Google Shape;338;p48"/>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2.</a:t>
            </a:r>
            <a:endParaRPr b="1" sz="1450">
              <a:solidFill>
                <a:schemeClr val="accent2"/>
              </a:solidFill>
              <a:latin typeface="Merriweather"/>
              <a:ea typeface="Merriweather"/>
              <a:cs typeface="Merriweather"/>
              <a:sym typeface="Merriweather"/>
            </a:endParaRPr>
          </a:p>
        </p:txBody>
      </p:sp>
      <p:sp>
        <p:nvSpPr>
          <p:cNvPr id="339" name="Google Shape;339;p48"/>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3.</a:t>
            </a:r>
            <a:endParaRPr b="1" sz="1450">
              <a:solidFill>
                <a:schemeClr val="accent2"/>
              </a:solidFill>
              <a:latin typeface="Merriweather"/>
              <a:ea typeface="Merriweather"/>
              <a:cs typeface="Merriweather"/>
              <a:sym typeface="Merriweather"/>
            </a:endParaRPr>
          </a:p>
        </p:txBody>
      </p:sp>
      <p:sp>
        <p:nvSpPr>
          <p:cNvPr id="340" name="Google Shape;340;p48"/>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4.</a:t>
            </a:r>
            <a:endParaRPr b="1" sz="1450">
              <a:solidFill>
                <a:schemeClr val="dk1"/>
              </a:solidFill>
              <a:latin typeface="Merriweather"/>
              <a:ea typeface="Merriweather"/>
              <a:cs typeface="Merriweather"/>
              <a:sym typeface="Merriweather"/>
            </a:endParaRPr>
          </a:p>
        </p:txBody>
      </p:sp>
      <p:sp>
        <p:nvSpPr>
          <p:cNvPr id="341" name="Google Shape;341;p48"/>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5.</a:t>
            </a:r>
            <a:endParaRPr b="1" sz="1450">
              <a:solidFill>
                <a:schemeClr val="accent2"/>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7" name="Google Shape;347;p4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Lorem</a:t>
            </a:r>
            <a:endParaRPr/>
          </a:p>
          <a:p>
            <a:pPr indent="0" lvl="0" marL="0" rtl="0" algn="l">
              <a:spcBef>
                <a:spcPts val="0"/>
              </a:spcBef>
              <a:spcAft>
                <a:spcPts val="0"/>
              </a:spcAft>
              <a:buNone/>
            </a:pPr>
            <a:r>
              <a:rPr lang="en"/>
              <a:t>Ipsum Dolor</a:t>
            </a:r>
            <a:endParaRPr/>
          </a:p>
        </p:txBody>
      </p:sp>
      <p:sp>
        <p:nvSpPr>
          <p:cNvPr id="348" name="Google Shape;348;p4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accent3"/>
              </a:buClr>
              <a:buSzPts val="1100"/>
              <a:buFont typeface="Arial"/>
              <a:buNone/>
            </a:pPr>
            <a:r>
              <a:rPr lang="en"/>
              <a:t>Lorem ipsum dolor sit amet, consectetur adipiscing elit. Curabitur rhoncus nibh ut odio tempor elementum. Praesent et mattis dolor.</a:t>
            </a:r>
            <a:endParaRPr/>
          </a:p>
        </p:txBody>
      </p:sp>
      <p:grpSp>
        <p:nvGrpSpPr>
          <p:cNvPr id="349" name="Google Shape;349;p49"/>
          <p:cNvGrpSpPr/>
          <p:nvPr/>
        </p:nvGrpSpPr>
        <p:grpSpPr>
          <a:xfrm>
            <a:off x="5083152" y="949200"/>
            <a:ext cx="3245100" cy="3245100"/>
            <a:chOff x="5083152" y="949200"/>
            <a:chExt cx="3245100" cy="3245100"/>
          </a:xfrm>
        </p:grpSpPr>
        <p:sp>
          <p:nvSpPr>
            <p:cNvPr id="350" name="Google Shape;350;p49"/>
            <p:cNvSpPr/>
            <p:nvPr/>
          </p:nvSpPr>
          <p:spPr>
            <a:xfrm>
              <a:off x="5083152" y="949200"/>
              <a:ext cx="3245100" cy="3245100"/>
            </a:xfrm>
            <a:prstGeom prst="pie">
              <a:avLst>
                <a:gd fmla="val 16203554" name="adj1"/>
                <a:gd fmla="val 1620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 name="Google Shape;351;p49"/>
            <p:cNvSpPr/>
            <p:nvPr/>
          </p:nvSpPr>
          <p:spPr>
            <a:xfrm>
              <a:off x="5083152" y="949200"/>
              <a:ext cx="3245100" cy="3245100"/>
            </a:xfrm>
            <a:prstGeom prst="pie">
              <a:avLst>
                <a:gd fmla="val 16203554" name="adj1"/>
                <a:gd fmla="val 4405759"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52" name="Google Shape;352;p49"/>
            <p:cNvSpPr/>
            <p:nvPr/>
          </p:nvSpPr>
          <p:spPr>
            <a:xfrm>
              <a:off x="5083152" y="949200"/>
              <a:ext cx="3245100" cy="3245100"/>
            </a:xfrm>
            <a:prstGeom prst="pie">
              <a:avLst>
                <a:gd fmla="val 12090357" name="adj1"/>
                <a:gd fmla="val 1620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353" name="Google Shape;353;p49"/>
            <p:cNvSpPr txBox="1"/>
            <p:nvPr/>
          </p:nvSpPr>
          <p:spPr>
            <a:xfrm>
              <a:off x="7105177" y="2350625"/>
              <a:ext cx="6270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450">
                  <a:solidFill>
                    <a:schemeClr val="dk2"/>
                  </a:solidFill>
                  <a:latin typeface="Merriweather"/>
                  <a:ea typeface="Merriweather"/>
                  <a:cs typeface="Merriweather"/>
                  <a:sym typeface="Merriweather"/>
                </a:rPr>
                <a:t>45%</a:t>
              </a:r>
              <a:endParaRPr b="1" sz="1450">
                <a:solidFill>
                  <a:schemeClr val="dk2"/>
                </a:solidFill>
                <a:latin typeface="Merriweather"/>
                <a:ea typeface="Merriweather"/>
                <a:cs typeface="Merriweather"/>
                <a:sym typeface="Merriweather"/>
              </a:endParaRPr>
            </a:p>
          </p:txBody>
        </p:sp>
        <p:sp>
          <p:nvSpPr>
            <p:cNvPr id="354" name="Google Shape;354;p49"/>
            <p:cNvSpPr txBox="1"/>
            <p:nvPr/>
          </p:nvSpPr>
          <p:spPr>
            <a:xfrm>
              <a:off x="5622702" y="2835875"/>
              <a:ext cx="6270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450">
                  <a:solidFill>
                    <a:schemeClr val="dk2"/>
                  </a:solidFill>
                  <a:latin typeface="Merriweather"/>
                  <a:ea typeface="Merriweather"/>
                  <a:cs typeface="Merriweather"/>
                  <a:sym typeface="Merriweather"/>
                </a:rPr>
                <a:t>35</a:t>
              </a:r>
              <a:r>
                <a:rPr b="1" lang="en" sz="1450">
                  <a:solidFill>
                    <a:schemeClr val="dk2"/>
                  </a:solidFill>
                  <a:latin typeface="Merriweather"/>
                  <a:ea typeface="Merriweather"/>
                  <a:cs typeface="Merriweather"/>
                  <a:sym typeface="Merriweather"/>
                </a:rPr>
                <a:t>%</a:t>
              </a:r>
              <a:endParaRPr b="1" sz="1450">
                <a:solidFill>
                  <a:schemeClr val="dk2"/>
                </a:solidFill>
                <a:latin typeface="Merriweather"/>
                <a:ea typeface="Merriweather"/>
                <a:cs typeface="Merriweather"/>
                <a:sym typeface="Merriweather"/>
              </a:endParaRPr>
            </a:p>
          </p:txBody>
        </p:sp>
        <p:sp>
          <p:nvSpPr>
            <p:cNvPr id="355" name="Google Shape;355;p49"/>
            <p:cNvSpPr txBox="1"/>
            <p:nvPr/>
          </p:nvSpPr>
          <p:spPr>
            <a:xfrm>
              <a:off x="5884852" y="1603525"/>
              <a:ext cx="6270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450">
                  <a:solidFill>
                    <a:schemeClr val="dk2"/>
                  </a:solidFill>
                  <a:latin typeface="Merriweather"/>
                  <a:ea typeface="Merriweather"/>
                  <a:cs typeface="Merriweather"/>
                  <a:sym typeface="Merriweather"/>
                </a:rPr>
                <a:t>20</a:t>
              </a:r>
              <a:r>
                <a:rPr b="1" lang="en" sz="1450">
                  <a:solidFill>
                    <a:schemeClr val="dk2"/>
                  </a:solidFill>
                  <a:latin typeface="Merriweather"/>
                  <a:ea typeface="Merriweather"/>
                  <a:cs typeface="Merriweather"/>
                  <a:sym typeface="Merriweather"/>
                </a:rPr>
                <a:t>%</a:t>
              </a:r>
              <a:endParaRPr b="1" sz="1450">
                <a:solidFill>
                  <a:schemeClr val="dk2"/>
                </a:solidFill>
                <a:latin typeface="Merriweather"/>
                <a:ea typeface="Merriweather"/>
                <a:cs typeface="Merriweather"/>
                <a:sym typeface="Merriweather"/>
              </a:endParaRPr>
            </a:p>
          </p:txBody>
        </p:sp>
      </p:grpSp>
      <p:sp>
        <p:nvSpPr>
          <p:cNvPr id="356" name="Google Shape;356;p49"/>
          <p:cNvSpPr txBox="1"/>
          <p:nvPr>
            <p:ph idx="4294967295" type="ctrTitle"/>
          </p:nvPr>
        </p:nvSpPr>
        <p:spPr>
          <a:xfrm>
            <a:off x="5150187" y="4556100"/>
            <a:ext cx="1000200" cy="23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0" lang="en" sz="1000">
                <a:solidFill>
                  <a:schemeClr val="lt1"/>
                </a:solidFill>
                <a:latin typeface="DM Sans"/>
                <a:ea typeface="DM Sans"/>
                <a:cs typeface="DM Sans"/>
                <a:sym typeface="DM Sans"/>
              </a:rPr>
              <a:t>Lorem ipsum</a:t>
            </a:r>
            <a:endParaRPr b="0" sz="1000">
              <a:solidFill>
                <a:schemeClr val="lt1"/>
              </a:solidFill>
              <a:latin typeface="DM Sans"/>
              <a:ea typeface="DM Sans"/>
              <a:cs typeface="DM Sans"/>
              <a:sym typeface="DM Sans"/>
            </a:endParaRPr>
          </a:p>
        </p:txBody>
      </p:sp>
      <p:sp>
        <p:nvSpPr>
          <p:cNvPr id="357" name="Google Shape;357;p49"/>
          <p:cNvSpPr/>
          <p:nvPr/>
        </p:nvSpPr>
        <p:spPr>
          <a:xfrm>
            <a:off x="5002313" y="4595100"/>
            <a:ext cx="153600" cy="153600"/>
          </a:xfrm>
          <a:prstGeom prst="ellipse">
            <a:avLst/>
          </a:prstGeom>
          <a:solidFill>
            <a:schemeClr val="l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58" name="Google Shape;358;p49"/>
          <p:cNvSpPr txBox="1"/>
          <p:nvPr>
            <p:ph idx="4294967295" type="ctrTitle"/>
          </p:nvPr>
        </p:nvSpPr>
        <p:spPr>
          <a:xfrm>
            <a:off x="6298262" y="4556100"/>
            <a:ext cx="1000200" cy="23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0" lang="en" sz="1000">
                <a:solidFill>
                  <a:schemeClr val="lt1"/>
                </a:solidFill>
                <a:latin typeface="DM Sans"/>
                <a:ea typeface="DM Sans"/>
                <a:cs typeface="DM Sans"/>
                <a:sym typeface="DM Sans"/>
              </a:rPr>
              <a:t>Lorem ipsum</a:t>
            </a:r>
            <a:endParaRPr b="0" sz="1000">
              <a:solidFill>
                <a:schemeClr val="lt1"/>
              </a:solidFill>
              <a:latin typeface="DM Sans"/>
              <a:ea typeface="DM Sans"/>
              <a:cs typeface="DM Sans"/>
              <a:sym typeface="DM Sans"/>
            </a:endParaRPr>
          </a:p>
        </p:txBody>
      </p:sp>
      <p:sp>
        <p:nvSpPr>
          <p:cNvPr id="359" name="Google Shape;359;p49"/>
          <p:cNvSpPr/>
          <p:nvPr/>
        </p:nvSpPr>
        <p:spPr>
          <a:xfrm>
            <a:off x="6150388" y="4595100"/>
            <a:ext cx="153600" cy="153600"/>
          </a:xfrm>
          <a:prstGeom prst="ellipse">
            <a:avLst/>
          </a:pr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60" name="Google Shape;360;p49"/>
          <p:cNvSpPr txBox="1"/>
          <p:nvPr>
            <p:ph idx="4294967295" type="ctrTitle"/>
          </p:nvPr>
        </p:nvSpPr>
        <p:spPr>
          <a:xfrm>
            <a:off x="7446337" y="4556100"/>
            <a:ext cx="1000200" cy="23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0" lang="en" sz="1000">
                <a:solidFill>
                  <a:schemeClr val="lt1"/>
                </a:solidFill>
                <a:latin typeface="DM Sans"/>
                <a:ea typeface="DM Sans"/>
                <a:cs typeface="DM Sans"/>
                <a:sym typeface="DM Sans"/>
              </a:rPr>
              <a:t>Lorem ipsum</a:t>
            </a:r>
            <a:endParaRPr b="0" sz="1000">
              <a:solidFill>
                <a:schemeClr val="lt1"/>
              </a:solidFill>
              <a:latin typeface="DM Sans"/>
              <a:ea typeface="DM Sans"/>
              <a:cs typeface="DM Sans"/>
              <a:sym typeface="DM Sans"/>
            </a:endParaRPr>
          </a:p>
        </p:txBody>
      </p:sp>
      <p:sp>
        <p:nvSpPr>
          <p:cNvPr id="361" name="Google Shape;361;p49"/>
          <p:cNvSpPr/>
          <p:nvPr/>
        </p:nvSpPr>
        <p:spPr>
          <a:xfrm>
            <a:off x="7298463" y="4595100"/>
            <a:ext cx="153600" cy="153600"/>
          </a:xfrm>
          <a:prstGeom prst="ellipse">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62" name="Google Shape;362;p4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Experiment Results (Pie Chart)</a:t>
            </a:r>
            <a:endParaRPr/>
          </a:p>
        </p:txBody>
      </p:sp>
      <p:sp>
        <p:nvSpPr>
          <p:cNvPr id="363" name="Google Shape;363;p4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50"/>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Lorem</a:t>
            </a:r>
            <a:endParaRPr/>
          </a:p>
          <a:p>
            <a:pPr indent="0" lvl="0" marL="0" rtl="0" algn="l">
              <a:spcBef>
                <a:spcPts val="0"/>
              </a:spcBef>
              <a:spcAft>
                <a:spcPts val="0"/>
              </a:spcAft>
              <a:buNone/>
            </a:pPr>
            <a:r>
              <a:rPr lang="en"/>
              <a:t>Ipsum Dolor</a:t>
            </a:r>
            <a:endParaRPr/>
          </a:p>
        </p:txBody>
      </p:sp>
      <p:sp>
        <p:nvSpPr>
          <p:cNvPr id="370" name="Google Shape;370;p50"/>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accent3"/>
              </a:buClr>
              <a:buSzPts val="1100"/>
              <a:buFont typeface="Arial"/>
              <a:buNone/>
            </a:pPr>
            <a:r>
              <a:rPr lang="en"/>
              <a:t>Lorem ipsum dolor sit amet, consectetur adipiscing elit. Curabitur rhoncus nibh ut odio tempor elementum. Praesent et mattis dolor.</a:t>
            </a:r>
            <a:endParaRPr/>
          </a:p>
        </p:txBody>
      </p:sp>
      <p:cxnSp>
        <p:nvCxnSpPr>
          <p:cNvPr id="371" name="Google Shape;371;p50"/>
          <p:cNvCxnSpPr/>
          <p:nvPr/>
        </p:nvCxnSpPr>
        <p:spPr>
          <a:xfrm>
            <a:off x="5254709" y="3946698"/>
            <a:ext cx="3300000" cy="0"/>
          </a:xfrm>
          <a:prstGeom prst="straightConnector1">
            <a:avLst/>
          </a:prstGeom>
          <a:noFill/>
          <a:ln cap="flat" cmpd="sng" w="19050">
            <a:solidFill>
              <a:schemeClr val="lt1"/>
            </a:solidFill>
            <a:prstDash val="solid"/>
            <a:miter lim="8000"/>
            <a:headEnd len="sm" w="sm" type="none"/>
            <a:tailEnd len="sm" w="sm" type="none"/>
          </a:ln>
        </p:spPr>
      </p:cxnSp>
      <p:cxnSp>
        <p:nvCxnSpPr>
          <p:cNvPr id="372" name="Google Shape;372;p50"/>
          <p:cNvCxnSpPr/>
          <p:nvPr/>
        </p:nvCxnSpPr>
        <p:spPr>
          <a:xfrm>
            <a:off x="5255568" y="1609924"/>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373" name="Google Shape;373;p50"/>
          <p:cNvCxnSpPr/>
          <p:nvPr/>
        </p:nvCxnSpPr>
        <p:spPr>
          <a:xfrm>
            <a:off x="5255568" y="1928649"/>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374" name="Google Shape;374;p50"/>
          <p:cNvCxnSpPr/>
          <p:nvPr/>
        </p:nvCxnSpPr>
        <p:spPr>
          <a:xfrm>
            <a:off x="5255568" y="2266417"/>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375" name="Google Shape;375;p50"/>
          <p:cNvCxnSpPr/>
          <p:nvPr/>
        </p:nvCxnSpPr>
        <p:spPr>
          <a:xfrm>
            <a:off x="5255568" y="2935608"/>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376" name="Google Shape;376;p50"/>
          <p:cNvCxnSpPr/>
          <p:nvPr/>
        </p:nvCxnSpPr>
        <p:spPr>
          <a:xfrm>
            <a:off x="5255568" y="3592102"/>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377" name="Google Shape;377;p50"/>
          <p:cNvCxnSpPr/>
          <p:nvPr/>
        </p:nvCxnSpPr>
        <p:spPr>
          <a:xfrm>
            <a:off x="5255568" y="1272156"/>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378" name="Google Shape;378;p50"/>
          <p:cNvCxnSpPr/>
          <p:nvPr/>
        </p:nvCxnSpPr>
        <p:spPr>
          <a:xfrm>
            <a:off x="5255568" y="2597840"/>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379" name="Google Shape;379;p50"/>
          <p:cNvCxnSpPr/>
          <p:nvPr/>
        </p:nvCxnSpPr>
        <p:spPr>
          <a:xfrm>
            <a:off x="5255568" y="3254333"/>
            <a:ext cx="3300600" cy="0"/>
          </a:xfrm>
          <a:prstGeom prst="straightConnector1">
            <a:avLst/>
          </a:prstGeom>
          <a:noFill/>
          <a:ln cap="flat" cmpd="sng" w="19050">
            <a:solidFill>
              <a:schemeClr val="lt1"/>
            </a:solidFill>
            <a:prstDash val="solid"/>
            <a:miter lim="8000"/>
            <a:headEnd len="sm" w="sm" type="none"/>
            <a:tailEnd len="sm" w="sm" type="none"/>
          </a:ln>
        </p:spPr>
      </p:cxnSp>
      <p:sp>
        <p:nvSpPr>
          <p:cNvPr id="380" name="Google Shape;380;p50"/>
          <p:cNvSpPr/>
          <p:nvPr/>
        </p:nvSpPr>
        <p:spPr>
          <a:xfrm>
            <a:off x="5571948" y="3059482"/>
            <a:ext cx="423300" cy="887400"/>
          </a:xfrm>
          <a:custGeom>
            <a:rect b="b" l="l" r="r" t="t"/>
            <a:pathLst>
              <a:path extrusionOk="0" h="120000" w="120000">
                <a:moveTo>
                  <a:pt x="119591" y="0"/>
                </a:moveTo>
                <a:lnTo>
                  <a:pt x="0" y="0"/>
                </a:lnTo>
                <a:lnTo>
                  <a:pt x="0" y="119967"/>
                </a:lnTo>
                <a:lnTo>
                  <a:pt x="119591" y="119967"/>
                </a:lnTo>
                <a:lnTo>
                  <a:pt x="119591" y="0"/>
                </a:lnTo>
              </a:path>
            </a:pathLst>
          </a:custGeom>
          <a:solidFill>
            <a:schemeClr val="accent1"/>
          </a:solidFill>
          <a:ln>
            <a:noFill/>
          </a:ln>
        </p:spPr>
        <p:txBody>
          <a:bodyPr anchorCtr="0" anchor="ctr" bIns="34275" lIns="68575" spcFirstLastPara="1" rIns="68575" wrap="square" tIns="34275">
            <a:noAutofit/>
          </a:bodyPr>
          <a:lstStyle/>
          <a:p>
            <a:pPr indent="0" lvl="0" marL="0" rtl="0" algn="l">
              <a:spcBef>
                <a:spcPts val="0"/>
              </a:spcBef>
              <a:spcAft>
                <a:spcPts val="0"/>
              </a:spcAft>
              <a:buSzPts val="7200"/>
              <a:buNone/>
            </a:pPr>
            <a:r>
              <a:t/>
            </a:r>
            <a:endParaRPr sz="7200">
              <a:solidFill>
                <a:schemeClr val="accent1"/>
              </a:solidFill>
              <a:latin typeface="Merriweather"/>
              <a:ea typeface="Merriweather"/>
              <a:cs typeface="Merriweather"/>
              <a:sym typeface="Merriweather"/>
            </a:endParaRPr>
          </a:p>
        </p:txBody>
      </p:sp>
      <p:sp>
        <p:nvSpPr>
          <p:cNvPr id="381" name="Google Shape;381;p50"/>
          <p:cNvSpPr/>
          <p:nvPr/>
        </p:nvSpPr>
        <p:spPr>
          <a:xfrm>
            <a:off x="7788508" y="2021434"/>
            <a:ext cx="423300" cy="1925400"/>
          </a:xfrm>
          <a:custGeom>
            <a:rect b="b" l="l" r="r" t="t"/>
            <a:pathLst>
              <a:path extrusionOk="0" h="120000" w="120000">
                <a:moveTo>
                  <a:pt x="119590" y="0"/>
                </a:moveTo>
                <a:lnTo>
                  <a:pt x="0" y="0"/>
                </a:lnTo>
                <a:lnTo>
                  <a:pt x="0" y="119967"/>
                </a:lnTo>
                <a:lnTo>
                  <a:pt x="119590" y="119967"/>
                </a:lnTo>
                <a:lnTo>
                  <a:pt x="119590" y="0"/>
                </a:lnTo>
              </a:path>
            </a:pathLst>
          </a:custGeom>
          <a:solidFill>
            <a:schemeClr val="accent3"/>
          </a:solidFill>
          <a:ln>
            <a:noFill/>
          </a:ln>
        </p:spPr>
        <p:txBody>
          <a:bodyPr anchorCtr="0" anchor="ctr" bIns="34275" lIns="68575" spcFirstLastPara="1" rIns="68575" wrap="square" tIns="34275">
            <a:noAutofit/>
          </a:bodyPr>
          <a:lstStyle/>
          <a:p>
            <a:pPr indent="0" lvl="0" marL="0" rtl="0" algn="l">
              <a:spcBef>
                <a:spcPts val="0"/>
              </a:spcBef>
              <a:spcAft>
                <a:spcPts val="0"/>
              </a:spcAft>
              <a:buSzPts val="7200"/>
              <a:buNone/>
            </a:pPr>
            <a:r>
              <a:t/>
            </a:r>
            <a:endParaRPr sz="7200">
              <a:solidFill>
                <a:schemeClr val="accent3"/>
              </a:solidFill>
              <a:latin typeface="Merriweather"/>
              <a:ea typeface="Merriweather"/>
              <a:cs typeface="Merriweather"/>
              <a:sym typeface="Merriweather"/>
            </a:endParaRPr>
          </a:p>
        </p:txBody>
      </p:sp>
      <p:sp>
        <p:nvSpPr>
          <p:cNvPr id="382" name="Google Shape;382;p50"/>
          <p:cNvSpPr/>
          <p:nvPr/>
        </p:nvSpPr>
        <p:spPr>
          <a:xfrm>
            <a:off x="7049660" y="2392165"/>
            <a:ext cx="423300" cy="1556700"/>
          </a:xfrm>
          <a:custGeom>
            <a:rect b="b" l="l" r="r" t="t"/>
            <a:pathLst>
              <a:path extrusionOk="0" h="120000" w="120000">
                <a:moveTo>
                  <a:pt x="119590" y="0"/>
                </a:moveTo>
                <a:lnTo>
                  <a:pt x="0" y="0"/>
                </a:lnTo>
                <a:lnTo>
                  <a:pt x="0" y="119973"/>
                </a:lnTo>
                <a:lnTo>
                  <a:pt x="119590" y="119973"/>
                </a:lnTo>
                <a:lnTo>
                  <a:pt x="119590" y="0"/>
                </a:lnTo>
              </a:path>
            </a:pathLst>
          </a:custGeom>
          <a:solidFill>
            <a:schemeClr val="accent1"/>
          </a:solidFill>
          <a:ln>
            <a:noFill/>
          </a:ln>
        </p:spPr>
        <p:txBody>
          <a:bodyPr anchorCtr="0" anchor="ctr" bIns="34275" lIns="68575" spcFirstLastPara="1" rIns="68575" wrap="square" tIns="34275">
            <a:noAutofit/>
          </a:bodyPr>
          <a:lstStyle/>
          <a:p>
            <a:pPr indent="0" lvl="0" marL="0" rtl="0" algn="l">
              <a:spcBef>
                <a:spcPts val="0"/>
              </a:spcBef>
              <a:spcAft>
                <a:spcPts val="0"/>
              </a:spcAft>
              <a:buSzPts val="7200"/>
              <a:buNone/>
            </a:pPr>
            <a:r>
              <a:t/>
            </a:r>
            <a:endParaRPr sz="7200">
              <a:solidFill>
                <a:schemeClr val="accent1"/>
              </a:solidFill>
              <a:latin typeface="Merriweather"/>
              <a:ea typeface="Merriweather"/>
              <a:cs typeface="Merriweather"/>
              <a:sym typeface="Merriweather"/>
            </a:endParaRPr>
          </a:p>
        </p:txBody>
      </p:sp>
      <p:sp>
        <p:nvSpPr>
          <p:cNvPr id="383" name="Google Shape;383;p50"/>
          <p:cNvSpPr/>
          <p:nvPr/>
        </p:nvSpPr>
        <p:spPr>
          <a:xfrm>
            <a:off x="6310795" y="1273110"/>
            <a:ext cx="423300" cy="2673900"/>
          </a:xfrm>
          <a:custGeom>
            <a:rect b="b" l="l" r="r" t="t"/>
            <a:pathLst>
              <a:path extrusionOk="0" h="120000" w="120000">
                <a:moveTo>
                  <a:pt x="119591" y="0"/>
                </a:moveTo>
                <a:lnTo>
                  <a:pt x="0" y="0"/>
                </a:lnTo>
                <a:lnTo>
                  <a:pt x="0" y="119976"/>
                </a:lnTo>
                <a:lnTo>
                  <a:pt x="119591" y="119976"/>
                </a:lnTo>
                <a:lnTo>
                  <a:pt x="119591" y="0"/>
                </a:lnTo>
              </a:path>
            </a:pathLst>
          </a:custGeom>
          <a:solidFill>
            <a:schemeClr val="accent3"/>
          </a:solidFill>
          <a:ln>
            <a:noFill/>
          </a:ln>
        </p:spPr>
        <p:txBody>
          <a:bodyPr anchorCtr="0" anchor="ctr" bIns="34275" lIns="68575" spcFirstLastPara="1" rIns="68575" wrap="square" tIns="34275">
            <a:noAutofit/>
          </a:bodyPr>
          <a:lstStyle/>
          <a:p>
            <a:pPr indent="0" lvl="0" marL="0" rtl="0" algn="l">
              <a:spcBef>
                <a:spcPts val="0"/>
              </a:spcBef>
              <a:spcAft>
                <a:spcPts val="0"/>
              </a:spcAft>
              <a:buSzPts val="7200"/>
              <a:buNone/>
            </a:pPr>
            <a:r>
              <a:t/>
            </a:r>
            <a:endParaRPr sz="7200">
              <a:solidFill>
                <a:schemeClr val="accent3"/>
              </a:solidFill>
              <a:latin typeface="Merriweather"/>
              <a:ea typeface="Merriweather"/>
              <a:cs typeface="Merriweather"/>
              <a:sym typeface="Merriweather"/>
            </a:endParaRPr>
          </a:p>
        </p:txBody>
      </p:sp>
      <p:sp>
        <p:nvSpPr>
          <p:cNvPr id="384" name="Google Shape;384;p50"/>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Experiment Results (Bar Chart)</a:t>
            </a:r>
            <a:endParaRPr/>
          </a:p>
        </p:txBody>
      </p:sp>
      <p:sp>
        <p:nvSpPr>
          <p:cNvPr id="385" name="Google Shape;385;p50"/>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386" name="Google Shape;386;p50"/>
          <p:cNvSpPr txBox="1"/>
          <p:nvPr/>
        </p:nvSpPr>
        <p:spPr>
          <a:xfrm>
            <a:off x="6346525" y="3947950"/>
            <a:ext cx="1118700" cy="304800"/>
          </a:xfrm>
          <a:prstGeom prst="rect">
            <a:avLst/>
          </a:prstGeom>
          <a:noFill/>
          <a:ln>
            <a:noFill/>
          </a:ln>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en" sz="900">
                <a:solidFill>
                  <a:schemeClr val="accent3"/>
                </a:solidFill>
                <a:latin typeface="Merriweather"/>
                <a:ea typeface="Merriweather"/>
                <a:cs typeface="Merriweather"/>
                <a:sym typeface="Merriweather"/>
              </a:rPr>
              <a:t>Lorem Ipsum</a:t>
            </a:r>
            <a:endParaRPr sz="900">
              <a:solidFill>
                <a:schemeClr val="accent3"/>
              </a:solidFill>
              <a:latin typeface="Merriweather"/>
              <a:ea typeface="Merriweather"/>
              <a:cs typeface="Merriweather"/>
              <a:sym typeface="Merriweather"/>
            </a:endParaRPr>
          </a:p>
        </p:txBody>
      </p:sp>
      <p:sp>
        <p:nvSpPr>
          <p:cNvPr id="387" name="Google Shape;387;p50"/>
          <p:cNvSpPr/>
          <p:nvPr/>
        </p:nvSpPr>
        <p:spPr>
          <a:xfrm>
            <a:off x="4706875" y="1167600"/>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80%</a:t>
            </a:r>
            <a:endParaRPr sz="900">
              <a:solidFill>
                <a:schemeClr val="accent3"/>
              </a:solidFill>
              <a:latin typeface="Merriweather"/>
              <a:ea typeface="Merriweather"/>
              <a:cs typeface="Merriweather"/>
              <a:sym typeface="Merriweather"/>
            </a:endParaRPr>
          </a:p>
        </p:txBody>
      </p:sp>
      <p:sp>
        <p:nvSpPr>
          <p:cNvPr id="388" name="Google Shape;388;p50"/>
          <p:cNvSpPr/>
          <p:nvPr/>
        </p:nvSpPr>
        <p:spPr>
          <a:xfrm>
            <a:off x="4706875" y="1495838"/>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70%</a:t>
            </a:r>
            <a:endParaRPr sz="900">
              <a:solidFill>
                <a:schemeClr val="accent3"/>
              </a:solidFill>
              <a:latin typeface="Merriweather"/>
              <a:ea typeface="Merriweather"/>
              <a:cs typeface="Merriweather"/>
              <a:sym typeface="Merriweather"/>
            </a:endParaRPr>
          </a:p>
        </p:txBody>
      </p:sp>
      <p:sp>
        <p:nvSpPr>
          <p:cNvPr id="389" name="Google Shape;389;p50"/>
          <p:cNvSpPr/>
          <p:nvPr/>
        </p:nvSpPr>
        <p:spPr>
          <a:xfrm>
            <a:off x="4706875" y="1835213"/>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60%</a:t>
            </a:r>
            <a:endParaRPr sz="900">
              <a:solidFill>
                <a:schemeClr val="accent3"/>
              </a:solidFill>
              <a:latin typeface="Merriweather"/>
              <a:ea typeface="Merriweather"/>
              <a:cs typeface="Merriweather"/>
              <a:sym typeface="Merriweather"/>
            </a:endParaRPr>
          </a:p>
        </p:txBody>
      </p:sp>
      <p:sp>
        <p:nvSpPr>
          <p:cNvPr id="390" name="Google Shape;390;p50"/>
          <p:cNvSpPr/>
          <p:nvPr/>
        </p:nvSpPr>
        <p:spPr>
          <a:xfrm>
            <a:off x="4706875" y="2163450"/>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50%</a:t>
            </a:r>
            <a:endParaRPr sz="900">
              <a:solidFill>
                <a:schemeClr val="accent3"/>
              </a:solidFill>
              <a:latin typeface="Merriweather"/>
              <a:ea typeface="Merriweather"/>
              <a:cs typeface="Merriweather"/>
              <a:sym typeface="Merriweather"/>
            </a:endParaRPr>
          </a:p>
        </p:txBody>
      </p:sp>
      <p:sp>
        <p:nvSpPr>
          <p:cNvPr id="391" name="Google Shape;391;p50"/>
          <p:cNvSpPr/>
          <p:nvPr/>
        </p:nvSpPr>
        <p:spPr>
          <a:xfrm>
            <a:off x="4706875" y="2491700"/>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40%</a:t>
            </a:r>
            <a:endParaRPr sz="900">
              <a:solidFill>
                <a:schemeClr val="accent3"/>
              </a:solidFill>
              <a:latin typeface="Merriweather"/>
              <a:ea typeface="Merriweather"/>
              <a:cs typeface="Merriweather"/>
              <a:sym typeface="Merriweather"/>
            </a:endParaRPr>
          </a:p>
        </p:txBody>
      </p:sp>
      <p:sp>
        <p:nvSpPr>
          <p:cNvPr id="392" name="Google Shape;392;p50"/>
          <p:cNvSpPr/>
          <p:nvPr/>
        </p:nvSpPr>
        <p:spPr>
          <a:xfrm>
            <a:off x="4706875" y="2819938"/>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30%</a:t>
            </a:r>
            <a:endParaRPr sz="900">
              <a:solidFill>
                <a:schemeClr val="accent3"/>
              </a:solidFill>
              <a:latin typeface="Merriweather"/>
              <a:ea typeface="Merriweather"/>
              <a:cs typeface="Merriweather"/>
              <a:sym typeface="Merriweather"/>
            </a:endParaRPr>
          </a:p>
        </p:txBody>
      </p:sp>
      <p:sp>
        <p:nvSpPr>
          <p:cNvPr id="393" name="Google Shape;393;p50"/>
          <p:cNvSpPr/>
          <p:nvPr/>
        </p:nvSpPr>
        <p:spPr>
          <a:xfrm>
            <a:off x="4706875" y="3172475"/>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20%</a:t>
            </a:r>
            <a:endParaRPr sz="900">
              <a:solidFill>
                <a:schemeClr val="accent3"/>
              </a:solidFill>
              <a:latin typeface="Merriweather"/>
              <a:ea typeface="Merriweather"/>
              <a:cs typeface="Merriweather"/>
              <a:sym typeface="Merriweather"/>
            </a:endParaRPr>
          </a:p>
        </p:txBody>
      </p:sp>
      <p:sp>
        <p:nvSpPr>
          <p:cNvPr id="394" name="Google Shape;394;p50"/>
          <p:cNvSpPr/>
          <p:nvPr/>
        </p:nvSpPr>
        <p:spPr>
          <a:xfrm>
            <a:off x="4706875" y="3500713"/>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10%</a:t>
            </a:r>
            <a:endParaRPr sz="900">
              <a:solidFill>
                <a:schemeClr val="accent3"/>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idx="1" type="body"/>
          </p:nvPr>
        </p:nvSpPr>
        <p:spPr>
          <a:xfrm>
            <a:off x="196950" y="196725"/>
            <a:ext cx="8839500" cy="622500"/>
          </a:xfrm>
          <a:prstGeom prst="rect">
            <a:avLst/>
          </a:prstGeom>
        </p:spPr>
        <p:txBody>
          <a:bodyPr anchorCtr="0" anchor="ctr" bIns="91425" lIns="91425" spcFirstLastPara="1" rIns="91425" wrap="square" tIns="91425">
            <a:noAutofit/>
          </a:bodyPr>
          <a:lstStyle/>
          <a:p>
            <a:pPr indent="0" lvl="0" marL="0" rtl="0" algn="ctr">
              <a:spcBef>
                <a:spcPts val="1200"/>
              </a:spcBef>
              <a:spcAft>
                <a:spcPts val="1200"/>
              </a:spcAft>
              <a:buNone/>
            </a:pPr>
            <a:r>
              <a:rPr b="1" lang="en" sz="2400">
                <a:solidFill>
                  <a:schemeClr val="hlink"/>
                </a:solidFill>
                <a:latin typeface="Times New Roman"/>
                <a:ea typeface="Times New Roman"/>
                <a:cs typeface="Times New Roman"/>
                <a:sym typeface="Times New Roman"/>
              </a:rPr>
              <a:t>LexisSa – Système de Gestion de Bibliothèque (SaaS)</a:t>
            </a:r>
            <a:endParaRPr/>
          </a:p>
        </p:txBody>
      </p:sp>
      <p:sp>
        <p:nvSpPr>
          <p:cNvPr id="228" name="Google Shape;228;p33"/>
          <p:cNvSpPr txBox="1"/>
          <p:nvPr>
            <p:ph idx="2" type="body"/>
          </p:nvPr>
        </p:nvSpPr>
        <p:spPr>
          <a:xfrm>
            <a:off x="196950" y="1024600"/>
            <a:ext cx="8839500" cy="14061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Clr>
                <a:schemeClr val="hlink"/>
              </a:buClr>
              <a:buSzPts val="1100"/>
              <a:buFont typeface="Arial"/>
              <a:buNone/>
            </a:pPr>
            <a:r>
              <a:rPr b="1" lang="en" sz="1800">
                <a:solidFill>
                  <a:schemeClr val="hlink"/>
                </a:solidFill>
                <a:latin typeface="Times New Roman"/>
                <a:ea typeface="Times New Roman"/>
                <a:cs typeface="Times New Roman"/>
                <a:sym typeface="Times New Roman"/>
              </a:rPr>
              <a:t>Description du projet</a:t>
            </a:r>
            <a:endParaRPr b="1" sz="1800">
              <a:solidFill>
                <a:schemeClr val="hlink"/>
              </a:solidFill>
              <a:latin typeface="Times New Roman"/>
              <a:ea typeface="Times New Roman"/>
              <a:cs typeface="Times New Roman"/>
              <a:sym typeface="Times New Roman"/>
            </a:endParaRPr>
          </a:p>
          <a:p>
            <a:pPr indent="0" lvl="0" marL="0" rtl="0" algn="l">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LexisSa est une solution SaaS innovante conçue pour offrir aux bibliothèques une plateforme complète et sécurisée de gestion des collections, des membres et des transactions. Grâce à une interface conviviale et à des protocoles de sécurité avancés, LexisSa permet aux bibliothèques de digitaliser leurs services, d'améliorer l'expérience utilisateur et de garantir une protection optimale contre les menaces externes.</a:t>
            </a:r>
            <a:endParaRPr sz="1200">
              <a:solidFill>
                <a:schemeClr val="hlink"/>
              </a:solidFill>
              <a:latin typeface="Times New Roman"/>
              <a:ea typeface="Times New Roman"/>
              <a:cs typeface="Times New Roman"/>
              <a:sym typeface="Times New Roman"/>
            </a:endParaRPr>
          </a:p>
          <a:p>
            <a:pPr indent="0" lvl="0" marL="0" rtl="0" algn="r">
              <a:spcBef>
                <a:spcPts val="1200"/>
              </a:spcBef>
              <a:spcAft>
                <a:spcPts val="1200"/>
              </a:spcAft>
              <a:buNone/>
            </a:pPr>
            <a:r>
              <a:t/>
            </a:r>
            <a:endParaRPr/>
          </a:p>
        </p:txBody>
      </p:sp>
      <p:sp>
        <p:nvSpPr>
          <p:cNvPr id="229" name="Google Shape;229;p33"/>
          <p:cNvSpPr txBox="1"/>
          <p:nvPr>
            <p:ph idx="2" type="body"/>
          </p:nvPr>
        </p:nvSpPr>
        <p:spPr>
          <a:xfrm>
            <a:off x="243675" y="2430700"/>
            <a:ext cx="8839500" cy="27126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Clr>
                <a:schemeClr val="hlink"/>
              </a:buClr>
              <a:buSzPts val="1100"/>
              <a:buFont typeface="Arial"/>
              <a:buNone/>
            </a:pPr>
            <a:r>
              <a:rPr b="1" lang="en" sz="1800">
                <a:solidFill>
                  <a:schemeClr val="hlink"/>
                </a:solidFill>
                <a:latin typeface="Times New Roman"/>
                <a:ea typeface="Times New Roman"/>
                <a:cs typeface="Times New Roman"/>
                <a:sym typeface="Times New Roman"/>
              </a:rPr>
              <a:t>Pourquoi LexisSa ?</a:t>
            </a:r>
            <a:endParaRPr b="1" sz="1800">
              <a:solidFill>
                <a:schemeClr val="hlink"/>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chemeClr val="hlink"/>
                </a:solidFill>
                <a:latin typeface="Times New Roman"/>
                <a:ea typeface="Times New Roman"/>
                <a:cs typeface="Times New Roman"/>
                <a:sym typeface="Times New Roman"/>
              </a:rPr>
              <a:t>LexisSa derive de deux mots : </a:t>
            </a:r>
            <a:endParaRPr sz="1200">
              <a:solidFill>
                <a:schemeClr val="hlink"/>
              </a:solidFill>
              <a:latin typeface="Times New Roman"/>
              <a:ea typeface="Times New Roman"/>
              <a:cs typeface="Times New Roman"/>
              <a:sym typeface="Times New Roman"/>
            </a:endParaRPr>
          </a:p>
          <a:p>
            <a:pPr indent="-304800" lvl="0" marL="457200" rtl="0" algn="l">
              <a:spcBef>
                <a:spcPts val="1200"/>
              </a:spcBef>
              <a:spcAft>
                <a:spcPts val="0"/>
              </a:spcAft>
              <a:buClr>
                <a:schemeClr val="hlink"/>
              </a:buClr>
              <a:buSzPts val="1200"/>
              <a:buFont typeface="Times New Roman"/>
              <a:buAutoNum type="arabicPeriod"/>
            </a:pPr>
            <a:r>
              <a:rPr lang="en" sz="1200">
                <a:solidFill>
                  <a:schemeClr val="hlink"/>
                </a:solidFill>
                <a:latin typeface="Times New Roman"/>
                <a:ea typeface="Times New Roman"/>
                <a:cs typeface="Times New Roman"/>
                <a:sym typeface="Times New Roman"/>
              </a:rPr>
              <a:t>Lexis du latin Lecture et mot</a:t>
            </a:r>
            <a:endParaRPr sz="1200">
              <a:solidFill>
                <a:schemeClr val="hlink"/>
              </a:solidFill>
              <a:latin typeface="Times New Roman"/>
              <a:ea typeface="Times New Roman"/>
              <a:cs typeface="Times New Roman"/>
              <a:sym typeface="Times New Roman"/>
            </a:endParaRPr>
          </a:p>
          <a:p>
            <a:pPr indent="-304800" lvl="0" marL="457200" rtl="0" algn="l">
              <a:spcBef>
                <a:spcPts val="0"/>
              </a:spcBef>
              <a:spcAft>
                <a:spcPts val="0"/>
              </a:spcAft>
              <a:buClr>
                <a:schemeClr val="hlink"/>
              </a:buClr>
              <a:buSzPts val="1200"/>
              <a:buFont typeface="Times New Roman"/>
              <a:buAutoNum type="arabicPeriod"/>
            </a:pPr>
            <a:r>
              <a:rPr lang="en" sz="1200">
                <a:solidFill>
                  <a:schemeClr val="hlink"/>
                </a:solidFill>
                <a:latin typeface="Times New Roman"/>
                <a:ea typeface="Times New Roman"/>
                <a:cs typeface="Times New Roman"/>
                <a:sym typeface="Times New Roman"/>
              </a:rPr>
              <a:t> Sa un diminutif de SaaS pour </a:t>
            </a:r>
            <a:r>
              <a:rPr lang="en" sz="1200">
                <a:solidFill>
                  <a:schemeClr val="hlink"/>
                </a:solidFill>
                <a:latin typeface="Times New Roman"/>
                <a:ea typeface="Times New Roman"/>
                <a:cs typeface="Times New Roman"/>
                <a:sym typeface="Times New Roman"/>
              </a:rPr>
              <a:t>spécifier</a:t>
            </a:r>
            <a:r>
              <a:rPr lang="en" sz="1200">
                <a:solidFill>
                  <a:schemeClr val="hlink"/>
                </a:solidFill>
                <a:latin typeface="Times New Roman"/>
                <a:ea typeface="Times New Roman"/>
                <a:cs typeface="Times New Roman"/>
                <a:sym typeface="Times New Roman"/>
              </a:rPr>
              <a:t> que c’est une solution SaaS.</a:t>
            </a:r>
            <a:endParaRPr sz="1200">
              <a:solidFill>
                <a:schemeClr val="hlink"/>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chemeClr val="hlink"/>
                </a:solidFill>
                <a:latin typeface="Times New Roman"/>
                <a:ea typeface="Times New Roman"/>
                <a:cs typeface="Times New Roman"/>
                <a:sym typeface="Times New Roman"/>
              </a:rPr>
              <a:t>Dans un contexte marqué par l'insécurité et les défis d'accès aux ressources physiques, il devient essentiel de mettre en place un système robuste capable d’enregistrer et de sécuriser toutes les transactions. LexisSa permet aux bibliothèques de proposer un accès numérique aux livres, offrant ainsi aux lecteurs la possibilité de consulter des ouvrages depuis n'importe quel endroit. Car, comme le dit si bien l’adage, </a:t>
            </a:r>
            <a:r>
              <a:rPr i="1" lang="en" sz="1200">
                <a:solidFill>
                  <a:schemeClr val="hlink"/>
                </a:solidFill>
                <a:latin typeface="Times New Roman"/>
                <a:ea typeface="Times New Roman"/>
                <a:cs typeface="Times New Roman"/>
                <a:sym typeface="Times New Roman"/>
              </a:rPr>
              <a:t>la connaissance n’a pas de prix</a:t>
            </a:r>
            <a:r>
              <a:rPr lang="en" sz="1200">
                <a:solidFill>
                  <a:schemeClr val="hlink"/>
                </a:solidFill>
                <a:latin typeface="Times New Roman"/>
                <a:ea typeface="Times New Roman"/>
                <a:cs typeface="Times New Roman"/>
                <a:sym typeface="Times New Roman"/>
              </a:rPr>
              <a:t>.</a:t>
            </a:r>
            <a:endParaRPr b="1" sz="1800">
              <a:solidFill>
                <a:schemeClr val="hlink"/>
              </a:solidFill>
              <a:latin typeface="Times New Roman"/>
              <a:ea typeface="Times New Roman"/>
              <a:cs typeface="Times New Roman"/>
              <a:sym typeface="Times New Roman"/>
            </a:endParaRPr>
          </a:p>
          <a:p>
            <a:pPr indent="0" lvl="0" marL="0" rtl="0" algn="r">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51"/>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Lorem</a:t>
            </a:r>
            <a:endParaRPr/>
          </a:p>
          <a:p>
            <a:pPr indent="0" lvl="0" marL="0" rtl="0" algn="l">
              <a:spcBef>
                <a:spcPts val="0"/>
              </a:spcBef>
              <a:spcAft>
                <a:spcPts val="0"/>
              </a:spcAft>
              <a:buNone/>
            </a:pPr>
            <a:r>
              <a:rPr lang="en"/>
              <a:t>Ipsum Dolor</a:t>
            </a:r>
            <a:endParaRPr/>
          </a:p>
        </p:txBody>
      </p:sp>
      <p:sp>
        <p:nvSpPr>
          <p:cNvPr id="401" name="Google Shape;401;p51"/>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accent3"/>
              </a:buClr>
              <a:buSzPts val="1100"/>
              <a:buFont typeface="Arial"/>
              <a:buNone/>
            </a:pPr>
            <a:r>
              <a:rPr lang="en"/>
              <a:t>Lorem ipsum dolor sit amet, consectetur adipiscing elit. Curabitur rhoncus nibh ut odio tempor elementum. Praesent et mattis dolor.</a:t>
            </a:r>
            <a:endParaRPr/>
          </a:p>
        </p:txBody>
      </p:sp>
      <p:cxnSp>
        <p:nvCxnSpPr>
          <p:cNvPr id="402" name="Google Shape;402;p51"/>
          <p:cNvCxnSpPr/>
          <p:nvPr/>
        </p:nvCxnSpPr>
        <p:spPr>
          <a:xfrm>
            <a:off x="5254709" y="3946698"/>
            <a:ext cx="3300000" cy="0"/>
          </a:xfrm>
          <a:prstGeom prst="straightConnector1">
            <a:avLst/>
          </a:prstGeom>
          <a:noFill/>
          <a:ln cap="flat" cmpd="sng" w="19050">
            <a:solidFill>
              <a:schemeClr val="lt1"/>
            </a:solidFill>
            <a:prstDash val="solid"/>
            <a:miter lim="8000"/>
            <a:headEnd len="sm" w="sm" type="none"/>
            <a:tailEnd len="sm" w="sm" type="none"/>
          </a:ln>
        </p:spPr>
      </p:cxnSp>
      <p:cxnSp>
        <p:nvCxnSpPr>
          <p:cNvPr id="403" name="Google Shape;403;p51"/>
          <p:cNvCxnSpPr/>
          <p:nvPr/>
        </p:nvCxnSpPr>
        <p:spPr>
          <a:xfrm>
            <a:off x="5255568" y="1609924"/>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404" name="Google Shape;404;p51"/>
          <p:cNvCxnSpPr/>
          <p:nvPr/>
        </p:nvCxnSpPr>
        <p:spPr>
          <a:xfrm>
            <a:off x="5255568" y="1928649"/>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405" name="Google Shape;405;p51"/>
          <p:cNvCxnSpPr/>
          <p:nvPr/>
        </p:nvCxnSpPr>
        <p:spPr>
          <a:xfrm>
            <a:off x="5255568" y="2266417"/>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406" name="Google Shape;406;p51"/>
          <p:cNvCxnSpPr/>
          <p:nvPr/>
        </p:nvCxnSpPr>
        <p:spPr>
          <a:xfrm>
            <a:off x="5255568" y="2935608"/>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407" name="Google Shape;407;p51"/>
          <p:cNvCxnSpPr/>
          <p:nvPr/>
        </p:nvCxnSpPr>
        <p:spPr>
          <a:xfrm>
            <a:off x="5255568" y="3592102"/>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408" name="Google Shape;408;p51"/>
          <p:cNvCxnSpPr/>
          <p:nvPr/>
        </p:nvCxnSpPr>
        <p:spPr>
          <a:xfrm>
            <a:off x="5255568" y="1272156"/>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409" name="Google Shape;409;p51"/>
          <p:cNvCxnSpPr/>
          <p:nvPr/>
        </p:nvCxnSpPr>
        <p:spPr>
          <a:xfrm>
            <a:off x="5255568" y="2597840"/>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410" name="Google Shape;410;p51"/>
          <p:cNvCxnSpPr/>
          <p:nvPr/>
        </p:nvCxnSpPr>
        <p:spPr>
          <a:xfrm>
            <a:off x="5255568" y="3254333"/>
            <a:ext cx="3300600" cy="0"/>
          </a:xfrm>
          <a:prstGeom prst="straightConnector1">
            <a:avLst/>
          </a:prstGeom>
          <a:noFill/>
          <a:ln cap="flat" cmpd="sng" w="19050">
            <a:solidFill>
              <a:schemeClr val="lt1"/>
            </a:solidFill>
            <a:prstDash val="solid"/>
            <a:miter lim="8000"/>
            <a:headEnd len="sm" w="sm" type="none"/>
            <a:tailEnd len="sm" w="sm" type="none"/>
          </a:ln>
        </p:spPr>
      </p:cxnSp>
      <p:cxnSp>
        <p:nvCxnSpPr>
          <p:cNvPr id="411" name="Google Shape;411;p51"/>
          <p:cNvCxnSpPr/>
          <p:nvPr/>
        </p:nvCxnSpPr>
        <p:spPr>
          <a:xfrm flipH="1" rot="10800000">
            <a:off x="5518377" y="2921625"/>
            <a:ext cx="843000" cy="843000"/>
          </a:xfrm>
          <a:prstGeom prst="straightConnector1">
            <a:avLst/>
          </a:prstGeom>
          <a:noFill/>
          <a:ln cap="flat" cmpd="sng" w="28575">
            <a:solidFill>
              <a:schemeClr val="accent1"/>
            </a:solidFill>
            <a:prstDash val="solid"/>
            <a:round/>
            <a:headEnd len="med" w="med" type="none"/>
            <a:tailEnd len="med" w="med" type="none"/>
          </a:ln>
        </p:spPr>
      </p:cxnSp>
      <p:sp>
        <p:nvSpPr>
          <p:cNvPr id="412" name="Google Shape;412;p51"/>
          <p:cNvSpPr/>
          <p:nvPr/>
        </p:nvSpPr>
        <p:spPr>
          <a:xfrm>
            <a:off x="6300077" y="2880175"/>
            <a:ext cx="105900" cy="1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413" name="Google Shape;413;p51"/>
          <p:cNvSpPr/>
          <p:nvPr/>
        </p:nvSpPr>
        <p:spPr>
          <a:xfrm>
            <a:off x="5462677" y="3709650"/>
            <a:ext cx="105900" cy="1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cxnSp>
        <p:nvCxnSpPr>
          <p:cNvPr id="414" name="Google Shape;414;p51"/>
          <p:cNvCxnSpPr/>
          <p:nvPr/>
        </p:nvCxnSpPr>
        <p:spPr>
          <a:xfrm flipH="1" rot="10800000">
            <a:off x="6361377" y="2805513"/>
            <a:ext cx="432900" cy="116100"/>
          </a:xfrm>
          <a:prstGeom prst="straightConnector1">
            <a:avLst/>
          </a:prstGeom>
          <a:noFill/>
          <a:ln cap="flat" cmpd="sng" w="28575">
            <a:solidFill>
              <a:schemeClr val="accent1"/>
            </a:solidFill>
            <a:prstDash val="solid"/>
            <a:round/>
            <a:headEnd len="med" w="med" type="none"/>
            <a:tailEnd len="med" w="med" type="none"/>
          </a:ln>
        </p:spPr>
      </p:cxnSp>
      <p:sp>
        <p:nvSpPr>
          <p:cNvPr id="415" name="Google Shape;415;p51"/>
          <p:cNvSpPr/>
          <p:nvPr/>
        </p:nvSpPr>
        <p:spPr>
          <a:xfrm>
            <a:off x="6749027" y="2746725"/>
            <a:ext cx="105900" cy="1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cxnSp>
        <p:nvCxnSpPr>
          <p:cNvPr id="416" name="Google Shape;416;p51"/>
          <p:cNvCxnSpPr/>
          <p:nvPr/>
        </p:nvCxnSpPr>
        <p:spPr>
          <a:xfrm flipH="1" rot="10800000">
            <a:off x="6803221" y="2114384"/>
            <a:ext cx="677100" cy="677100"/>
          </a:xfrm>
          <a:prstGeom prst="straightConnector1">
            <a:avLst/>
          </a:prstGeom>
          <a:noFill/>
          <a:ln cap="flat" cmpd="sng" w="28575">
            <a:solidFill>
              <a:schemeClr val="accent1"/>
            </a:solidFill>
            <a:prstDash val="solid"/>
            <a:round/>
            <a:headEnd len="med" w="med" type="none"/>
            <a:tailEnd len="med" w="med" type="none"/>
          </a:ln>
        </p:spPr>
      </p:cxnSp>
      <p:sp>
        <p:nvSpPr>
          <p:cNvPr id="417" name="Google Shape;417;p51"/>
          <p:cNvSpPr/>
          <p:nvPr/>
        </p:nvSpPr>
        <p:spPr>
          <a:xfrm>
            <a:off x="7416802" y="2068425"/>
            <a:ext cx="105900" cy="1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cxnSp>
        <p:nvCxnSpPr>
          <p:cNvPr id="418" name="Google Shape;418;p51"/>
          <p:cNvCxnSpPr/>
          <p:nvPr/>
        </p:nvCxnSpPr>
        <p:spPr>
          <a:xfrm flipH="1" rot="10800000">
            <a:off x="7480321" y="1756184"/>
            <a:ext cx="96000" cy="358200"/>
          </a:xfrm>
          <a:prstGeom prst="straightConnector1">
            <a:avLst/>
          </a:prstGeom>
          <a:noFill/>
          <a:ln cap="flat" cmpd="sng" w="28575">
            <a:solidFill>
              <a:schemeClr val="accent1"/>
            </a:solidFill>
            <a:prstDash val="solid"/>
            <a:round/>
            <a:headEnd len="med" w="med" type="none"/>
            <a:tailEnd len="med" w="med" type="none"/>
          </a:ln>
        </p:spPr>
      </p:cxnSp>
      <p:sp>
        <p:nvSpPr>
          <p:cNvPr id="419" name="Google Shape;419;p51"/>
          <p:cNvSpPr/>
          <p:nvPr/>
        </p:nvSpPr>
        <p:spPr>
          <a:xfrm>
            <a:off x="7522702" y="1693550"/>
            <a:ext cx="105900" cy="1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420" name="Google Shape;420;p51"/>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Experiment Results (Line Chart)</a:t>
            </a:r>
            <a:endParaRPr/>
          </a:p>
        </p:txBody>
      </p:sp>
      <p:sp>
        <p:nvSpPr>
          <p:cNvPr id="421" name="Google Shape;421;p51"/>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422" name="Google Shape;422;p51"/>
          <p:cNvSpPr txBox="1"/>
          <p:nvPr/>
        </p:nvSpPr>
        <p:spPr>
          <a:xfrm>
            <a:off x="6346525" y="3947950"/>
            <a:ext cx="1118700" cy="304800"/>
          </a:xfrm>
          <a:prstGeom prst="rect">
            <a:avLst/>
          </a:prstGeom>
          <a:noFill/>
          <a:ln>
            <a:noFill/>
          </a:ln>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en" sz="900">
                <a:solidFill>
                  <a:schemeClr val="accent3"/>
                </a:solidFill>
                <a:latin typeface="Merriweather"/>
                <a:ea typeface="Merriweather"/>
                <a:cs typeface="Merriweather"/>
                <a:sym typeface="Merriweather"/>
              </a:rPr>
              <a:t>Lorem Ipsum</a:t>
            </a:r>
            <a:endParaRPr sz="900">
              <a:solidFill>
                <a:schemeClr val="accent3"/>
              </a:solidFill>
              <a:latin typeface="Merriweather"/>
              <a:ea typeface="Merriweather"/>
              <a:cs typeface="Merriweather"/>
              <a:sym typeface="Merriweather"/>
            </a:endParaRPr>
          </a:p>
        </p:txBody>
      </p:sp>
      <p:sp>
        <p:nvSpPr>
          <p:cNvPr id="423" name="Google Shape;423;p51"/>
          <p:cNvSpPr/>
          <p:nvPr/>
        </p:nvSpPr>
        <p:spPr>
          <a:xfrm>
            <a:off x="4706875" y="1167600"/>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80%</a:t>
            </a:r>
            <a:endParaRPr sz="900">
              <a:solidFill>
                <a:schemeClr val="accent3"/>
              </a:solidFill>
              <a:latin typeface="Merriweather"/>
              <a:ea typeface="Merriweather"/>
              <a:cs typeface="Merriweather"/>
              <a:sym typeface="Merriweather"/>
            </a:endParaRPr>
          </a:p>
        </p:txBody>
      </p:sp>
      <p:sp>
        <p:nvSpPr>
          <p:cNvPr id="424" name="Google Shape;424;p51"/>
          <p:cNvSpPr/>
          <p:nvPr/>
        </p:nvSpPr>
        <p:spPr>
          <a:xfrm>
            <a:off x="4706875" y="1495838"/>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70%</a:t>
            </a:r>
            <a:endParaRPr sz="900">
              <a:solidFill>
                <a:schemeClr val="accent3"/>
              </a:solidFill>
              <a:latin typeface="Merriweather"/>
              <a:ea typeface="Merriweather"/>
              <a:cs typeface="Merriweather"/>
              <a:sym typeface="Merriweather"/>
            </a:endParaRPr>
          </a:p>
        </p:txBody>
      </p:sp>
      <p:sp>
        <p:nvSpPr>
          <p:cNvPr id="425" name="Google Shape;425;p51"/>
          <p:cNvSpPr/>
          <p:nvPr/>
        </p:nvSpPr>
        <p:spPr>
          <a:xfrm>
            <a:off x="4706875" y="1835213"/>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60%</a:t>
            </a:r>
            <a:endParaRPr sz="900">
              <a:solidFill>
                <a:schemeClr val="accent3"/>
              </a:solidFill>
              <a:latin typeface="Merriweather"/>
              <a:ea typeface="Merriweather"/>
              <a:cs typeface="Merriweather"/>
              <a:sym typeface="Merriweather"/>
            </a:endParaRPr>
          </a:p>
        </p:txBody>
      </p:sp>
      <p:sp>
        <p:nvSpPr>
          <p:cNvPr id="426" name="Google Shape;426;p51"/>
          <p:cNvSpPr/>
          <p:nvPr/>
        </p:nvSpPr>
        <p:spPr>
          <a:xfrm>
            <a:off x="4706875" y="2163450"/>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50%</a:t>
            </a:r>
            <a:endParaRPr sz="900">
              <a:solidFill>
                <a:schemeClr val="accent3"/>
              </a:solidFill>
              <a:latin typeface="Merriweather"/>
              <a:ea typeface="Merriweather"/>
              <a:cs typeface="Merriweather"/>
              <a:sym typeface="Merriweather"/>
            </a:endParaRPr>
          </a:p>
        </p:txBody>
      </p:sp>
      <p:sp>
        <p:nvSpPr>
          <p:cNvPr id="427" name="Google Shape;427;p51"/>
          <p:cNvSpPr/>
          <p:nvPr/>
        </p:nvSpPr>
        <p:spPr>
          <a:xfrm>
            <a:off x="4706875" y="2491700"/>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40%</a:t>
            </a:r>
            <a:endParaRPr sz="900">
              <a:solidFill>
                <a:schemeClr val="accent3"/>
              </a:solidFill>
              <a:latin typeface="Merriweather"/>
              <a:ea typeface="Merriweather"/>
              <a:cs typeface="Merriweather"/>
              <a:sym typeface="Merriweather"/>
            </a:endParaRPr>
          </a:p>
        </p:txBody>
      </p:sp>
      <p:sp>
        <p:nvSpPr>
          <p:cNvPr id="428" name="Google Shape;428;p51"/>
          <p:cNvSpPr/>
          <p:nvPr/>
        </p:nvSpPr>
        <p:spPr>
          <a:xfrm>
            <a:off x="4706875" y="2819938"/>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30%</a:t>
            </a:r>
            <a:endParaRPr sz="900">
              <a:solidFill>
                <a:schemeClr val="accent3"/>
              </a:solidFill>
              <a:latin typeface="Merriweather"/>
              <a:ea typeface="Merriweather"/>
              <a:cs typeface="Merriweather"/>
              <a:sym typeface="Merriweather"/>
            </a:endParaRPr>
          </a:p>
        </p:txBody>
      </p:sp>
      <p:sp>
        <p:nvSpPr>
          <p:cNvPr id="429" name="Google Shape;429;p51"/>
          <p:cNvSpPr/>
          <p:nvPr/>
        </p:nvSpPr>
        <p:spPr>
          <a:xfrm>
            <a:off x="4706875" y="3172475"/>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20%</a:t>
            </a:r>
            <a:endParaRPr sz="900">
              <a:solidFill>
                <a:schemeClr val="accent3"/>
              </a:solidFill>
              <a:latin typeface="Merriweather"/>
              <a:ea typeface="Merriweather"/>
              <a:cs typeface="Merriweather"/>
              <a:sym typeface="Merriweather"/>
            </a:endParaRPr>
          </a:p>
        </p:txBody>
      </p:sp>
      <p:sp>
        <p:nvSpPr>
          <p:cNvPr id="430" name="Google Shape;430;p51"/>
          <p:cNvSpPr/>
          <p:nvPr/>
        </p:nvSpPr>
        <p:spPr>
          <a:xfrm>
            <a:off x="4706875" y="3500713"/>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3"/>
                </a:solidFill>
                <a:latin typeface="Merriweather"/>
                <a:ea typeface="Merriweather"/>
                <a:cs typeface="Merriweather"/>
                <a:sym typeface="Merriweather"/>
              </a:rPr>
              <a:t>10%</a:t>
            </a:r>
            <a:endParaRPr sz="900">
              <a:solidFill>
                <a:schemeClr val="accent3"/>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6" name="Google Shape;436;p52"/>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437" name="Google Shape;437;p52"/>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438" name="Google Shape;438;p52"/>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Defining the Problem</a:t>
            </a:r>
            <a:endParaRPr b="1" sz="3650">
              <a:solidFill>
                <a:schemeClr val="accent2"/>
              </a:solidFill>
              <a:latin typeface="Merriweather"/>
              <a:ea typeface="Merriweather"/>
              <a:cs typeface="Merriweather"/>
              <a:sym typeface="Merriweather"/>
            </a:endParaRPr>
          </a:p>
        </p:txBody>
      </p:sp>
      <p:sp>
        <p:nvSpPr>
          <p:cNvPr id="439" name="Google Shape;439;p52"/>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Making Observations</a:t>
            </a:r>
            <a:endParaRPr b="1" sz="3650">
              <a:solidFill>
                <a:schemeClr val="accent2"/>
              </a:solidFill>
              <a:latin typeface="Merriweather"/>
              <a:ea typeface="Merriweather"/>
              <a:cs typeface="Merriweather"/>
              <a:sym typeface="Merriweather"/>
            </a:endParaRPr>
          </a:p>
        </p:txBody>
      </p:sp>
      <p:sp>
        <p:nvSpPr>
          <p:cNvPr id="440" name="Google Shape;440;p52"/>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Forming a Hypothesis</a:t>
            </a:r>
            <a:endParaRPr b="1" sz="3650">
              <a:solidFill>
                <a:schemeClr val="accent2"/>
              </a:solidFill>
              <a:latin typeface="Merriweather"/>
              <a:ea typeface="Merriweather"/>
              <a:cs typeface="Merriweather"/>
              <a:sym typeface="Merriweather"/>
            </a:endParaRPr>
          </a:p>
        </p:txBody>
      </p:sp>
      <p:sp>
        <p:nvSpPr>
          <p:cNvPr id="441" name="Google Shape;441;p52"/>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Experiment Results</a:t>
            </a:r>
            <a:endParaRPr b="1" sz="3650">
              <a:solidFill>
                <a:schemeClr val="accent2"/>
              </a:solidFill>
              <a:latin typeface="Merriweather"/>
              <a:ea typeface="Merriweather"/>
              <a:cs typeface="Merriweather"/>
              <a:sym typeface="Merriweather"/>
            </a:endParaRPr>
          </a:p>
        </p:txBody>
      </p:sp>
      <p:sp>
        <p:nvSpPr>
          <p:cNvPr id="442" name="Google Shape;442;p52"/>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Drawing a Conclusion</a:t>
            </a:r>
            <a:endParaRPr b="1" sz="3650">
              <a:solidFill>
                <a:schemeClr val="dk1"/>
              </a:solidFill>
              <a:latin typeface="Merriweather"/>
              <a:ea typeface="Merriweather"/>
              <a:cs typeface="Merriweather"/>
              <a:sym typeface="Merriweather"/>
            </a:endParaRPr>
          </a:p>
        </p:txBody>
      </p:sp>
      <p:sp>
        <p:nvSpPr>
          <p:cNvPr id="443" name="Google Shape;443;p52"/>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1.</a:t>
            </a:r>
            <a:endParaRPr b="1" sz="1450">
              <a:solidFill>
                <a:schemeClr val="accent2"/>
              </a:solidFill>
              <a:latin typeface="Merriweather"/>
              <a:ea typeface="Merriweather"/>
              <a:cs typeface="Merriweather"/>
              <a:sym typeface="Merriweather"/>
            </a:endParaRPr>
          </a:p>
        </p:txBody>
      </p:sp>
      <p:sp>
        <p:nvSpPr>
          <p:cNvPr id="444" name="Google Shape;444;p52"/>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2.</a:t>
            </a:r>
            <a:endParaRPr b="1" sz="1450">
              <a:solidFill>
                <a:schemeClr val="accent2"/>
              </a:solidFill>
              <a:latin typeface="Merriweather"/>
              <a:ea typeface="Merriweather"/>
              <a:cs typeface="Merriweather"/>
              <a:sym typeface="Merriweather"/>
            </a:endParaRPr>
          </a:p>
        </p:txBody>
      </p:sp>
      <p:sp>
        <p:nvSpPr>
          <p:cNvPr id="445" name="Google Shape;445;p52"/>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3.</a:t>
            </a:r>
            <a:endParaRPr b="1" sz="1450">
              <a:solidFill>
                <a:schemeClr val="accent2"/>
              </a:solidFill>
              <a:latin typeface="Merriweather"/>
              <a:ea typeface="Merriweather"/>
              <a:cs typeface="Merriweather"/>
              <a:sym typeface="Merriweather"/>
            </a:endParaRPr>
          </a:p>
        </p:txBody>
      </p:sp>
      <p:sp>
        <p:nvSpPr>
          <p:cNvPr id="446" name="Google Shape;446;p52"/>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4.</a:t>
            </a:r>
            <a:endParaRPr b="1" sz="1450">
              <a:solidFill>
                <a:schemeClr val="accent2"/>
              </a:solidFill>
              <a:latin typeface="Merriweather"/>
              <a:ea typeface="Merriweather"/>
              <a:cs typeface="Merriweather"/>
              <a:sym typeface="Merriweather"/>
            </a:endParaRPr>
          </a:p>
        </p:txBody>
      </p:sp>
      <p:sp>
        <p:nvSpPr>
          <p:cNvPr id="447" name="Google Shape;447;p52"/>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5.</a:t>
            </a:r>
            <a:endParaRPr b="1" sz="1450">
              <a:solidFill>
                <a:schemeClr val="dk1"/>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3"/>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Drawing </a:t>
            </a:r>
            <a:endParaRPr/>
          </a:p>
          <a:p>
            <a:pPr indent="0" lvl="0" marL="0" rtl="0" algn="l">
              <a:spcBef>
                <a:spcPts val="0"/>
              </a:spcBef>
              <a:spcAft>
                <a:spcPts val="0"/>
              </a:spcAft>
              <a:buNone/>
            </a:pPr>
            <a:r>
              <a:rPr lang="en"/>
              <a:t>a Conclusion</a:t>
            </a:r>
            <a:endParaRPr/>
          </a:p>
        </p:txBody>
      </p:sp>
      <p:sp>
        <p:nvSpPr>
          <p:cNvPr id="453" name="Google Shape;453;p53"/>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Lorem ipsum dolor sit amet, consectetur adipiscing elit. Curabitur rhoncus nibh ut odio tempor elementum. Praesent et mattis dolor.</a:t>
            </a:r>
            <a:endParaRPr/>
          </a:p>
        </p:txBody>
      </p:sp>
      <p:sp>
        <p:nvSpPr>
          <p:cNvPr id="454" name="Google Shape;454;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Two scientists inside a laboratory discussing." id="455" name="Google Shape;455;p53"/>
          <p:cNvPicPr preferRelativeResize="0"/>
          <p:nvPr>
            <p:ph idx="2" type="pic"/>
          </p:nvPr>
        </p:nvPicPr>
        <p:blipFill rotWithShape="1">
          <a:blip r:embed="rId3">
            <a:alphaModFix/>
          </a:blip>
          <a:srcRect b="0" l="9315" r="9323" t="0"/>
          <a:stretch/>
        </p:blipFill>
        <p:spPr>
          <a:xfrm>
            <a:off x="3726325" y="669925"/>
            <a:ext cx="5220900" cy="4276800"/>
          </a:xfrm>
          <a:prstGeom prst="round2DiagRect">
            <a:avLst>
              <a:gd fmla="val 16667" name="adj1"/>
              <a:gd fmla="val 0" name="adj2"/>
            </a:avLst>
          </a:prstGeom>
        </p:spPr>
      </p:pic>
      <p:sp>
        <p:nvSpPr>
          <p:cNvPr id="456" name="Google Shape;456;p53"/>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Drawing a Conclusion</a:t>
            </a:r>
            <a:endParaRPr/>
          </a:p>
        </p:txBody>
      </p:sp>
      <p:sp>
        <p:nvSpPr>
          <p:cNvPr id="457" name="Google Shape;457;p5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458" name="Google Shape;458;p53"/>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4" name="Google Shape;464;p54"/>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Source</a:t>
            </a:r>
            <a:endParaRPr/>
          </a:p>
        </p:txBody>
      </p:sp>
      <p:sp>
        <p:nvSpPr>
          <p:cNvPr id="465" name="Google Shape;465;p54"/>
          <p:cNvSpPr txBox="1"/>
          <p:nvPr>
            <p:ph idx="2" type="body"/>
          </p:nvPr>
        </p:nvSpPr>
        <p:spPr>
          <a:xfrm>
            <a:off x="203000" y="132045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66" name="Google Shape;466;p54"/>
          <p:cNvSpPr txBox="1"/>
          <p:nvPr>
            <p:ph idx="3" type="body"/>
          </p:nvPr>
        </p:nvSpPr>
        <p:spPr>
          <a:xfrm>
            <a:off x="203000" y="158865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67" name="Google Shape;467;p54"/>
          <p:cNvSpPr txBox="1"/>
          <p:nvPr>
            <p:ph idx="4" type="body"/>
          </p:nvPr>
        </p:nvSpPr>
        <p:spPr>
          <a:xfrm>
            <a:off x="203000" y="2206550"/>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accent5"/>
              </a:buClr>
              <a:buSzPts val="1100"/>
              <a:buFont typeface="Arial"/>
              <a:buNone/>
            </a:pPr>
            <a:r>
              <a:rPr lang="en"/>
              <a:t>Source</a:t>
            </a:r>
            <a:endParaRPr/>
          </a:p>
        </p:txBody>
      </p:sp>
      <p:sp>
        <p:nvSpPr>
          <p:cNvPr id="468" name="Google Shape;468;p54"/>
          <p:cNvSpPr txBox="1"/>
          <p:nvPr>
            <p:ph idx="5" type="body"/>
          </p:nvPr>
        </p:nvSpPr>
        <p:spPr>
          <a:xfrm>
            <a:off x="203000" y="263555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69" name="Google Shape;469;p54"/>
          <p:cNvSpPr txBox="1"/>
          <p:nvPr>
            <p:ph idx="6" type="body"/>
          </p:nvPr>
        </p:nvSpPr>
        <p:spPr>
          <a:xfrm>
            <a:off x="203000" y="290375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70" name="Google Shape;470;p54"/>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accent5"/>
              </a:buClr>
              <a:buSzPts val="1100"/>
              <a:buFont typeface="Arial"/>
              <a:buNone/>
            </a:pPr>
            <a:r>
              <a:rPr lang="en"/>
              <a:t>Source</a:t>
            </a:r>
            <a:endParaRPr/>
          </a:p>
        </p:txBody>
      </p:sp>
      <p:sp>
        <p:nvSpPr>
          <p:cNvPr id="471" name="Google Shape;471;p54"/>
          <p:cNvSpPr txBox="1"/>
          <p:nvPr>
            <p:ph idx="8" type="body"/>
          </p:nvPr>
        </p:nvSpPr>
        <p:spPr>
          <a:xfrm>
            <a:off x="203000" y="386240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72" name="Google Shape;472;p54"/>
          <p:cNvSpPr txBox="1"/>
          <p:nvPr>
            <p:ph idx="9" type="body"/>
          </p:nvPr>
        </p:nvSpPr>
        <p:spPr>
          <a:xfrm>
            <a:off x="203000" y="413060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73" name="Google Shape;473;p54"/>
          <p:cNvSpPr txBox="1"/>
          <p:nvPr>
            <p:ph idx="13" type="body"/>
          </p:nvPr>
        </p:nvSpPr>
        <p:spPr>
          <a:xfrm>
            <a:off x="3249600" y="891450"/>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accent5"/>
              </a:buClr>
              <a:buSzPts val="1100"/>
              <a:buFont typeface="Arial"/>
              <a:buNone/>
            </a:pPr>
            <a:r>
              <a:rPr lang="en"/>
              <a:t>Source</a:t>
            </a:r>
            <a:endParaRPr/>
          </a:p>
        </p:txBody>
      </p:sp>
      <p:sp>
        <p:nvSpPr>
          <p:cNvPr id="474" name="Google Shape;474;p54"/>
          <p:cNvSpPr txBox="1"/>
          <p:nvPr>
            <p:ph idx="14" type="body"/>
          </p:nvPr>
        </p:nvSpPr>
        <p:spPr>
          <a:xfrm>
            <a:off x="3249600" y="132045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75" name="Google Shape;475;p54"/>
          <p:cNvSpPr txBox="1"/>
          <p:nvPr>
            <p:ph idx="15" type="body"/>
          </p:nvPr>
        </p:nvSpPr>
        <p:spPr>
          <a:xfrm>
            <a:off x="3249600" y="158865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76" name="Google Shape;476;p54"/>
          <p:cNvSpPr txBox="1"/>
          <p:nvPr>
            <p:ph idx="16" type="body"/>
          </p:nvPr>
        </p:nvSpPr>
        <p:spPr>
          <a:xfrm>
            <a:off x="3249600" y="2206550"/>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accent5"/>
              </a:buClr>
              <a:buSzPts val="1100"/>
              <a:buFont typeface="Arial"/>
              <a:buNone/>
            </a:pPr>
            <a:r>
              <a:rPr lang="en"/>
              <a:t>Source</a:t>
            </a:r>
            <a:endParaRPr/>
          </a:p>
        </p:txBody>
      </p:sp>
      <p:sp>
        <p:nvSpPr>
          <p:cNvPr id="477" name="Google Shape;477;p54"/>
          <p:cNvSpPr txBox="1"/>
          <p:nvPr>
            <p:ph idx="17" type="body"/>
          </p:nvPr>
        </p:nvSpPr>
        <p:spPr>
          <a:xfrm>
            <a:off x="3249600" y="263555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78" name="Google Shape;478;p54"/>
          <p:cNvSpPr txBox="1"/>
          <p:nvPr>
            <p:ph idx="18" type="body"/>
          </p:nvPr>
        </p:nvSpPr>
        <p:spPr>
          <a:xfrm>
            <a:off x="3249600" y="290375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79" name="Google Shape;479;p54"/>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accent5"/>
              </a:buClr>
              <a:buSzPts val="1100"/>
              <a:buFont typeface="Arial"/>
              <a:buNone/>
            </a:pPr>
            <a:r>
              <a:rPr lang="en"/>
              <a:t>Source</a:t>
            </a:r>
            <a:endParaRPr/>
          </a:p>
        </p:txBody>
      </p:sp>
      <p:sp>
        <p:nvSpPr>
          <p:cNvPr id="480" name="Google Shape;480;p54"/>
          <p:cNvSpPr txBox="1"/>
          <p:nvPr>
            <p:ph idx="20" type="body"/>
          </p:nvPr>
        </p:nvSpPr>
        <p:spPr>
          <a:xfrm>
            <a:off x="3249600" y="386240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81" name="Google Shape;481;p54"/>
          <p:cNvSpPr txBox="1"/>
          <p:nvPr>
            <p:ph idx="21" type="body"/>
          </p:nvPr>
        </p:nvSpPr>
        <p:spPr>
          <a:xfrm>
            <a:off x="3249600" y="413060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82" name="Google Shape;482;p54"/>
          <p:cNvSpPr txBox="1"/>
          <p:nvPr>
            <p:ph idx="22" type="body"/>
          </p:nvPr>
        </p:nvSpPr>
        <p:spPr>
          <a:xfrm>
            <a:off x="6296200" y="891450"/>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accent5"/>
              </a:buClr>
              <a:buSzPts val="1100"/>
              <a:buFont typeface="Arial"/>
              <a:buNone/>
            </a:pPr>
            <a:r>
              <a:rPr lang="en"/>
              <a:t>Source</a:t>
            </a:r>
            <a:endParaRPr/>
          </a:p>
        </p:txBody>
      </p:sp>
      <p:sp>
        <p:nvSpPr>
          <p:cNvPr id="483" name="Google Shape;483;p54"/>
          <p:cNvSpPr txBox="1"/>
          <p:nvPr>
            <p:ph idx="23" type="body"/>
          </p:nvPr>
        </p:nvSpPr>
        <p:spPr>
          <a:xfrm>
            <a:off x="6296200" y="132045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84" name="Google Shape;484;p54"/>
          <p:cNvSpPr txBox="1"/>
          <p:nvPr>
            <p:ph idx="24" type="body"/>
          </p:nvPr>
        </p:nvSpPr>
        <p:spPr>
          <a:xfrm>
            <a:off x="6296200" y="158865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85" name="Google Shape;485;p54"/>
          <p:cNvSpPr txBox="1"/>
          <p:nvPr>
            <p:ph idx="25" type="body"/>
          </p:nvPr>
        </p:nvSpPr>
        <p:spPr>
          <a:xfrm>
            <a:off x="6296200" y="2206550"/>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accent5"/>
              </a:buClr>
              <a:buSzPts val="1100"/>
              <a:buFont typeface="Arial"/>
              <a:buNone/>
            </a:pPr>
            <a:r>
              <a:rPr lang="en"/>
              <a:t>Source</a:t>
            </a:r>
            <a:endParaRPr/>
          </a:p>
        </p:txBody>
      </p:sp>
      <p:sp>
        <p:nvSpPr>
          <p:cNvPr id="486" name="Google Shape;486;p54"/>
          <p:cNvSpPr txBox="1"/>
          <p:nvPr>
            <p:ph idx="26" type="body"/>
          </p:nvPr>
        </p:nvSpPr>
        <p:spPr>
          <a:xfrm>
            <a:off x="6296200" y="263555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87" name="Google Shape;487;p54"/>
          <p:cNvSpPr txBox="1"/>
          <p:nvPr>
            <p:ph idx="27" type="body"/>
          </p:nvPr>
        </p:nvSpPr>
        <p:spPr>
          <a:xfrm>
            <a:off x="6296200" y="290375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88" name="Google Shape;488;p54"/>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accent5"/>
              </a:buClr>
              <a:buSzPts val="1100"/>
              <a:buFont typeface="Arial"/>
              <a:buNone/>
            </a:pPr>
            <a:r>
              <a:rPr lang="en"/>
              <a:t>Source</a:t>
            </a:r>
            <a:endParaRPr/>
          </a:p>
        </p:txBody>
      </p:sp>
      <p:sp>
        <p:nvSpPr>
          <p:cNvPr id="489" name="Google Shape;489;p54"/>
          <p:cNvSpPr txBox="1"/>
          <p:nvPr>
            <p:ph idx="29" type="body"/>
          </p:nvPr>
        </p:nvSpPr>
        <p:spPr>
          <a:xfrm>
            <a:off x="6296200" y="386240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90" name="Google Shape;490;p54"/>
          <p:cNvSpPr txBox="1"/>
          <p:nvPr>
            <p:ph idx="30" type="body"/>
          </p:nvPr>
        </p:nvSpPr>
        <p:spPr>
          <a:xfrm>
            <a:off x="6296200" y="4130600"/>
            <a:ext cx="2644800" cy="26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 Dolor Sit Amet</a:t>
            </a:r>
            <a:endParaRPr/>
          </a:p>
        </p:txBody>
      </p:sp>
      <p:sp>
        <p:nvSpPr>
          <p:cNvPr id="491" name="Google Shape;491;p54"/>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Appendix</a:t>
            </a:r>
            <a:endParaRPr/>
          </a:p>
        </p:txBody>
      </p:sp>
      <p:sp>
        <p:nvSpPr>
          <p:cNvPr id="492" name="Google Shape;492;p54"/>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5"/>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hlink"/>
              </a:buClr>
              <a:buSzPts val="1100"/>
              <a:buFont typeface="Arial"/>
              <a:buNone/>
            </a:pPr>
            <a:r>
              <a:rPr b="1" lang="en" sz="1200">
                <a:solidFill>
                  <a:schemeClr val="hlink"/>
                </a:solidFill>
                <a:latin typeface="Times New Roman"/>
                <a:ea typeface="Times New Roman"/>
                <a:cs typeface="Times New Roman"/>
                <a:sym typeface="Times New Roman"/>
              </a:rPr>
              <a:t>6- L’équipe</a:t>
            </a:r>
            <a:endParaRPr b="1"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Guytompous J. DESMOULIN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Arial"/>
                <a:ea typeface="Arial"/>
                <a:cs typeface="Arial"/>
                <a:sym typeface="Aria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Compétences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Willy EXANTUS:</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Arial"/>
                <a:ea typeface="Arial"/>
                <a:cs typeface="Arial"/>
                <a:sym typeface="Aria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Competences:</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John-Eder EXUME:</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Arial"/>
                <a:ea typeface="Arial"/>
                <a:cs typeface="Arial"/>
                <a:sym typeface="Aria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Competences:</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Marc-Sene HORNE:</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Arial"/>
                <a:ea typeface="Arial"/>
                <a:cs typeface="Arial"/>
                <a:sym typeface="Aria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Competences:</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Lamare JOSEPH:</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Arial"/>
                <a:ea typeface="Arial"/>
                <a:cs typeface="Arial"/>
                <a:sym typeface="Aria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Competences:</a:t>
            </a:r>
            <a:endParaRPr sz="1200">
              <a:solidFill>
                <a:schemeClr val="hlink"/>
              </a:solidFill>
              <a:latin typeface="Times New Roman"/>
              <a:ea typeface="Times New Roman"/>
              <a:cs typeface="Times New Roman"/>
              <a:sym typeface="Times New Roman"/>
            </a:endParaRPr>
          </a:p>
          <a:p>
            <a:pPr indent="0" lvl="0" marL="22860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Egzael LABADY:</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Arial"/>
                <a:ea typeface="Arial"/>
                <a:cs typeface="Arial"/>
                <a:sym typeface="Aria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Competences:</a:t>
            </a:r>
            <a:endParaRPr sz="1200">
              <a:solidFill>
                <a:schemeClr val="hlink"/>
              </a:solidFill>
              <a:latin typeface="Times New Roman"/>
              <a:ea typeface="Times New Roman"/>
              <a:cs typeface="Times New Roman"/>
              <a:sym typeface="Times New Roman"/>
            </a:endParaRPr>
          </a:p>
          <a:p>
            <a:pPr indent="0" lvl="0" marL="22860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Stanley LOUIS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Arial"/>
                <a:ea typeface="Arial"/>
                <a:cs typeface="Arial"/>
                <a:sym typeface="Aria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Compétences :</a:t>
            </a:r>
            <a:endParaRPr sz="1200">
              <a:solidFill>
                <a:schemeClr val="hlink"/>
              </a:solidFill>
              <a:latin typeface="Times New Roman"/>
              <a:ea typeface="Times New Roman"/>
              <a:cs typeface="Times New Roman"/>
              <a:sym typeface="Times New Roman"/>
            </a:endParaRPr>
          </a:p>
          <a:p>
            <a:pPr indent="0" lvl="0" marL="22860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Lubens LUMA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Arial"/>
                <a:ea typeface="Arial"/>
                <a:cs typeface="Arial"/>
                <a:sym typeface="Aria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Compétences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Renel SIDRENICE: Developpeur Full Stack</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Arial"/>
                <a:ea typeface="Arial"/>
                <a:cs typeface="Arial"/>
                <a:sym typeface="Aria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Compétences: programmation (niveau 3), conception  (niveau 3), réseautage (niveau 2), observation aigue (niveau 2)  communication efficace (niveau 2) Empathie (niveau 3).</a:t>
            </a:r>
            <a:endParaRPr sz="1200">
              <a:solidFill>
                <a:schemeClr val="hlink"/>
              </a:solidFill>
              <a:latin typeface="Times New Roman"/>
              <a:ea typeface="Times New Roman"/>
              <a:cs typeface="Times New Roman"/>
              <a:sym typeface="Times New Roman"/>
            </a:endParaRPr>
          </a:p>
          <a:p>
            <a:pPr indent="0" lvl="0" marL="22860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 </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Wideline TAVIL : Auditrice</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Arial"/>
                <a:ea typeface="Arial"/>
                <a:cs typeface="Arial"/>
                <a:sym typeface="Arial"/>
              </a:rPr>
              <a:t>v</a:t>
            </a:r>
            <a:r>
              <a:rPr lang="en" sz="7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Compétences : analyse et contrôle (niveau 3), collaboration (niveau 3), communication (niveau 3), prise de décision (niveau 3)</a:t>
            </a:r>
            <a:endParaRPr sz="1200">
              <a:solidFill>
                <a:schemeClr val="hlink"/>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498" name="Google Shape;498;p55"/>
          <p:cNvSpPr txBox="1"/>
          <p:nvPr>
            <p:ph idx="2" type="body"/>
          </p:nvPr>
        </p:nvSpPr>
        <p:spPr>
          <a:xfrm>
            <a:off x="203000" y="1320450"/>
            <a:ext cx="2644800" cy="268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t/>
            </a:r>
            <a:endParaRPr/>
          </a:p>
        </p:txBody>
      </p:sp>
      <p:sp>
        <p:nvSpPr>
          <p:cNvPr id="499" name="Google Shape;499;p55"/>
          <p:cNvSpPr txBox="1"/>
          <p:nvPr>
            <p:ph idx="3" type="body"/>
          </p:nvPr>
        </p:nvSpPr>
        <p:spPr>
          <a:xfrm>
            <a:off x="203000" y="1588650"/>
            <a:ext cx="2644800" cy="268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t/>
            </a:r>
            <a:endParaRPr/>
          </a:p>
        </p:txBody>
      </p:sp>
      <p:sp>
        <p:nvSpPr>
          <p:cNvPr id="500" name="Google Shape;500;p55"/>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1200"/>
              </a:spcAft>
              <a:buNone/>
            </a:pPr>
            <a:r>
              <a:t/>
            </a:r>
            <a:endParaRPr/>
          </a:p>
        </p:txBody>
      </p:sp>
      <p:sp>
        <p:nvSpPr>
          <p:cNvPr id="501" name="Google Shape;501;p55"/>
          <p:cNvSpPr txBox="1"/>
          <p:nvPr>
            <p:ph idx="5" type="body"/>
          </p:nvPr>
        </p:nvSpPr>
        <p:spPr>
          <a:xfrm>
            <a:off x="203000" y="2635550"/>
            <a:ext cx="2644800" cy="268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t/>
            </a:r>
            <a:endParaRPr/>
          </a:p>
        </p:txBody>
      </p:sp>
      <p:sp>
        <p:nvSpPr>
          <p:cNvPr id="502" name="Google Shape;502;p55"/>
          <p:cNvSpPr txBox="1"/>
          <p:nvPr>
            <p:ph idx="6" type="body"/>
          </p:nvPr>
        </p:nvSpPr>
        <p:spPr>
          <a:xfrm>
            <a:off x="203000" y="2903750"/>
            <a:ext cx="2644800" cy="268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t/>
            </a:r>
            <a:endParaRPr/>
          </a:p>
        </p:txBody>
      </p:sp>
      <p:sp>
        <p:nvSpPr>
          <p:cNvPr id="503" name="Google Shape;503;p55"/>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504" name="Google Shape;504;p55"/>
          <p:cNvSpPr txBox="1"/>
          <p:nvPr>
            <p:ph idx="8" type="body"/>
          </p:nvPr>
        </p:nvSpPr>
        <p:spPr>
          <a:xfrm>
            <a:off x="203000" y="3862400"/>
            <a:ext cx="2644800" cy="268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t/>
            </a:r>
            <a:endParaRPr/>
          </a:p>
        </p:txBody>
      </p:sp>
      <p:sp>
        <p:nvSpPr>
          <p:cNvPr id="505" name="Google Shape;505;p55"/>
          <p:cNvSpPr txBox="1"/>
          <p:nvPr>
            <p:ph idx="9" type="body"/>
          </p:nvPr>
        </p:nvSpPr>
        <p:spPr>
          <a:xfrm>
            <a:off x="203000" y="4130600"/>
            <a:ext cx="2644800" cy="268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t/>
            </a:r>
            <a:endParaRPr/>
          </a:p>
        </p:txBody>
      </p:sp>
      <p:sp>
        <p:nvSpPr>
          <p:cNvPr id="506" name="Google Shape;506;p55"/>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1200"/>
              </a:spcAft>
              <a:buNone/>
            </a:pPr>
            <a:r>
              <a:t/>
            </a:r>
            <a:endParaRPr/>
          </a:p>
        </p:txBody>
      </p:sp>
      <p:sp>
        <p:nvSpPr>
          <p:cNvPr id="507" name="Google Shape;507;p55"/>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t/>
            </a:r>
            <a:endParaRPr/>
          </a:p>
        </p:txBody>
      </p:sp>
      <p:sp>
        <p:nvSpPr>
          <p:cNvPr id="508" name="Google Shape;508;p55"/>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t/>
            </a:r>
            <a:endParaRPr/>
          </a:p>
        </p:txBody>
      </p:sp>
      <p:sp>
        <p:nvSpPr>
          <p:cNvPr id="509" name="Google Shape;509;p55"/>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1200"/>
              </a:spcAft>
              <a:buNone/>
            </a:pPr>
            <a:r>
              <a:t/>
            </a:r>
            <a:endParaRPr/>
          </a:p>
        </p:txBody>
      </p:sp>
      <p:sp>
        <p:nvSpPr>
          <p:cNvPr id="510" name="Google Shape;510;p55"/>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t/>
            </a:r>
            <a:endParaRPr/>
          </a:p>
        </p:txBody>
      </p:sp>
      <p:sp>
        <p:nvSpPr>
          <p:cNvPr id="511" name="Google Shape;511;p55"/>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t/>
            </a:r>
            <a:endParaRPr/>
          </a:p>
        </p:txBody>
      </p:sp>
      <p:sp>
        <p:nvSpPr>
          <p:cNvPr id="512" name="Google Shape;512;p55"/>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513" name="Google Shape;513;p55"/>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514" name="Google Shape;514;p55"/>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t/>
            </a:r>
            <a:endParaRPr/>
          </a:p>
        </p:txBody>
      </p:sp>
      <p:sp>
        <p:nvSpPr>
          <p:cNvPr id="515" name="Google Shape;515;p55"/>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1200"/>
              </a:spcAft>
              <a:buNone/>
            </a:pPr>
            <a:r>
              <a:t/>
            </a:r>
            <a:endParaRPr/>
          </a:p>
        </p:txBody>
      </p:sp>
      <p:sp>
        <p:nvSpPr>
          <p:cNvPr id="516" name="Google Shape;516;p55"/>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t/>
            </a:r>
            <a:endParaRPr/>
          </a:p>
        </p:txBody>
      </p:sp>
      <p:sp>
        <p:nvSpPr>
          <p:cNvPr id="517" name="Google Shape;517;p55"/>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t/>
            </a:r>
            <a:endParaRPr/>
          </a:p>
        </p:txBody>
      </p:sp>
      <p:sp>
        <p:nvSpPr>
          <p:cNvPr id="518" name="Google Shape;518;p55"/>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1200"/>
              </a:spcAft>
              <a:buNone/>
            </a:pPr>
            <a:r>
              <a:t/>
            </a:r>
            <a:endParaRPr/>
          </a:p>
        </p:txBody>
      </p:sp>
      <p:sp>
        <p:nvSpPr>
          <p:cNvPr id="519" name="Google Shape;519;p55"/>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t/>
            </a:r>
            <a:endParaRPr/>
          </a:p>
        </p:txBody>
      </p:sp>
      <p:sp>
        <p:nvSpPr>
          <p:cNvPr id="520" name="Google Shape;520;p55"/>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t/>
            </a:r>
            <a:endParaRPr/>
          </a:p>
        </p:txBody>
      </p:sp>
      <p:sp>
        <p:nvSpPr>
          <p:cNvPr id="521" name="Google Shape;521;p55"/>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522" name="Google Shape;522;p55"/>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523" name="Google Shape;523;p55"/>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524" name="Google Shape;524;p55"/>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525" name="Google Shape;525;p55"/>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idx="1" type="body"/>
          </p:nvPr>
        </p:nvSpPr>
        <p:spPr>
          <a:xfrm>
            <a:off x="196950" y="196725"/>
            <a:ext cx="8839500" cy="622500"/>
          </a:xfrm>
          <a:prstGeom prst="rect">
            <a:avLst/>
          </a:prstGeom>
        </p:spPr>
        <p:txBody>
          <a:bodyPr anchorCtr="0" anchor="ctr" bIns="91425" lIns="91425" spcFirstLastPara="1" rIns="91425" wrap="square" tIns="91425">
            <a:noAutofit/>
          </a:bodyPr>
          <a:lstStyle/>
          <a:p>
            <a:pPr indent="0" lvl="0" marL="0" rtl="0" algn="ctr">
              <a:spcBef>
                <a:spcPts val="1200"/>
              </a:spcBef>
              <a:spcAft>
                <a:spcPts val="1200"/>
              </a:spcAft>
              <a:buNone/>
            </a:pPr>
            <a:r>
              <a:rPr b="1" lang="en" sz="2400">
                <a:solidFill>
                  <a:schemeClr val="hlink"/>
                </a:solidFill>
                <a:latin typeface="Times New Roman"/>
                <a:ea typeface="Times New Roman"/>
                <a:cs typeface="Times New Roman"/>
                <a:sym typeface="Times New Roman"/>
              </a:rPr>
              <a:t>LexisSa</a:t>
            </a:r>
            <a:r>
              <a:rPr b="1" lang="en" sz="2400">
                <a:solidFill>
                  <a:schemeClr val="hlink"/>
                </a:solidFill>
                <a:latin typeface="Times New Roman"/>
                <a:ea typeface="Times New Roman"/>
                <a:cs typeface="Times New Roman"/>
                <a:sym typeface="Times New Roman"/>
              </a:rPr>
              <a:t> – Système de Gestion de Bibliothèque (SaaS)</a:t>
            </a:r>
            <a:endParaRPr/>
          </a:p>
        </p:txBody>
      </p:sp>
      <p:sp>
        <p:nvSpPr>
          <p:cNvPr id="235" name="Google Shape;235;p34"/>
          <p:cNvSpPr txBox="1"/>
          <p:nvPr>
            <p:ph idx="2" type="body"/>
          </p:nvPr>
        </p:nvSpPr>
        <p:spPr>
          <a:xfrm>
            <a:off x="196950" y="1024600"/>
            <a:ext cx="8839500" cy="31149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Clr>
                <a:schemeClr val="hlink"/>
              </a:buClr>
              <a:buSzPts val="1100"/>
              <a:buFont typeface="Arial"/>
              <a:buNone/>
            </a:pPr>
            <a:r>
              <a:rPr b="1" lang="en" sz="1800">
                <a:solidFill>
                  <a:schemeClr val="hlink"/>
                </a:solidFill>
                <a:latin typeface="Times New Roman"/>
                <a:ea typeface="Times New Roman"/>
                <a:cs typeface="Times New Roman"/>
                <a:sym typeface="Times New Roman"/>
              </a:rPr>
              <a:t>Public cible</a:t>
            </a:r>
            <a:endParaRPr b="1" sz="1800">
              <a:solidFill>
                <a:schemeClr val="hlink"/>
              </a:solidFill>
              <a:latin typeface="Times New Roman"/>
              <a:ea typeface="Times New Roman"/>
              <a:cs typeface="Times New Roman"/>
              <a:sym typeface="Times New Roman"/>
            </a:endParaRPr>
          </a:p>
          <a:p>
            <a:pPr indent="0" lvl="0" marL="0" rtl="0" algn="l">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LexisSa s’adresse à :</a:t>
            </a:r>
            <a:endParaRPr sz="1200">
              <a:solidFill>
                <a:schemeClr val="hlink"/>
              </a:solidFill>
              <a:latin typeface="Times New Roman"/>
              <a:ea typeface="Times New Roman"/>
              <a:cs typeface="Times New Roman"/>
              <a:sym typeface="Times New Roman"/>
            </a:endParaRPr>
          </a:p>
          <a:p>
            <a:pPr indent="-304800" lvl="0" marL="457200" rtl="0" algn="l">
              <a:spcBef>
                <a:spcPts val="1200"/>
              </a:spcBef>
              <a:spcAft>
                <a:spcPts val="0"/>
              </a:spcAft>
              <a:buClr>
                <a:schemeClr val="hlink"/>
              </a:buClr>
              <a:buSzPts val="1200"/>
              <a:buAutoNum type="arabicPeriod"/>
            </a:pPr>
            <a:r>
              <a:rPr b="1" lang="en" sz="1200">
                <a:solidFill>
                  <a:schemeClr val="hlink"/>
                </a:solidFill>
                <a:latin typeface="Times New Roman"/>
                <a:ea typeface="Times New Roman"/>
                <a:cs typeface="Times New Roman"/>
                <a:sym typeface="Times New Roman"/>
              </a:rPr>
              <a:t>Les propriétaires de bibliothèques</a:t>
            </a:r>
            <a:r>
              <a:rPr lang="en" sz="1200">
                <a:solidFill>
                  <a:schemeClr val="hlink"/>
                </a:solidFill>
                <a:latin typeface="Times New Roman"/>
                <a:ea typeface="Times New Roman"/>
                <a:cs typeface="Times New Roman"/>
                <a:sym typeface="Times New Roman"/>
              </a:rPr>
              <a:t> souhaitant digitaliser leur gestion et optimiser leurs services.</a:t>
            </a:r>
            <a:endParaRPr sz="1200">
              <a:solidFill>
                <a:schemeClr val="hlink"/>
              </a:solidFill>
              <a:latin typeface="Times New Roman"/>
              <a:ea typeface="Times New Roman"/>
              <a:cs typeface="Times New Roman"/>
              <a:sym typeface="Times New Roman"/>
            </a:endParaRPr>
          </a:p>
          <a:p>
            <a:pPr indent="-304800" lvl="0" marL="457200" rtl="0" algn="l">
              <a:spcBef>
                <a:spcPts val="0"/>
              </a:spcBef>
              <a:spcAft>
                <a:spcPts val="0"/>
              </a:spcAft>
              <a:buClr>
                <a:schemeClr val="hlink"/>
              </a:buClr>
              <a:buSzPts val="1200"/>
              <a:buAutoNum type="arabicPeriod"/>
            </a:pPr>
            <a:r>
              <a:rPr b="1" lang="en" sz="1200">
                <a:solidFill>
                  <a:schemeClr val="hlink"/>
                </a:solidFill>
                <a:latin typeface="Times New Roman"/>
                <a:ea typeface="Times New Roman"/>
                <a:cs typeface="Times New Roman"/>
                <a:sym typeface="Times New Roman"/>
              </a:rPr>
              <a:t>Les entrepreneurs et institutions</a:t>
            </a:r>
            <a:r>
              <a:rPr lang="en" sz="1200">
                <a:solidFill>
                  <a:schemeClr val="hlink"/>
                </a:solidFill>
                <a:latin typeface="Times New Roman"/>
                <a:ea typeface="Times New Roman"/>
                <a:cs typeface="Times New Roman"/>
                <a:sym typeface="Times New Roman"/>
              </a:rPr>
              <a:t> souhaitant créer une bibliothèque virtuelle.</a:t>
            </a:r>
            <a:endParaRPr sz="1200">
              <a:solidFill>
                <a:schemeClr val="hlink"/>
              </a:solidFill>
              <a:latin typeface="Times New Roman"/>
              <a:ea typeface="Times New Roman"/>
              <a:cs typeface="Times New Roman"/>
              <a:sym typeface="Times New Roman"/>
            </a:endParaRPr>
          </a:p>
          <a:p>
            <a:pPr indent="-304800" lvl="0" marL="457200" rtl="0" algn="l">
              <a:spcBef>
                <a:spcPts val="0"/>
              </a:spcBef>
              <a:spcAft>
                <a:spcPts val="0"/>
              </a:spcAft>
              <a:buClr>
                <a:schemeClr val="hlink"/>
              </a:buClr>
              <a:buSzPts val="1200"/>
              <a:buAutoNum type="arabicPeriod"/>
            </a:pPr>
            <a:r>
              <a:rPr b="1" lang="en" sz="1200">
                <a:solidFill>
                  <a:schemeClr val="hlink"/>
                </a:solidFill>
                <a:latin typeface="Times New Roman"/>
                <a:ea typeface="Times New Roman"/>
                <a:cs typeface="Times New Roman"/>
                <a:sym typeface="Times New Roman"/>
              </a:rPr>
              <a:t>Les bibliothécaires</a:t>
            </a:r>
            <a:r>
              <a:rPr lang="en" sz="1200">
                <a:solidFill>
                  <a:schemeClr val="hlink"/>
                </a:solidFill>
                <a:latin typeface="Times New Roman"/>
                <a:ea typeface="Times New Roman"/>
                <a:cs typeface="Times New Roman"/>
                <a:sym typeface="Times New Roman"/>
              </a:rPr>
              <a:t> travaillant dans des établissements physiques cherchant à moderniser leurs processus.</a:t>
            </a:r>
            <a:endParaRPr sz="1200">
              <a:solidFill>
                <a:schemeClr val="hlink"/>
              </a:solidFill>
              <a:latin typeface="Times New Roman"/>
              <a:ea typeface="Times New Roman"/>
              <a:cs typeface="Times New Roman"/>
              <a:sym typeface="Times New Roman"/>
            </a:endParaRPr>
          </a:p>
          <a:p>
            <a:pPr indent="-304800" lvl="0" marL="457200" rtl="0" algn="l">
              <a:spcBef>
                <a:spcPts val="0"/>
              </a:spcBef>
              <a:spcAft>
                <a:spcPts val="0"/>
              </a:spcAft>
              <a:buClr>
                <a:schemeClr val="hlink"/>
              </a:buClr>
              <a:buSzPts val="1200"/>
              <a:buAutoNum type="arabicPeriod"/>
            </a:pPr>
            <a:r>
              <a:rPr b="1" lang="en" sz="1200">
                <a:solidFill>
                  <a:schemeClr val="hlink"/>
                </a:solidFill>
                <a:latin typeface="Times New Roman"/>
                <a:ea typeface="Times New Roman"/>
                <a:cs typeface="Times New Roman"/>
                <a:sym typeface="Times New Roman"/>
              </a:rPr>
              <a:t>Les lecteurs</a:t>
            </a:r>
            <a:r>
              <a:rPr lang="en" sz="1200">
                <a:solidFill>
                  <a:schemeClr val="hlink"/>
                </a:solidFill>
                <a:latin typeface="Times New Roman"/>
                <a:ea typeface="Times New Roman"/>
                <a:cs typeface="Times New Roman"/>
                <a:sym typeface="Times New Roman"/>
              </a:rPr>
              <a:t> qui, en raison de contraintes géographiques ou sécuritaires, ne peuvent pas se rendre dans une bibliothèque physique.</a:t>
            </a:r>
            <a:endParaRPr sz="1200">
              <a:solidFill>
                <a:schemeClr val="hlink"/>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800">
              <a:solidFill>
                <a:schemeClr val="hlink"/>
              </a:solidFill>
              <a:latin typeface="Times New Roman"/>
              <a:ea typeface="Times New Roman"/>
              <a:cs typeface="Times New Roman"/>
              <a:sym typeface="Times New Roman"/>
            </a:endParaRPr>
          </a:p>
          <a:p>
            <a:pPr indent="0" lvl="0" marL="0" rtl="0" algn="r">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idx="1" type="body"/>
          </p:nvPr>
        </p:nvSpPr>
        <p:spPr>
          <a:xfrm>
            <a:off x="196950" y="196725"/>
            <a:ext cx="8839500" cy="622500"/>
          </a:xfrm>
          <a:prstGeom prst="rect">
            <a:avLst/>
          </a:prstGeom>
        </p:spPr>
        <p:txBody>
          <a:bodyPr anchorCtr="0" anchor="ctr" bIns="91425" lIns="91425" spcFirstLastPara="1" rIns="91425" wrap="square" tIns="91425">
            <a:noAutofit/>
          </a:bodyPr>
          <a:lstStyle/>
          <a:p>
            <a:pPr indent="0" lvl="0" marL="0" rtl="0" algn="ctr">
              <a:spcBef>
                <a:spcPts val="1200"/>
              </a:spcBef>
              <a:spcAft>
                <a:spcPts val="1200"/>
              </a:spcAft>
              <a:buNone/>
            </a:pPr>
            <a:r>
              <a:rPr b="1" lang="en" sz="2400">
                <a:solidFill>
                  <a:schemeClr val="hlink"/>
                </a:solidFill>
                <a:latin typeface="Times New Roman"/>
                <a:ea typeface="Times New Roman"/>
                <a:cs typeface="Times New Roman"/>
                <a:sym typeface="Times New Roman"/>
              </a:rPr>
              <a:t>LexisSa</a:t>
            </a:r>
            <a:r>
              <a:rPr b="1" lang="en" sz="2400">
                <a:solidFill>
                  <a:schemeClr val="hlink"/>
                </a:solidFill>
                <a:latin typeface="Times New Roman"/>
                <a:ea typeface="Times New Roman"/>
                <a:cs typeface="Times New Roman"/>
                <a:sym typeface="Times New Roman"/>
              </a:rPr>
              <a:t> – Système de Gestion de Bibliothèque (SaaS)</a:t>
            </a:r>
            <a:endParaRPr/>
          </a:p>
        </p:txBody>
      </p:sp>
      <p:sp>
        <p:nvSpPr>
          <p:cNvPr id="241" name="Google Shape;241;p35"/>
          <p:cNvSpPr txBox="1"/>
          <p:nvPr>
            <p:ph idx="2" type="body"/>
          </p:nvPr>
        </p:nvSpPr>
        <p:spPr>
          <a:xfrm>
            <a:off x="152250" y="1056900"/>
            <a:ext cx="8839500" cy="30297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Clr>
                <a:schemeClr val="hlink"/>
              </a:buClr>
              <a:buSzPts val="1100"/>
              <a:buFont typeface="Arial"/>
              <a:buNone/>
            </a:pPr>
            <a:r>
              <a:rPr b="1" lang="en" sz="1800">
                <a:solidFill>
                  <a:schemeClr val="hlink"/>
                </a:solidFill>
                <a:latin typeface="Times New Roman"/>
                <a:ea typeface="Times New Roman"/>
                <a:cs typeface="Times New Roman"/>
                <a:sym typeface="Times New Roman"/>
              </a:rPr>
              <a:t>Pourquoi un modèle SaaS ?</a:t>
            </a:r>
            <a:endParaRPr b="1" sz="1800">
              <a:solidFill>
                <a:schemeClr val="hlink"/>
              </a:solidFill>
              <a:latin typeface="Times New Roman"/>
              <a:ea typeface="Times New Roman"/>
              <a:cs typeface="Times New Roman"/>
              <a:sym typeface="Times New Roman"/>
            </a:endParaRPr>
          </a:p>
          <a:p>
            <a:pPr indent="0" lvl="0" marL="0" rtl="0" algn="l">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Le modèle </a:t>
            </a:r>
            <a:r>
              <a:rPr i="1" lang="en" sz="1200">
                <a:solidFill>
                  <a:schemeClr val="hlink"/>
                </a:solidFill>
                <a:latin typeface="Times New Roman"/>
                <a:ea typeface="Times New Roman"/>
                <a:cs typeface="Times New Roman"/>
                <a:sym typeface="Times New Roman"/>
              </a:rPr>
              <a:t>Software as a Service (SaaS)</a:t>
            </a:r>
            <a:r>
              <a:rPr lang="en" sz="1200">
                <a:solidFill>
                  <a:schemeClr val="hlink"/>
                </a:solidFill>
                <a:latin typeface="Times New Roman"/>
                <a:ea typeface="Times New Roman"/>
                <a:cs typeface="Times New Roman"/>
                <a:sym typeface="Times New Roman"/>
              </a:rPr>
              <a:t> offre de nombreux avantages aux utilisateurs :</a:t>
            </a:r>
            <a:endParaRPr sz="1200">
              <a:solidFill>
                <a:schemeClr val="hlink"/>
              </a:solidFill>
              <a:latin typeface="Times New Roman"/>
              <a:ea typeface="Times New Roman"/>
              <a:cs typeface="Times New Roman"/>
              <a:sym typeface="Times New Roman"/>
            </a:endParaRPr>
          </a:p>
          <a:p>
            <a:pPr indent="-304800" lvl="0" marL="457200" rtl="0" algn="l">
              <a:spcBef>
                <a:spcPts val="1200"/>
              </a:spcBef>
              <a:spcAft>
                <a:spcPts val="0"/>
              </a:spcAft>
              <a:buClr>
                <a:schemeClr val="hlink"/>
              </a:buClr>
              <a:buSzPts val="1200"/>
              <a:buFont typeface="Times New Roman"/>
              <a:buChar char="➢"/>
            </a:pPr>
            <a:r>
              <a:rPr b="1" lang="en" sz="1200">
                <a:solidFill>
                  <a:schemeClr val="hlink"/>
                </a:solidFill>
                <a:latin typeface="Times New Roman"/>
                <a:ea typeface="Times New Roman"/>
                <a:cs typeface="Times New Roman"/>
                <a:sym typeface="Times New Roman"/>
              </a:rPr>
              <a:t>Aucune gestion d’hébergement</a:t>
            </a:r>
            <a:r>
              <a:rPr lang="en" sz="1200">
                <a:solidFill>
                  <a:schemeClr val="hlink"/>
                </a:solidFill>
                <a:latin typeface="Times New Roman"/>
                <a:ea typeface="Times New Roman"/>
                <a:cs typeface="Times New Roman"/>
                <a:sym typeface="Times New Roman"/>
              </a:rPr>
              <a:t> : La plateforme est entièrement prise en charge, évitant aux bibliothèques les coûts et les contraintes techniques liés à l'infrastructure.</a:t>
            </a:r>
            <a:endParaRPr sz="1200">
              <a:solidFill>
                <a:schemeClr val="hlink"/>
              </a:solidFill>
              <a:latin typeface="Times New Roman"/>
              <a:ea typeface="Times New Roman"/>
              <a:cs typeface="Times New Roman"/>
              <a:sym typeface="Times New Roman"/>
            </a:endParaRPr>
          </a:p>
          <a:p>
            <a:pPr indent="-304800" lvl="0" marL="457200" rtl="0" algn="l">
              <a:spcBef>
                <a:spcPts val="0"/>
              </a:spcBef>
              <a:spcAft>
                <a:spcPts val="0"/>
              </a:spcAft>
              <a:buClr>
                <a:schemeClr val="hlink"/>
              </a:buClr>
              <a:buSzPts val="1200"/>
              <a:buFont typeface="Times New Roman"/>
              <a:buChar char="➢"/>
            </a:pPr>
            <a:r>
              <a:rPr b="1" lang="en" sz="1200">
                <a:solidFill>
                  <a:schemeClr val="hlink"/>
                </a:solidFill>
                <a:latin typeface="Times New Roman"/>
                <a:ea typeface="Times New Roman"/>
                <a:cs typeface="Times New Roman"/>
                <a:sym typeface="Times New Roman"/>
              </a:rPr>
              <a:t>Déploiement instantané</a:t>
            </a:r>
            <a:r>
              <a:rPr lang="en" sz="1200">
                <a:solidFill>
                  <a:schemeClr val="hlink"/>
                </a:solidFill>
                <a:latin typeface="Times New Roman"/>
                <a:ea typeface="Times New Roman"/>
                <a:cs typeface="Times New Roman"/>
                <a:sym typeface="Times New Roman"/>
              </a:rPr>
              <a:t> : Une simple inscription suffit pour accéder immédiatement à toutes les fonctionnalités.</a:t>
            </a:r>
            <a:endParaRPr sz="1200">
              <a:solidFill>
                <a:schemeClr val="hlink"/>
              </a:solidFill>
              <a:latin typeface="Times New Roman"/>
              <a:ea typeface="Times New Roman"/>
              <a:cs typeface="Times New Roman"/>
              <a:sym typeface="Times New Roman"/>
            </a:endParaRPr>
          </a:p>
          <a:p>
            <a:pPr indent="-304800" lvl="0" marL="457200" rtl="0" algn="l">
              <a:spcBef>
                <a:spcPts val="0"/>
              </a:spcBef>
              <a:spcAft>
                <a:spcPts val="0"/>
              </a:spcAft>
              <a:buClr>
                <a:schemeClr val="hlink"/>
              </a:buClr>
              <a:buSzPts val="1200"/>
              <a:buFont typeface="Times New Roman"/>
              <a:buChar char="➢"/>
            </a:pPr>
            <a:r>
              <a:rPr b="1" lang="en" sz="1200">
                <a:solidFill>
                  <a:schemeClr val="hlink"/>
                </a:solidFill>
                <a:latin typeface="Times New Roman"/>
                <a:ea typeface="Times New Roman"/>
                <a:cs typeface="Times New Roman"/>
                <a:sym typeface="Times New Roman"/>
              </a:rPr>
              <a:t>Mises à jour continues</a:t>
            </a:r>
            <a:r>
              <a:rPr lang="en" sz="1200">
                <a:solidFill>
                  <a:schemeClr val="hlink"/>
                </a:solidFill>
                <a:latin typeface="Times New Roman"/>
                <a:ea typeface="Times New Roman"/>
                <a:cs typeface="Times New Roman"/>
                <a:sym typeface="Times New Roman"/>
              </a:rPr>
              <a:t> : Les améliorations et nouvelles fonctionnalités sont intégrées automatiquement, sans interruption de service.</a:t>
            </a:r>
            <a:endParaRPr sz="1200">
              <a:solidFill>
                <a:schemeClr val="hlink"/>
              </a:solidFill>
              <a:latin typeface="Times New Roman"/>
              <a:ea typeface="Times New Roman"/>
              <a:cs typeface="Times New Roman"/>
              <a:sym typeface="Times New Roman"/>
            </a:endParaRPr>
          </a:p>
          <a:p>
            <a:pPr indent="-304800" lvl="0" marL="457200" rtl="0" algn="l">
              <a:spcBef>
                <a:spcPts val="0"/>
              </a:spcBef>
              <a:spcAft>
                <a:spcPts val="0"/>
              </a:spcAft>
              <a:buClr>
                <a:schemeClr val="hlink"/>
              </a:buClr>
              <a:buSzPts val="1200"/>
              <a:buFont typeface="Times New Roman"/>
              <a:buChar char="➢"/>
            </a:pPr>
            <a:r>
              <a:rPr b="1" lang="en" sz="1200">
                <a:solidFill>
                  <a:schemeClr val="hlink"/>
                </a:solidFill>
                <a:latin typeface="Times New Roman"/>
                <a:ea typeface="Times New Roman"/>
                <a:cs typeface="Times New Roman"/>
                <a:sym typeface="Times New Roman"/>
              </a:rPr>
              <a:t>Sécurité renforcée</a:t>
            </a:r>
            <a:r>
              <a:rPr lang="en" sz="1200">
                <a:solidFill>
                  <a:schemeClr val="hlink"/>
                </a:solidFill>
                <a:latin typeface="Times New Roman"/>
                <a:ea typeface="Times New Roman"/>
                <a:cs typeface="Times New Roman"/>
                <a:sym typeface="Times New Roman"/>
              </a:rPr>
              <a:t> : Toutes les données sont protégées par des protocoles de cryptage avancés, assurant la confidentialité des informations.</a:t>
            </a:r>
            <a:endParaRPr b="1" sz="1800">
              <a:solidFill>
                <a:schemeClr val="hlink"/>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idx="1" type="body"/>
          </p:nvPr>
        </p:nvSpPr>
        <p:spPr>
          <a:xfrm>
            <a:off x="2271450" y="196725"/>
            <a:ext cx="4053000" cy="401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b="1" lang="en" sz="1700">
                <a:solidFill>
                  <a:schemeClr val="dk2"/>
                </a:solidFill>
              </a:rPr>
              <a:t>Les parties prenantes du projet</a:t>
            </a:r>
            <a:endParaRPr b="1" sz="1700">
              <a:solidFill>
                <a:schemeClr val="dk2"/>
              </a:solidFill>
            </a:endParaRPr>
          </a:p>
        </p:txBody>
      </p:sp>
      <p:sp>
        <p:nvSpPr>
          <p:cNvPr id="247" name="Google Shape;247;p36"/>
          <p:cNvSpPr txBox="1"/>
          <p:nvPr>
            <p:ph idx="2" type="body"/>
          </p:nvPr>
        </p:nvSpPr>
        <p:spPr>
          <a:xfrm>
            <a:off x="-29650" y="1124625"/>
            <a:ext cx="3163800" cy="3667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AutoNum type="arabicPeriod"/>
            </a:pPr>
            <a:r>
              <a:rPr b="1" lang="en" sz="1100">
                <a:solidFill>
                  <a:schemeClr val="dk2"/>
                </a:solidFill>
              </a:rPr>
              <a:t>Parties prenantes internes</a:t>
            </a:r>
            <a:endParaRPr b="1" sz="1100">
              <a:solidFill>
                <a:schemeClr val="dk2"/>
              </a:solidFill>
            </a:endParaRPr>
          </a:p>
          <a:p>
            <a:pPr indent="-241300" lvl="0" marL="571500" rtl="0" algn="l">
              <a:spcBef>
                <a:spcPts val="0"/>
              </a:spcBef>
              <a:spcAft>
                <a:spcPts val="0"/>
              </a:spcAft>
              <a:buClr>
                <a:schemeClr val="dk2"/>
              </a:buClr>
              <a:buSzPts val="1100"/>
              <a:buChar char="●"/>
            </a:pPr>
            <a:r>
              <a:rPr lang="en" sz="1100">
                <a:solidFill>
                  <a:schemeClr val="dk2"/>
                </a:solidFill>
              </a:rPr>
              <a:t>Le </a:t>
            </a:r>
            <a:r>
              <a:rPr lang="en" sz="1100">
                <a:solidFill>
                  <a:schemeClr val="dk2"/>
                </a:solidFill>
              </a:rPr>
              <a:t>chef</a:t>
            </a:r>
            <a:r>
              <a:rPr lang="en" sz="1100">
                <a:solidFill>
                  <a:schemeClr val="dk2"/>
                </a:solidFill>
              </a:rPr>
              <a:t> de projet</a:t>
            </a:r>
            <a:endParaRPr sz="1100">
              <a:solidFill>
                <a:schemeClr val="dk2"/>
              </a:solidFill>
            </a:endParaRPr>
          </a:p>
          <a:p>
            <a:pPr indent="-241300" lvl="0" marL="571500" rtl="0" algn="l">
              <a:spcBef>
                <a:spcPts val="0"/>
              </a:spcBef>
              <a:spcAft>
                <a:spcPts val="0"/>
              </a:spcAft>
              <a:buClr>
                <a:schemeClr val="dk2"/>
              </a:buClr>
              <a:buSzPts val="1100"/>
              <a:buChar char="●"/>
            </a:pPr>
            <a:r>
              <a:rPr lang="en" sz="1100">
                <a:solidFill>
                  <a:schemeClr val="dk2"/>
                </a:solidFill>
              </a:rPr>
              <a:t>Équipe</a:t>
            </a:r>
            <a:r>
              <a:rPr lang="en" sz="1100">
                <a:solidFill>
                  <a:schemeClr val="dk2"/>
                </a:solidFill>
              </a:rPr>
              <a:t> de </a:t>
            </a:r>
            <a:r>
              <a:rPr lang="en" sz="1100">
                <a:solidFill>
                  <a:schemeClr val="dk2"/>
                </a:solidFill>
              </a:rPr>
              <a:t>développement technique</a:t>
            </a:r>
            <a:endParaRPr sz="1100">
              <a:solidFill>
                <a:schemeClr val="dk2"/>
              </a:solidFill>
            </a:endParaRPr>
          </a:p>
          <a:p>
            <a:pPr indent="-241300" lvl="0" marL="571500" rtl="0" algn="l">
              <a:spcBef>
                <a:spcPts val="0"/>
              </a:spcBef>
              <a:spcAft>
                <a:spcPts val="0"/>
              </a:spcAft>
              <a:buClr>
                <a:schemeClr val="dk2"/>
              </a:buClr>
              <a:buSzPts val="1100"/>
              <a:buChar char="●"/>
            </a:pPr>
            <a:r>
              <a:rPr lang="en" sz="1100">
                <a:solidFill>
                  <a:schemeClr val="dk2"/>
                </a:solidFill>
              </a:rPr>
              <a:t>Responsables infrastructure et cybersécurité</a:t>
            </a:r>
            <a:endParaRPr sz="1100">
              <a:solidFill>
                <a:schemeClr val="dk2"/>
              </a:solidFill>
            </a:endParaRPr>
          </a:p>
          <a:p>
            <a:pPr indent="-241300" lvl="0" marL="571500" rtl="0" algn="l">
              <a:spcBef>
                <a:spcPts val="0"/>
              </a:spcBef>
              <a:spcAft>
                <a:spcPts val="0"/>
              </a:spcAft>
              <a:buClr>
                <a:schemeClr val="dk2"/>
              </a:buClr>
              <a:buSzPts val="1100"/>
              <a:buChar char="●"/>
            </a:pPr>
            <a:r>
              <a:rPr lang="en" sz="1100">
                <a:solidFill>
                  <a:schemeClr val="dk2"/>
                </a:solidFill>
              </a:rPr>
              <a:t>Équipe</a:t>
            </a:r>
            <a:r>
              <a:rPr lang="en" sz="1100">
                <a:solidFill>
                  <a:schemeClr val="dk2"/>
                </a:solidFill>
              </a:rPr>
              <a:t> de gestion de contenu</a:t>
            </a:r>
            <a:endParaRPr sz="1100">
              <a:solidFill>
                <a:schemeClr val="dk2"/>
              </a:solidFill>
            </a:endParaRPr>
          </a:p>
          <a:p>
            <a:pPr indent="-241300" lvl="0" marL="571500" rtl="0" algn="l">
              <a:spcBef>
                <a:spcPts val="0"/>
              </a:spcBef>
              <a:spcAft>
                <a:spcPts val="0"/>
              </a:spcAft>
              <a:buClr>
                <a:schemeClr val="dk2"/>
              </a:buClr>
              <a:buSzPts val="1100"/>
              <a:buChar char="●"/>
            </a:pPr>
            <a:r>
              <a:rPr lang="en" sz="1100">
                <a:solidFill>
                  <a:schemeClr val="dk2"/>
                </a:solidFill>
              </a:rPr>
              <a:t>Équipe support client</a:t>
            </a:r>
            <a:endParaRPr sz="1100">
              <a:solidFill>
                <a:schemeClr val="dk2"/>
              </a:solidFill>
            </a:endParaRPr>
          </a:p>
          <a:p>
            <a:pPr indent="-241300" lvl="0" marL="571500" rtl="0" algn="l">
              <a:spcBef>
                <a:spcPts val="0"/>
              </a:spcBef>
              <a:spcAft>
                <a:spcPts val="0"/>
              </a:spcAft>
              <a:buClr>
                <a:schemeClr val="dk2"/>
              </a:buClr>
              <a:buSzPts val="1100"/>
              <a:buChar char="●"/>
            </a:pPr>
            <a:r>
              <a:rPr lang="en" sz="1100">
                <a:solidFill>
                  <a:schemeClr val="dk2"/>
                </a:solidFill>
              </a:rPr>
              <a:t>Équipe commerciale</a:t>
            </a:r>
            <a:endParaRPr sz="1100">
              <a:solidFill>
                <a:schemeClr val="dk2"/>
              </a:solidFill>
            </a:endParaRPr>
          </a:p>
          <a:p>
            <a:pPr indent="-241300" lvl="0" marL="571500" rtl="0" algn="l">
              <a:spcBef>
                <a:spcPts val="0"/>
              </a:spcBef>
              <a:spcAft>
                <a:spcPts val="0"/>
              </a:spcAft>
              <a:buClr>
                <a:schemeClr val="dk2"/>
              </a:buClr>
              <a:buSzPts val="1100"/>
              <a:buChar char="●"/>
            </a:pPr>
            <a:r>
              <a:rPr lang="en" sz="1100">
                <a:solidFill>
                  <a:schemeClr val="dk2"/>
                </a:solidFill>
              </a:rPr>
              <a:t>Investisseurs et financeurs</a:t>
            </a:r>
            <a:endParaRPr sz="1100">
              <a:solidFill>
                <a:schemeClr val="dk2"/>
              </a:solidFill>
            </a:endParaRPr>
          </a:p>
        </p:txBody>
      </p:sp>
      <p:sp>
        <p:nvSpPr>
          <p:cNvPr id="248" name="Google Shape;248;p36"/>
          <p:cNvSpPr txBox="1"/>
          <p:nvPr>
            <p:ph idx="2" type="body"/>
          </p:nvPr>
        </p:nvSpPr>
        <p:spPr>
          <a:xfrm>
            <a:off x="3134150" y="1124625"/>
            <a:ext cx="3048600" cy="34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2"/>
                </a:solidFill>
              </a:rPr>
              <a:t>2.     Parties prenantes externes</a:t>
            </a:r>
            <a:endParaRPr b="1" sz="1100">
              <a:solidFill>
                <a:schemeClr val="dk2"/>
              </a:solidFill>
            </a:endParaRPr>
          </a:p>
          <a:p>
            <a:pPr indent="-298450" lvl="0" marL="457200" rtl="0" algn="l">
              <a:spcBef>
                <a:spcPts val="1200"/>
              </a:spcBef>
              <a:spcAft>
                <a:spcPts val="0"/>
              </a:spcAft>
              <a:buClr>
                <a:schemeClr val="dk2"/>
              </a:buClr>
              <a:buSzPts val="1100"/>
              <a:buChar char="●"/>
            </a:pPr>
            <a:r>
              <a:rPr lang="en" sz="1100">
                <a:solidFill>
                  <a:schemeClr val="dk2"/>
                </a:solidFill>
              </a:rPr>
              <a:t>Bibliothèques clientes</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Bibliothécaires et documentalistes</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Lecteurs et utilisateurs finaux (étudiants, chercheurs, grand public)</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Auteurs et éditeurs</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Les utilisateurs finaux</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Autorités de régulation</a:t>
            </a:r>
            <a:endParaRPr sz="1100">
              <a:solidFill>
                <a:schemeClr val="dk2"/>
              </a:solidFill>
            </a:endParaRPr>
          </a:p>
        </p:txBody>
      </p:sp>
      <p:sp>
        <p:nvSpPr>
          <p:cNvPr id="249" name="Google Shape;249;p36"/>
          <p:cNvSpPr txBox="1"/>
          <p:nvPr>
            <p:ph idx="1" type="body"/>
          </p:nvPr>
        </p:nvSpPr>
        <p:spPr>
          <a:xfrm>
            <a:off x="2231075" y="548763"/>
            <a:ext cx="4053000" cy="401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b="1" lang="en" sz="1300" u="sng">
                <a:solidFill>
                  <a:schemeClr val="dk2"/>
                </a:solidFill>
              </a:rPr>
              <a:t>Identification des parties prenantes</a:t>
            </a:r>
            <a:endParaRPr b="1" sz="2200" u="sng">
              <a:solidFill>
                <a:schemeClr val="dk2"/>
              </a:solidFill>
            </a:endParaRPr>
          </a:p>
        </p:txBody>
      </p:sp>
      <p:sp>
        <p:nvSpPr>
          <p:cNvPr id="250" name="Google Shape;250;p36"/>
          <p:cNvSpPr txBox="1"/>
          <p:nvPr>
            <p:ph idx="2" type="body"/>
          </p:nvPr>
        </p:nvSpPr>
        <p:spPr>
          <a:xfrm>
            <a:off x="6227625" y="1129400"/>
            <a:ext cx="2804100" cy="31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2"/>
                </a:solidFill>
              </a:rPr>
              <a:t>3</a:t>
            </a:r>
            <a:r>
              <a:rPr b="1" lang="en" sz="1100">
                <a:solidFill>
                  <a:schemeClr val="dk2"/>
                </a:solidFill>
              </a:rPr>
              <a:t>.     Parties prenantes </a:t>
            </a:r>
            <a:r>
              <a:rPr b="1" lang="en" sz="1100">
                <a:solidFill>
                  <a:schemeClr val="dk2"/>
                </a:solidFill>
              </a:rPr>
              <a:t>stratégiques</a:t>
            </a:r>
            <a:endParaRPr b="1" sz="1100">
              <a:solidFill>
                <a:schemeClr val="dk2"/>
              </a:solidFill>
            </a:endParaRPr>
          </a:p>
          <a:p>
            <a:pPr indent="-298450" lvl="0" marL="457200" rtl="0" algn="l">
              <a:spcBef>
                <a:spcPts val="1200"/>
              </a:spcBef>
              <a:spcAft>
                <a:spcPts val="0"/>
              </a:spcAft>
              <a:buClr>
                <a:schemeClr val="dk2"/>
              </a:buClr>
              <a:buSzPts val="1100"/>
              <a:buChar char="●"/>
            </a:pPr>
            <a:r>
              <a:rPr lang="en" sz="1100">
                <a:solidFill>
                  <a:schemeClr val="dk2"/>
                </a:solidFill>
              </a:rPr>
              <a:t>Investisseurs ou bailleurs de fonds</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Partenaires commerciaux</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Conseillers juridiques</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Équipe</a:t>
            </a:r>
            <a:r>
              <a:rPr lang="en" sz="1100">
                <a:solidFill>
                  <a:schemeClr val="dk2"/>
                </a:solidFill>
              </a:rPr>
              <a:t> marketing</a:t>
            </a:r>
            <a:endParaRPr sz="11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256" name="Google Shape;256;p37"/>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idx="1" type="body"/>
          </p:nvPr>
        </p:nvSpPr>
        <p:spPr>
          <a:xfrm>
            <a:off x="111475" y="986750"/>
            <a:ext cx="2747700" cy="400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000">
                <a:solidFill>
                  <a:schemeClr val="dk2"/>
                </a:solidFill>
              </a:rPr>
              <a:t>Bibliothèques et institutions clientes</a:t>
            </a:r>
            <a:endParaRPr b="1" sz="1000">
              <a:solidFill>
                <a:schemeClr val="dk2"/>
              </a:solidFill>
            </a:endParaRPr>
          </a:p>
          <a:p>
            <a:pPr indent="0" lvl="0" marL="0" rtl="0" algn="just">
              <a:spcBef>
                <a:spcPts val="1200"/>
              </a:spcBef>
              <a:spcAft>
                <a:spcPts val="0"/>
              </a:spcAft>
              <a:buNone/>
            </a:pPr>
            <a:r>
              <a:rPr b="1" lang="en" sz="1000">
                <a:solidFill>
                  <a:schemeClr val="dk2"/>
                </a:solidFill>
              </a:rPr>
              <a:t>Bibliothèques publiques : </a:t>
            </a:r>
            <a:r>
              <a:rPr lang="en" sz="1000">
                <a:solidFill>
                  <a:schemeClr val="dk2"/>
                </a:solidFill>
              </a:rPr>
              <a:t>cherchent à élargir leur accès aux communautés locales avec des services numériques.</a:t>
            </a:r>
            <a:endParaRPr sz="1000">
              <a:solidFill>
                <a:schemeClr val="dk2"/>
              </a:solidFill>
            </a:endParaRPr>
          </a:p>
          <a:p>
            <a:pPr indent="0" lvl="0" marL="0" rtl="0" algn="just">
              <a:spcBef>
                <a:spcPts val="1200"/>
              </a:spcBef>
              <a:spcAft>
                <a:spcPts val="0"/>
              </a:spcAft>
              <a:buNone/>
            </a:pPr>
            <a:r>
              <a:rPr b="1" lang="en" sz="1000">
                <a:solidFill>
                  <a:schemeClr val="dk2"/>
                </a:solidFill>
              </a:rPr>
              <a:t>Bibliothèques universitaires :</a:t>
            </a:r>
            <a:r>
              <a:rPr lang="en" sz="1000">
                <a:solidFill>
                  <a:schemeClr val="dk2"/>
                </a:solidFill>
              </a:rPr>
              <a:t> visent à fournir des ressources académiques accessibles en ligne pour étudiants et chercheurs.</a:t>
            </a:r>
            <a:endParaRPr sz="1000">
              <a:solidFill>
                <a:schemeClr val="dk2"/>
              </a:solidFill>
            </a:endParaRPr>
          </a:p>
          <a:p>
            <a:pPr indent="0" lvl="0" marL="0" rtl="0" algn="just">
              <a:spcBef>
                <a:spcPts val="1200"/>
              </a:spcBef>
              <a:spcAft>
                <a:spcPts val="0"/>
              </a:spcAft>
              <a:buNone/>
            </a:pPr>
            <a:r>
              <a:rPr b="1" lang="en" sz="1000">
                <a:solidFill>
                  <a:schemeClr val="dk2"/>
                </a:solidFill>
              </a:rPr>
              <a:t>Bibliothèques scolaires :</a:t>
            </a:r>
            <a:r>
              <a:rPr lang="en" sz="1000">
                <a:solidFill>
                  <a:schemeClr val="dk2"/>
                </a:solidFill>
              </a:rPr>
              <a:t> utilisées par les écoles pour soutenir l’apprentissage numérique.</a:t>
            </a:r>
            <a:endParaRPr sz="1000">
              <a:solidFill>
                <a:schemeClr val="dk2"/>
              </a:solidFill>
            </a:endParaRPr>
          </a:p>
          <a:p>
            <a:pPr indent="0" lvl="0" marL="0" rtl="0" algn="just">
              <a:spcBef>
                <a:spcPts val="1200"/>
              </a:spcBef>
              <a:spcAft>
                <a:spcPts val="0"/>
              </a:spcAft>
              <a:buNone/>
            </a:pPr>
            <a:r>
              <a:rPr b="1" lang="en" sz="1000">
                <a:solidFill>
                  <a:schemeClr val="dk2"/>
                </a:solidFill>
              </a:rPr>
              <a:t>Bibliothèques d’entreprise :</a:t>
            </a:r>
            <a:r>
              <a:rPr lang="en" sz="1000">
                <a:solidFill>
                  <a:schemeClr val="dk2"/>
                </a:solidFill>
              </a:rPr>
              <a:t> gèrent des archives et des ressources internes pour la formation et la veille stratégique.</a:t>
            </a:r>
            <a:endParaRPr sz="1000">
              <a:solidFill>
                <a:schemeClr val="dk2"/>
              </a:solidFill>
            </a:endParaRPr>
          </a:p>
          <a:p>
            <a:pPr indent="0" lvl="0" marL="0" rtl="0" algn="just">
              <a:spcBef>
                <a:spcPts val="1200"/>
              </a:spcBef>
              <a:spcAft>
                <a:spcPts val="1200"/>
              </a:spcAft>
              <a:buNone/>
            </a:pPr>
            <a:r>
              <a:rPr b="1" lang="en" sz="1000">
                <a:solidFill>
                  <a:schemeClr val="dk2"/>
                </a:solidFill>
              </a:rPr>
              <a:t>Bibliothèques spécialisées (juridique, médicale, technique, etc.) : </a:t>
            </a:r>
            <a:r>
              <a:rPr lang="en" sz="1000">
                <a:solidFill>
                  <a:schemeClr val="dk2"/>
                </a:solidFill>
              </a:rPr>
              <a:t>Ont des besoins spécifiques en matière de gestion et d’accès aux documents numériques.</a:t>
            </a:r>
            <a:endParaRPr sz="1000">
              <a:solidFill>
                <a:schemeClr val="dk2"/>
              </a:solidFill>
            </a:endParaRPr>
          </a:p>
        </p:txBody>
      </p:sp>
      <p:sp>
        <p:nvSpPr>
          <p:cNvPr id="262" name="Google Shape;262;p38"/>
          <p:cNvSpPr txBox="1"/>
          <p:nvPr>
            <p:ph idx="1" type="body"/>
          </p:nvPr>
        </p:nvSpPr>
        <p:spPr>
          <a:xfrm>
            <a:off x="2271450" y="196725"/>
            <a:ext cx="4053000" cy="401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b="1" lang="en" sz="1700">
                <a:solidFill>
                  <a:schemeClr val="dk2"/>
                </a:solidFill>
              </a:rPr>
              <a:t>Les parties prenantes du projet</a:t>
            </a:r>
            <a:endParaRPr b="1" sz="1700">
              <a:solidFill>
                <a:schemeClr val="dk2"/>
              </a:solidFill>
            </a:endParaRPr>
          </a:p>
        </p:txBody>
      </p:sp>
      <p:sp>
        <p:nvSpPr>
          <p:cNvPr id="263" name="Google Shape;263;p38"/>
          <p:cNvSpPr txBox="1"/>
          <p:nvPr>
            <p:ph idx="1" type="body"/>
          </p:nvPr>
        </p:nvSpPr>
        <p:spPr>
          <a:xfrm>
            <a:off x="1771475" y="548775"/>
            <a:ext cx="5197800" cy="401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b="1" lang="en" sz="1300" u="sng">
                <a:solidFill>
                  <a:schemeClr val="dk2"/>
                </a:solidFill>
              </a:rPr>
              <a:t>Description des utilisateurs potentiels ou du public cible</a:t>
            </a:r>
            <a:endParaRPr b="1" sz="2200" u="sng">
              <a:solidFill>
                <a:schemeClr val="dk2"/>
              </a:solidFill>
            </a:endParaRPr>
          </a:p>
        </p:txBody>
      </p:sp>
      <p:sp>
        <p:nvSpPr>
          <p:cNvPr id="264" name="Google Shape;264;p38"/>
          <p:cNvSpPr txBox="1"/>
          <p:nvPr>
            <p:ph idx="1" type="body"/>
          </p:nvPr>
        </p:nvSpPr>
        <p:spPr>
          <a:xfrm>
            <a:off x="3198150" y="986750"/>
            <a:ext cx="2747700" cy="400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chemeClr val="dk2"/>
                </a:solidFill>
              </a:rPr>
              <a:t> </a:t>
            </a:r>
            <a:r>
              <a:rPr b="1" lang="en" sz="1000">
                <a:solidFill>
                  <a:schemeClr val="dk2"/>
                </a:solidFill>
              </a:rPr>
              <a:t>Utilisateurs finaux</a:t>
            </a:r>
            <a:endParaRPr b="1" sz="1000">
              <a:solidFill>
                <a:schemeClr val="dk2"/>
              </a:solidFill>
            </a:endParaRPr>
          </a:p>
          <a:p>
            <a:pPr indent="0" lvl="0" marL="0" rtl="0" algn="just">
              <a:spcBef>
                <a:spcPts val="1200"/>
              </a:spcBef>
              <a:spcAft>
                <a:spcPts val="0"/>
              </a:spcAft>
              <a:buNone/>
            </a:pPr>
            <a:r>
              <a:rPr b="1" lang="en" sz="1000">
                <a:solidFill>
                  <a:schemeClr val="dk2"/>
                </a:solidFill>
              </a:rPr>
              <a:t>Lecteurs :</a:t>
            </a:r>
            <a:r>
              <a:rPr lang="en" sz="1000">
                <a:solidFill>
                  <a:schemeClr val="dk2"/>
                </a:solidFill>
              </a:rPr>
              <a:t> Accèdent aux livres électroniques, journaux et autres ressources à partir de différents appareils.</a:t>
            </a:r>
            <a:endParaRPr sz="1000">
              <a:solidFill>
                <a:schemeClr val="dk2"/>
              </a:solidFill>
            </a:endParaRPr>
          </a:p>
          <a:p>
            <a:pPr indent="0" lvl="0" marL="0" rtl="0" algn="just">
              <a:spcBef>
                <a:spcPts val="1200"/>
              </a:spcBef>
              <a:spcAft>
                <a:spcPts val="0"/>
              </a:spcAft>
              <a:buNone/>
            </a:pPr>
            <a:r>
              <a:rPr b="1" lang="en" sz="1000">
                <a:solidFill>
                  <a:schemeClr val="dk2"/>
                </a:solidFill>
              </a:rPr>
              <a:t>Chercheurs et enseignants </a:t>
            </a:r>
            <a:r>
              <a:rPr b="1" lang="en" sz="1000">
                <a:solidFill>
                  <a:schemeClr val="dk2"/>
                </a:solidFill>
              </a:rPr>
              <a:t>:</a:t>
            </a:r>
            <a:r>
              <a:rPr lang="en" sz="1000">
                <a:solidFill>
                  <a:schemeClr val="dk2"/>
                </a:solidFill>
              </a:rPr>
              <a:t> </a:t>
            </a:r>
            <a:r>
              <a:rPr lang="en" sz="1000">
                <a:solidFill>
                  <a:schemeClr val="dk2"/>
                </a:solidFill>
              </a:rPr>
              <a:t>utilisent des fonctionnalités avancées pour accéder à des documents spécialisés.</a:t>
            </a:r>
            <a:endParaRPr sz="1000">
              <a:solidFill>
                <a:schemeClr val="dk2"/>
              </a:solidFill>
            </a:endParaRPr>
          </a:p>
          <a:p>
            <a:pPr indent="0" lvl="0" marL="0" rtl="0" algn="just">
              <a:spcBef>
                <a:spcPts val="1200"/>
              </a:spcBef>
              <a:spcAft>
                <a:spcPts val="0"/>
              </a:spcAft>
              <a:buNone/>
            </a:pPr>
            <a:r>
              <a:rPr b="1" lang="en" sz="1000">
                <a:solidFill>
                  <a:schemeClr val="dk2"/>
                </a:solidFill>
              </a:rPr>
              <a:t>Professionnels (avocats, médecins, ingénieurs, etc.) : </a:t>
            </a:r>
            <a:r>
              <a:rPr lang="en" sz="1000">
                <a:solidFill>
                  <a:schemeClr val="dk2"/>
                </a:solidFill>
              </a:rPr>
              <a:t>ont besoin de ressources spécialisées et de bases de données de référence.</a:t>
            </a:r>
            <a:endParaRPr sz="1000">
              <a:solidFill>
                <a:schemeClr val="dk2"/>
              </a:solidFill>
            </a:endParaRPr>
          </a:p>
          <a:p>
            <a:pPr indent="0" lvl="0" marL="0" rtl="0" algn="just">
              <a:spcBef>
                <a:spcPts val="1200"/>
              </a:spcBef>
              <a:spcAft>
                <a:spcPts val="0"/>
              </a:spcAft>
              <a:buNone/>
            </a:pPr>
            <a:r>
              <a:rPr b="1" lang="en" sz="1000">
                <a:solidFill>
                  <a:schemeClr val="dk2"/>
                </a:solidFill>
              </a:rPr>
              <a:t>Étudiants : </a:t>
            </a:r>
            <a:r>
              <a:rPr lang="en" sz="1000">
                <a:solidFill>
                  <a:schemeClr val="dk2"/>
                </a:solidFill>
              </a:rPr>
              <a:t>consultent des manuels, des articles académiques et des ouvrages pour leurs recherches.</a:t>
            </a:r>
            <a:endParaRPr sz="1000">
              <a:solidFill>
                <a:schemeClr val="dk2"/>
              </a:solidFill>
            </a:endParaRPr>
          </a:p>
          <a:p>
            <a:pPr indent="0" lvl="0" marL="0" rtl="0" algn="just">
              <a:spcBef>
                <a:spcPts val="1200"/>
              </a:spcBef>
              <a:spcAft>
                <a:spcPts val="1200"/>
              </a:spcAft>
              <a:buNone/>
            </a:pPr>
            <a:r>
              <a:rPr b="1" lang="en" sz="1000">
                <a:solidFill>
                  <a:schemeClr val="dk2"/>
                </a:solidFill>
              </a:rPr>
              <a:t>Grand public : </a:t>
            </a:r>
            <a:r>
              <a:rPr lang="en" sz="1000">
                <a:solidFill>
                  <a:schemeClr val="dk2"/>
                </a:solidFill>
              </a:rPr>
              <a:t>Souhaitant accéder à des ressources culturelles ou éducatives.</a:t>
            </a:r>
            <a:endParaRPr sz="1000">
              <a:solidFill>
                <a:schemeClr val="dk2"/>
              </a:solidFill>
            </a:endParaRPr>
          </a:p>
        </p:txBody>
      </p:sp>
      <p:sp>
        <p:nvSpPr>
          <p:cNvPr id="265" name="Google Shape;265;p38"/>
          <p:cNvSpPr txBox="1"/>
          <p:nvPr>
            <p:ph idx="1" type="body"/>
          </p:nvPr>
        </p:nvSpPr>
        <p:spPr>
          <a:xfrm>
            <a:off x="6198925" y="986750"/>
            <a:ext cx="2747700" cy="400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000">
                <a:solidFill>
                  <a:schemeClr val="dk2"/>
                </a:solidFill>
              </a:rPr>
              <a:t>Utilisateurs opérationnels</a:t>
            </a:r>
            <a:endParaRPr b="1" sz="1000">
              <a:solidFill>
                <a:schemeClr val="dk2"/>
              </a:solidFill>
            </a:endParaRPr>
          </a:p>
          <a:p>
            <a:pPr indent="0" lvl="0" marL="0" rtl="0" algn="just">
              <a:spcBef>
                <a:spcPts val="1200"/>
              </a:spcBef>
              <a:spcAft>
                <a:spcPts val="0"/>
              </a:spcAft>
              <a:buNone/>
            </a:pPr>
            <a:r>
              <a:rPr b="1" lang="en" sz="1000">
                <a:solidFill>
                  <a:schemeClr val="dk2"/>
                </a:solidFill>
              </a:rPr>
              <a:t>Bibliothécaires : </a:t>
            </a:r>
            <a:r>
              <a:rPr lang="en" sz="1000">
                <a:solidFill>
                  <a:schemeClr val="dk2"/>
                </a:solidFill>
              </a:rPr>
              <a:t>utilisent la plateforme pour organiser, gérer et partager du contenu numérique.</a:t>
            </a:r>
            <a:endParaRPr sz="1000">
              <a:solidFill>
                <a:schemeClr val="dk2"/>
              </a:solidFill>
            </a:endParaRPr>
          </a:p>
          <a:p>
            <a:pPr indent="0" lvl="0" marL="0" rtl="0" algn="just">
              <a:spcBef>
                <a:spcPts val="1200"/>
              </a:spcBef>
              <a:spcAft>
                <a:spcPts val="0"/>
              </a:spcAft>
              <a:buNone/>
            </a:pPr>
            <a:r>
              <a:rPr b="1" lang="en" sz="1000">
                <a:solidFill>
                  <a:schemeClr val="dk2"/>
                </a:solidFill>
              </a:rPr>
              <a:t>Responsables des prêts et abonnements :</a:t>
            </a:r>
            <a:r>
              <a:rPr lang="en" sz="1000">
                <a:solidFill>
                  <a:schemeClr val="dk2"/>
                </a:solidFill>
              </a:rPr>
              <a:t> supervisent l’accès aux ressources, les emprunts et les retours numériques.</a:t>
            </a:r>
            <a:endParaRPr sz="1000">
              <a:solidFill>
                <a:schemeClr val="dk2"/>
              </a:solidFill>
            </a:endParaRPr>
          </a:p>
          <a:p>
            <a:pPr indent="0" lvl="0" marL="0" rtl="0" algn="just">
              <a:spcBef>
                <a:spcPts val="1200"/>
              </a:spcBef>
              <a:spcAft>
                <a:spcPts val="0"/>
              </a:spcAft>
              <a:buNone/>
            </a:pPr>
            <a:r>
              <a:rPr b="1" lang="en" sz="1000">
                <a:solidFill>
                  <a:schemeClr val="dk2"/>
                </a:solidFill>
              </a:rPr>
              <a:t>Gestionnaires de catalogue :</a:t>
            </a:r>
            <a:r>
              <a:rPr lang="en" sz="1000">
                <a:solidFill>
                  <a:schemeClr val="dk2"/>
                </a:solidFill>
              </a:rPr>
              <a:t> indexent les documents, mettent à jour les bases de données et assurent la classification.</a:t>
            </a:r>
            <a:endParaRPr sz="1000">
              <a:solidFill>
                <a:schemeClr val="dk2"/>
              </a:solidFill>
            </a:endParaRPr>
          </a:p>
          <a:p>
            <a:pPr indent="0" lvl="0" marL="0" rtl="0" algn="just">
              <a:spcBef>
                <a:spcPts val="1200"/>
              </a:spcBef>
              <a:spcAft>
                <a:spcPts val="0"/>
              </a:spcAft>
              <a:buNone/>
            </a:pPr>
            <a:r>
              <a:rPr b="1" lang="en" sz="1000">
                <a:solidFill>
                  <a:schemeClr val="dk2"/>
                </a:solidFill>
              </a:rPr>
              <a:t>Administrateurs système :</a:t>
            </a:r>
            <a:r>
              <a:rPr lang="en" sz="1000">
                <a:solidFill>
                  <a:schemeClr val="dk2"/>
                </a:solidFill>
              </a:rPr>
              <a:t> gèrent l'infrastructure technique en lien avec le SaaS.</a:t>
            </a:r>
            <a:endParaRPr sz="1000">
              <a:solidFill>
                <a:schemeClr val="dk2"/>
              </a:solidFill>
            </a:endParaRPr>
          </a:p>
          <a:p>
            <a:pPr indent="0" lvl="0" marL="0" rtl="0" algn="just">
              <a:spcBef>
                <a:spcPts val="1200"/>
              </a:spcBef>
              <a:spcAft>
                <a:spcPts val="1200"/>
              </a:spcAft>
              <a:buNone/>
            </a:pPr>
            <a:r>
              <a:rPr b="1" lang="en" sz="1000">
                <a:solidFill>
                  <a:schemeClr val="dk2"/>
                </a:solidFill>
              </a:rPr>
              <a:t>Décideurs : </a:t>
            </a:r>
            <a:r>
              <a:rPr lang="en" sz="1000">
                <a:solidFill>
                  <a:schemeClr val="dk2"/>
                </a:solidFill>
              </a:rPr>
              <a:t>responsables du choix et de l'intégration de la solution (directeurs, gestionnaires).</a:t>
            </a:r>
            <a:endParaRPr sz="1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39"/>
          <p:cNvSpPr txBox="1"/>
          <p:nvPr>
            <p:ph idx="1" type="subTitle"/>
          </p:nvPr>
        </p:nvSpPr>
        <p:spPr>
          <a:xfrm>
            <a:off x="560075" y="272925"/>
            <a:ext cx="7492800" cy="3788700"/>
          </a:xfrm>
          <a:prstGeom prst="rect">
            <a:avLst/>
          </a:prstGeom>
        </p:spPr>
        <p:txBody>
          <a:bodyPr anchorCtr="0" anchor="ctr" bIns="91425" lIns="91425" spcFirstLastPara="1" rIns="91425" wrap="square" tIns="91425">
            <a:spAutoFit/>
          </a:bodyPr>
          <a:lstStyle/>
          <a:p>
            <a:pPr indent="0" lvl="0" marL="0" rtl="0" algn="l">
              <a:lnSpc>
                <a:spcPct val="115000"/>
              </a:lnSpc>
              <a:spcBef>
                <a:spcPts val="1200"/>
              </a:spcBef>
              <a:spcAft>
                <a:spcPts val="0"/>
              </a:spcAft>
              <a:buClr>
                <a:schemeClr val="hlink"/>
              </a:buClr>
              <a:buSzPts val="1100"/>
              <a:buFont typeface="Arial"/>
              <a:buNone/>
            </a:pPr>
            <a:r>
              <a:rPr b="1" lang="en" sz="1300">
                <a:solidFill>
                  <a:schemeClr val="hlink"/>
                </a:solidFill>
                <a:latin typeface="Arial"/>
                <a:ea typeface="Arial"/>
                <a:cs typeface="Arial"/>
                <a:sym typeface="Arial"/>
              </a:rPr>
              <a:t>Specification des exigences</a:t>
            </a:r>
            <a:endParaRPr b="1" sz="1300">
              <a:solidFill>
                <a:schemeClr val="hlink"/>
              </a:solidFill>
              <a:latin typeface="Arial"/>
              <a:ea typeface="Arial"/>
              <a:cs typeface="Arial"/>
              <a:sym typeface="Arial"/>
            </a:endParaRPr>
          </a:p>
          <a:p>
            <a:pPr indent="0" lvl="0" marL="0" rtl="0" algn="l">
              <a:lnSpc>
                <a:spcPct val="115000"/>
              </a:lnSpc>
              <a:spcBef>
                <a:spcPts val="1200"/>
              </a:spcBef>
              <a:spcAft>
                <a:spcPts val="0"/>
              </a:spcAft>
              <a:buClr>
                <a:schemeClr val="hlink"/>
              </a:buClr>
              <a:buSzPts val="1100"/>
              <a:buFont typeface="Arial"/>
              <a:buNone/>
            </a:pPr>
            <a:r>
              <a:rPr b="1" lang="en" sz="1300">
                <a:solidFill>
                  <a:schemeClr val="hlink"/>
                </a:solidFill>
                <a:latin typeface="Arial"/>
                <a:ea typeface="Arial"/>
                <a:cs typeface="Arial"/>
                <a:sym typeface="Arial"/>
              </a:rPr>
              <a:t>Pour rendre la </a:t>
            </a:r>
            <a:r>
              <a:rPr b="1" lang="en" sz="1300">
                <a:solidFill>
                  <a:schemeClr val="hlink"/>
                </a:solidFill>
                <a:latin typeface="Arial"/>
                <a:ea typeface="Arial"/>
                <a:cs typeface="Arial"/>
                <a:sym typeface="Arial"/>
              </a:rPr>
              <a:t>fonctionnalité</a:t>
            </a:r>
            <a:r>
              <a:rPr b="1" lang="en" sz="1300">
                <a:solidFill>
                  <a:schemeClr val="hlink"/>
                </a:solidFill>
                <a:latin typeface="Arial"/>
                <a:ea typeface="Arial"/>
                <a:cs typeface="Arial"/>
                <a:sym typeface="Arial"/>
              </a:rPr>
              <a:t> de la </a:t>
            </a:r>
            <a:r>
              <a:rPr b="1" lang="en" sz="1300">
                <a:solidFill>
                  <a:schemeClr val="hlink"/>
                </a:solidFill>
                <a:latin typeface="Arial"/>
                <a:ea typeface="Arial"/>
                <a:cs typeface="Arial"/>
                <a:sym typeface="Arial"/>
              </a:rPr>
              <a:t>bibliothèque</a:t>
            </a:r>
            <a:r>
              <a:rPr b="1" lang="en" sz="1300">
                <a:solidFill>
                  <a:schemeClr val="hlink"/>
                </a:solidFill>
                <a:latin typeface="Arial"/>
                <a:ea typeface="Arial"/>
                <a:cs typeface="Arial"/>
                <a:sym typeface="Arial"/>
              </a:rPr>
              <a:t>,nous faisions des exigences:</a:t>
            </a:r>
            <a:endParaRPr b="1" sz="1300">
              <a:solidFill>
                <a:schemeClr val="hlink"/>
              </a:solidFill>
              <a:latin typeface="Arial"/>
              <a:ea typeface="Arial"/>
              <a:cs typeface="Arial"/>
              <a:sym typeface="Arial"/>
            </a:endParaRPr>
          </a:p>
          <a:p>
            <a:pPr indent="0" lvl="0" marL="0" rtl="0" algn="l">
              <a:lnSpc>
                <a:spcPct val="115000"/>
              </a:lnSpc>
              <a:spcBef>
                <a:spcPts val="1200"/>
              </a:spcBef>
              <a:spcAft>
                <a:spcPts val="0"/>
              </a:spcAft>
              <a:buClr>
                <a:schemeClr val="hlink"/>
              </a:buClr>
              <a:buSzPts val="1100"/>
              <a:buFont typeface="Arial"/>
              <a:buNone/>
            </a:pPr>
            <a:r>
              <a:rPr b="1" lang="en" sz="1300">
                <a:solidFill>
                  <a:schemeClr val="hlink"/>
                </a:solidFill>
                <a:latin typeface="Arial"/>
                <a:ea typeface="Arial"/>
                <a:cs typeface="Arial"/>
                <a:sym typeface="Arial"/>
              </a:rPr>
              <a:t>        	       </a:t>
            </a:r>
            <a:r>
              <a:rPr b="1" lang="en" sz="1200">
                <a:solidFill>
                  <a:schemeClr val="hlink"/>
                </a:solidFill>
                <a:latin typeface="Arial"/>
                <a:ea typeface="Arial"/>
                <a:cs typeface="Arial"/>
                <a:sym typeface="Arial"/>
              </a:rPr>
              <a:t> </a:t>
            </a:r>
            <a:r>
              <a:rPr b="1" lang="en" sz="1200">
                <a:solidFill>
                  <a:schemeClr val="hlink"/>
                </a:solidFill>
                <a:latin typeface="Times New Roman"/>
                <a:ea typeface="Times New Roman"/>
                <a:cs typeface="Times New Roman"/>
                <a:sym typeface="Times New Roman"/>
              </a:rPr>
              <a:t> </a:t>
            </a:r>
            <a:r>
              <a:rPr lang="en" sz="1200">
                <a:solidFill>
                  <a:schemeClr val="hlink"/>
                </a:solidFill>
                <a:latin typeface="Times New Roman"/>
                <a:ea typeface="Times New Roman"/>
                <a:cs typeface="Times New Roman"/>
                <a:sym typeface="Times New Roman"/>
              </a:rPr>
              <a:t> Il faut Enregistrer,modifier,rechercher,lister les livres(ex. : par categorie,par quantite)</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hlink"/>
                </a:solidFill>
                <a:latin typeface="Times New Roman"/>
                <a:ea typeface="Times New Roman"/>
                <a:cs typeface="Times New Roman"/>
                <a:sym typeface="Times New Roman"/>
              </a:rPr>
              <a:t>                      Il faut Enregistrer,modifier,rechercher,lister les       Auteurs,Editeurs,</a:t>
            </a:r>
            <a:r>
              <a:rPr lang="en" sz="1200">
                <a:solidFill>
                  <a:schemeClr val="hlink"/>
                </a:solidFill>
                <a:latin typeface="Times New Roman"/>
                <a:ea typeface="Times New Roman"/>
                <a:cs typeface="Times New Roman"/>
                <a:sym typeface="Times New Roman"/>
              </a:rPr>
              <a:t>Emprunteurs</a:t>
            </a:r>
            <a:r>
              <a:rPr lang="en" sz="1200">
                <a:solidFill>
                  <a:schemeClr val="hlink"/>
                </a:solidFill>
                <a:latin typeface="Times New Roman"/>
                <a:ea typeface="Times New Roman"/>
                <a:cs typeface="Times New Roman"/>
                <a:sym typeface="Times New Roman"/>
              </a:rPr>
              <a:t>,</a:t>
            </a:r>
            <a:r>
              <a:rPr lang="en" sz="1200">
                <a:solidFill>
                  <a:schemeClr val="hlink"/>
                </a:solidFill>
                <a:latin typeface="Times New Roman"/>
                <a:ea typeface="Times New Roman"/>
                <a:cs typeface="Times New Roman"/>
                <a:sym typeface="Times New Roman"/>
              </a:rPr>
              <a:t>Bibliothécaires</a:t>
            </a:r>
            <a:r>
              <a:rPr lang="en" sz="1200">
                <a:solidFill>
                  <a:schemeClr val="hlink"/>
                </a:solidFill>
                <a:latin typeface="Times New Roman"/>
                <a:ea typeface="Times New Roman"/>
                <a:cs typeface="Times New Roman"/>
                <a:sym typeface="Times New Roman"/>
              </a:rPr>
              <a:t>,Administrateur </a:t>
            </a:r>
            <a:r>
              <a:rPr lang="en" sz="1200">
                <a:solidFill>
                  <a:schemeClr val="hlink"/>
                </a:solidFill>
                <a:latin typeface="Times New Roman"/>
                <a:ea typeface="Times New Roman"/>
                <a:cs typeface="Times New Roman"/>
                <a:sym typeface="Times New Roman"/>
              </a:rPr>
              <a:t>bibliothèque</a:t>
            </a:r>
            <a:r>
              <a:rPr lang="en" sz="1200">
                <a:solidFill>
                  <a:schemeClr val="hlink"/>
                </a:solidFill>
                <a:latin typeface="Times New Roman"/>
                <a:ea typeface="Times New Roman"/>
                <a:cs typeface="Times New Roman"/>
                <a:sym typeface="Times New Roman"/>
              </a:rPr>
              <a:t> et </a:t>
            </a:r>
            <a:r>
              <a:rPr lang="en" sz="1200">
                <a:solidFill>
                  <a:schemeClr val="hlink"/>
                </a:solidFill>
                <a:latin typeface="Times New Roman"/>
                <a:ea typeface="Times New Roman"/>
                <a:cs typeface="Times New Roman"/>
                <a:sym typeface="Times New Roman"/>
              </a:rPr>
              <a:t>Bibliothèques</a:t>
            </a:r>
            <a:endParaRPr sz="1200">
              <a:solidFill>
                <a:schemeClr val="hlink"/>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	           Etat du livre (ex. : neuf, épuise)</a:t>
            </a:r>
            <a:endParaRPr sz="1200">
              <a:solidFill>
                <a:schemeClr val="hlink"/>
              </a:solidFill>
              <a:latin typeface="Times New Roman"/>
              <a:ea typeface="Times New Roman"/>
              <a:cs typeface="Times New Roman"/>
              <a:sym typeface="Times New Roman"/>
            </a:endParaRPr>
          </a:p>
          <a:p>
            <a:pPr indent="0" lvl="0" marL="93980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 Reserver un livre</a:t>
            </a:r>
            <a:endParaRPr sz="1200">
              <a:solidFill>
                <a:schemeClr val="hlink"/>
              </a:solidFill>
              <a:latin typeface="Times New Roman"/>
              <a:ea typeface="Times New Roman"/>
              <a:cs typeface="Times New Roman"/>
              <a:sym typeface="Times New Roman"/>
            </a:endParaRPr>
          </a:p>
          <a:p>
            <a:pPr indent="0" lvl="0" marL="93980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 Frais d’inscription d’emprunteur</a:t>
            </a:r>
            <a:endParaRPr sz="1200">
              <a:solidFill>
                <a:schemeClr val="hlink"/>
              </a:solidFill>
              <a:latin typeface="Times New Roman"/>
              <a:ea typeface="Times New Roman"/>
              <a:cs typeface="Times New Roman"/>
              <a:sym typeface="Times New Roman"/>
            </a:endParaRPr>
          </a:p>
          <a:p>
            <a:pPr indent="0" lvl="0" marL="939800" rtl="0" algn="l">
              <a:lnSpc>
                <a:spcPct val="115000"/>
              </a:lnSpc>
              <a:spcBef>
                <a:spcPts val="1200"/>
              </a:spcBef>
              <a:spcAft>
                <a:spcPts val="0"/>
              </a:spcAft>
              <a:buClr>
                <a:schemeClr val="hlink"/>
              </a:buClr>
              <a:buSzPts val="1100"/>
              <a:buFont typeface="Arial"/>
              <a:buNone/>
            </a:pPr>
            <a:r>
              <a:rPr lang="en" sz="1200">
                <a:solidFill>
                  <a:schemeClr val="hlink"/>
                </a:solidFill>
                <a:latin typeface="Times New Roman"/>
                <a:ea typeface="Times New Roman"/>
                <a:cs typeface="Times New Roman"/>
                <a:sym typeface="Times New Roman"/>
              </a:rPr>
              <a:t>  Preter un livre</a:t>
            </a:r>
            <a:endParaRPr sz="1200">
              <a:solidFill>
                <a:schemeClr val="hlink"/>
              </a:solidFill>
              <a:latin typeface="Times New Roman"/>
              <a:ea typeface="Times New Roman"/>
              <a:cs typeface="Times New Roman"/>
              <a:sym typeface="Times New Roman"/>
            </a:endParaRPr>
          </a:p>
          <a:p>
            <a:pPr indent="0" lvl="0" marL="0" rtl="0" algn="ctr">
              <a:spcBef>
                <a:spcPts val="1200"/>
              </a:spcBef>
              <a:spcAft>
                <a:spcPts val="1200"/>
              </a:spcAft>
              <a:buNone/>
            </a:pPr>
            <a:r>
              <a:t/>
            </a:r>
            <a:endParaRPr>
              <a:latin typeface="Times New Roman"/>
              <a:ea typeface="Times New Roman"/>
              <a:cs typeface="Times New Roman"/>
              <a:sym typeface="Times New Roman"/>
            </a:endParaRPr>
          </a:p>
        </p:txBody>
      </p:sp>
      <p:sp>
        <p:nvSpPr>
          <p:cNvPr id="272" name="Google Shape;272;p39"/>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Defining the Problem</a:t>
            </a:r>
            <a:endParaRPr/>
          </a:p>
        </p:txBody>
      </p:sp>
      <p:sp>
        <p:nvSpPr>
          <p:cNvPr id="273" name="Google Shape;273;p3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40"/>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50">
              <a:solidFill>
                <a:schemeClr val="accent2"/>
              </a:solidFill>
              <a:latin typeface="Merriweather"/>
              <a:ea typeface="Merriweather"/>
              <a:cs typeface="Merriweather"/>
              <a:sym typeface="Merriweather"/>
            </a:endParaRPr>
          </a:p>
        </p:txBody>
      </p:sp>
      <p:sp>
        <p:nvSpPr>
          <p:cNvPr id="280" name="Google Shape;280;p40"/>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50">
              <a:solidFill>
                <a:schemeClr val="accent2"/>
              </a:solidFill>
              <a:latin typeface="Merriweather"/>
              <a:ea typeface="Merriweather"/>
              <a:cs typeface="Merriweather"/>
              <a:sym typeface="Merriweather"/>
            </a:endParaRPr>
          </a:p>
        </p:txBody>
      </p:sp>
      <p:sp>
        <p:nvSpPr>
          <p:cNvPr id="281" name="Google Shape;281;p40"/>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450">
              <a:solidFill>
                <a:schemeClr val="accent2"/>
              </a:solidFill>
              <a:latin typeface="Merriweather"/>
              <a:ea typeface="Merriweather"/>
              <a:cs typeface="Merriweather"/>
              <a:sym typeface="Merriweather"/>
            </a:endParaRPr>
          </a:p>
        </p:txBody>
      </p:sp>
      <p:sp>
        <p:nvSpPr>
          <p:cNvPr id="282" name="Google Shape;282;p40"/>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450">
              <a:solidFill>
                <a:schemeClr val="accent2"/>
              </a:solidFill>
              <a:latin typeface="Merriweather"/>
              <a:ea typeface="Merriweather"/>
              <a:cs typeface="Merriweather"/>
              <a:sym typeface="Merriweather"/>
            </a:endParaRPr>
          </a:p>
        </p:txBody>
      </p:sp>
      <p:sp>
        <p:nvSpPr>
          <p:cNvPr id="283" name="Google Shape;283;p40"/>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450">
              <a:solidFill>
                <a:schemeClr val="accent2"/>
              </a:solidFill>
              <a:latin typeface="Merriweather"/>
              <a:ea typeface="Merriweather"/>
              <a:cs typeface="Merriweather"/>
              <a:sym typeface="Merriweather"/>
            </a:endParaRPr>
          </a:p>
        </p:txBody>
      </p:sp>
      <p:sp>
        <p:nvSpPr>
          <p:cNvPr id="284" name="Google Shape;284;p40"/>
          <p:cNvSpPr txBox="1"/>
          <p:nvPr/>
        </p:nvSpPr>
        <p:spPr>
          <a:xfrm>
            <a:off x="675575" y="488400"/>
            <a:ext cx="7436400" cy="427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hlink"/>
                </a:solidFill>
              </a:rPr>
              <a:t>Pour mener à bien ce projet, nous avons opté pour la méthodologie Agile Scrum. Ce choix repose sur plusieurs facteurs :</a:t>
            </a:r>
            <a:endParaRPr b="1">
              <a:solidFill>
                <a:schemeClr val="hlink"/>
              </a:solidFill>
            </a:endParaRPr>
          </a:p>
          <a:p>
            <a:pPr indent="-298450" lvl="0" marL="457200" rtl="0" algn="l">
              <a:lnSpc>
                <a:spcPct val="115000"/>
              </a:lnSpc>
              <a:spcBef>
                <a:spcPts val="1200"/>
              </a:spcBef>
              <a:spcAft>
                <a:spcPts val="0"/>
              </a:spcAft>
              <a:buClr>
                <a:schemeClr val="hlink"/>
              </a:buClr>
              <a:buSzPts val="1100"/>
              <a:buChar char="●"/>
            </a:pPr>
            <a:r>
              <a:rPr b="1" lang="en" sz="1100">
                <a:solidFill>
                  <a:schemeClr val="hlink"/>
                </a:solidFill>
              </a:rPr>
              <a:t>Flexibilité et adaptabilité</a:t>
            </a:r>
            <a:r>
              <a:rPr lang="en" sz="1100">
                <a:solidFill>
                  <a:schemeClr val="hlink"/>
                </a:solidFill>
              </a:rPr>
              <a:t> : LexisSa étant une solution SaaS en constante évolution, Scrum permet d’intégrer facilement les retours des utilisateurs et d’ajuster les fonctionnalités en fonction de leurs besoins.</a:t>
            </a:r>
            <a:br>
              <a:rPr lang="en" sz="1100">
                <a:solidFill>
                  <a:schemeClr val="hlink"/>
                </a:solidFill>
              </a:rPr>
            </a:b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rPr b="1" lang="en" sz="1100">
                <a:solidFill>
                  <a:schemeClr val="hlink"/>
                </a:solidFill>
              </a:rPr>
              <a:t>Développement progressif</a:t>
            </a:r>
            <a:r>
              <a:rPr lang="en" sz="1100">
                <a:solidFill>
                  <a:schemeClr val="hlink"/>
                </a:solidFill>
              </a:rPr>
              <a:t> : L’approche itérative et incrémentale nous permet de livrer des versions améliorées du produit à intervalles réguliers, garantissant ainsi une amélioration continue.</a:t>
            </a:r>
            <a:br>
              <a:rPr lang="en" sz="1100">
                <a:solidFill>
                  <a:schemeClr val="hlink"/>
                </a:solidFill>
              </a:rPr>
            </a:b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rPr b="1" lang="en" sz="1100">
                <a:solidFill>
                  <a:schemeClr val="hlink"/>
                </a:solidFill>
              </a:rPr>
              <a:t>Collaboration renforcée</a:t>
            </a:r>
            <a:r>
              <a:rPr lang="en" sz="1100">
                <a:solidFill>
                  <a:schemeClr val="hlink"/>
                </a:solidFill>
              </a:rPr>
              <a:t> : La méthodologie Scrum favorise une communication fluide entre les différentes parties prenantes, facilitant la prise de décision et l’alignement des objectifs.</a:t>
            </a:r>
            <a:br>
              <a:rPr lang="en" sz="1100">
                <a:solidFill>
                  <a:schemeClr val="hlink"/>
                </a:solidFill>
              </a:rPr>
            </a:b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rPr b="1" lang="en" sz="1100">
                <a:solidFill>
                  <a:schemeClr val="hlink"/>
                </a:solidFill>
              </a:rPr>
              <a:t>Gestion efficace des risques</a:t>
            </a:r>
            <a:r>
              <a:rPr lang="en" sz="1100">
                <a:solidFill>
                  <a:schemeClr val="hlink"/>
                </a:solidFill>
              </a:rPr>
              <a:t> : L’identification rapide des blocages et leur résolution au fil des itérations permettent d’optimiser la sécurité et la fiabilité de la solution.</a:t>
            </a:r>
            <a:br>
              <a:rPr lang="en" sz="1100">
                <a:solidFill>
                  <a:schemeClr val="hlink"/>
                </a:solidFill>
              </a:rPr>
            </a:br>
            <a:endParaRPr sz="1100">
              <a:solidFill>
                <a:schemeClr val="hlink"/>
              </a:solidFill>
            </a:endParaRPr>
          </a:p>
          <a:p>
            <a:pPr indent="-298450" lvl="0" marL="457200" rtl="0" algn="l">
              <a:lnSpc>
                <a:spcPct val="115000"/>
              </a:lnSpc>
              <a:spcBef>
                <a:spcPts val="0"/>
              </a:spcBef>
              <a:spcAft>
                <a:spcPts val="0"/>
              </a:spcAft>
              <a:buClr>
                <a:schemeClr val="hlink"/>
              </a:buClr>
              <a:buSzPts val="1100"/>
              <a:buChar char="●"/>
            </a:pPr>
            <a:r>
              <a:rPr b="1" lang="en" sz="1100">
                <a:solidFill>
                  <a:schemeClr val="hlink"/>
                </a:solidFill>
              </a:rPr>
              <a:t>Priorisation des tâches</a:t>
            </a:r>
            <a:r>
              <a:rPr lang="en" sz="1100">
                <a:solidFill>
                  <a:schemeClr val="hlink"/>
                </a:solidFill>
              </a:rPr>
              <a:t> : Grâce à une organisation claire du travail en sprints, nous pouvons nous concentrer sur les fonctionnalités essentielles et assurer une mise en œuvre efficace.</a:t>
            </a:r>
            <a:br>
              <a:rPr lang="en" sz="1100">
                <a:solidFill>
                  <a:schemeClr val="hlink"/>
                </a:solidFill>
              </a:rPr>
            </a:br>
            <a:endParaRPr sz="1100">
              <a:solidFill>
                <a:schemeClr val="hlink"/>
              </a:solidFill>
            </a:endParaRPr>
          </a:p>
          <a:p>
            <a:pPr indent="0" lvl="0" marL="0" rtl="0" algn="l">
              <a:lnSpc>
                <a:spcPct val="115000"/>
              </a:lnSpc>
              <a:spcBef>
                <a:spcPts val="1200"/>
              </a:spcBef>
              <a:spcAft>
                <a:spcPts val="1200"/>
              </a:spcAft>
              <a:buNone/>
            </a:pPr>
            <a:r>
              <a:rPr lang="en" sz="1100">
                <a:solidFill>
                  <a:schemeClr val="hlink"/>
                </a:solidFill>
              </a:rPr>
              <a:t>En choisissant Scrum, nous nous donnons les moyens de gérer ce projet de manière dynamique, en mettant l’accent sur l’amélioration continue et l’optimisation des performances de LexisSa.</a:t>
            </a:r>
            <a:endParaRPr sz="1100">
              <a:solidFill>
                <a:schemeClr val="hlink"/>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