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3c8e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3c8e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d86dc66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d86dc66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d86dc66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d86dc66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1e77005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1e770056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d86dc66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d86dc66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d86dc6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d86dc66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80/03055690600631184" TargetMode="External"/><Relationship Id="rId3" Type="http://schemas.openxmlformats.org/officeDocument/2006/relationships/hyperlink" Target="https://doi.org/10.1145/3324888" TargetMode="External"/><Relationship Id="rId7" Type="http://schemas.openxmlformats.org/officeDocument/2006/relationships/hyperlink" Target="https://doi.org/10.1145/3279720.327974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1145/2445196.2445250" TargetMode="External"/><Relationship Id="rId5" Type="http://schemas.openxmlformats.org/officeDocument/2006/relationships/hyperlink" Target="https://doi.org/10.1080/03075079.2017.1284193" TargetMode="External"/><Relationship Id="rId4" Type="http://schemas.openxmlformats.org/officeDocument/2006/relationships/hyperlink" Target="https://doi.org/doi/10.1037/0022-3514.92.6.108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prickett@northumbria.ac.u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ITiCSEResil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eladuckworth.com/grit-sca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it.ly/ITiCSEResilience" TargetMode="External"/><Relationship Id="rId4" Type="http://schemas.openxmlformats.org/officeDocument/2006/relationships/hyperlink" Target="https://bit.ly/ITiCSENMR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TiCSEResili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TiCSEResili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ITiCSEResili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TiCSEResili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TiCSEResilie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2298246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/>
              <a:t>ACM ITiCSE’20 June-15-19, Trondheim Norway</a:t>
            </a:r>
            <a:br>
              <a:rPr lang="en" sz="2300" dirty="0"/>
            </a:br>
            <a:br>
              <a:rPr lang="en" sz="2300" dirty="0"/>
            </a:br>
            <a:r>
              <a:rPr lang="en" sz="2300" dirty="0"/>
              <a:t>  </a:t>
            </a:r>
            <a:endParaRPr sz="2300" dirty="0"/>
          </a:p>
          <a:p>
            <a:pPr lvl="0" algn="ctr"/>
            <a:r>
              <a:rPr lang="en-GB" sz="3900" i="1" dirty="0"/>
              <a:t>Resilience and Effective Learning in First-Year Undergraduate</a:t>
            </a:r>
            <a:br>
              <a:rPr lang="en-GB" sz="3900" i="1" dirty="0"/>
            </a:br>
            <a:r>
              <a:rPr lang="en-GB" sz="3900" i="1" dirty="0"/>
              <a:t>Computer Science</a:t>
            </a:r>
            <a:endParaRPr sz="3400" i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40961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Tom Prickett</a:t>
            </a:r>
            <a:r>
              <a:rPr lang="en" baseline="30000" dirty="0"/>
              <a:t>1</a:t>
            </a:r>
            <a:r>
              <a:rPr lang="en" dirty="0"/>
              <a:t>, Julie Walters</a:t>
            </a:r>
            <a:r>
              <a:rPr lang="en" baseline="30000" dirty="0"/>
              <a:t>1</a:t>
            </a:r>
            <a:r>
              <a:rPr lang="en" dirty="0"/>
              <a:t>, Longzhi Yang</a:t>
            </a:r>
            <a:r>
              <a:rPr lang="en" baseline="30000" dirty="0"/>
              <a:t>1</a:t>
            </a:r>
            <a:r>
              <a:rPr lang="en" dirty="0"/>
              <a:t>, Morgan Harvey</a:t>
            </a:r>
            <a:r>
              <a:rPr lang="en" baseline="30000" dirty="0"/>
              <a:t>2</a:t>
            </a:r>
            <a:r>
              <a:rPr lang="en" dirty="0"/>
              <a:t> </a:t>
            </a:r>
            <a:r>
              <a:rPr lang="en-GB" dirty="0"/>
              <a:t>and </a:t>
            </a:r>
            <a:r>
              <a:rPr lang="en" dirty="0"/>
              <a:t> Tom Crick</a:t>
            </a:r>
            <a:r>
              <a:rPr lang="en" baseline="30000" dirty="0"/>
              <a:t>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aseline="30000" dirty="0"/>
              <a:t>1</a:t>
            </a:r>
            <a:r>
              <a:rPr lang="en" sz="1400" dirty="0"/>
              <a:t> Department of Computer and Information Sciences, </a:t>
            </a:r>
            <a:r>
              <a:rPr lang="en" sz="1400" dirty="0" err="1"/>
              <a:t>Northumbria</a:t>
            </a:r>
            <a:r>
              <a:rPr lang="en" sz="1400" dirty="0"/>
              <a:t> University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aseline="30000" dirty="0"/>
              <a:t>2</a:t>
            </a:r>
            <a:r>
              <a:rPr lang="en-GB" sz="1400" dirty="0"/>
              <a:t> Information School, University of Sheffield</a:t>
            </a:r>
          </a:p>
          <a:p>
            <a:pPr marL="0" indent="0"/>
            <a:r>
              <a:rPr lang="en-GB" sz="1400" baseline="30000" dirty="0"/>
              <a:t>3</a:t>
            </a:r>
            <a:r>
              <a:rPr lang="en-GB" sz="1400" dirty="0"/>
              <a:t> School of Education/Department of Computer Science, Swansea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 idx="4294967295"/>
          </p:nvPr>
        </p:nvSpPr>
        <p:spPr>
          <a:xfrm>
            <a:off x="773700" y="11390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Selected </a:t>
            </a:r>
            <a:r>
              <a:rPr lang="en" dirty="0">
                <a:solidFill>
                  <a:schemeClr val="lt2"/>
                </a:solidFill>
              </a:rPr>
              <a:t>References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273450" y="800075"/>
            <a:ext cx="8555100" cy="3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[1] Jens </a:t>
            </a:r>
            <a:r>
              <a:rPr lang="en" sz="1100" dirty="0" err="1"/>
              <a:t>Bennedsen</a:t>
            </a:r>
            <a:r>
              <a:rPr lang="en" sz="1100" dirty="0"/>
              <a:t> and Michael E. Caspersen. 2019. Failure Rates in Introductory Programming: 12 Years Later. ACM Inroads 10, 2 (April 2019), 30–36. 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https://doi.org/10.1145/3324888</a:t>
            </a:r>
            <a:r>
              <a:rPr lang="en" sz="1100" dirty="0"/>
              <a:t> 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[2] Jane Clarke (2010). Resilience: bounce back from whatever life throws at you. Crimson Publishing, USA.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[3] Angela L Duckworth, Christopher Peterson, Michael D Matthews, and Dennis R Kelly. 2007. Grit: perseverance and passion for long-term goals. Journal of personality and social psychology 92, 6 (2007), 1087.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https://doi.org/doi/10.1037/0022-3514.92.6.1087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[4] Sarah Holdsworth, Michelle Turner, and Christina M. Scott-Young. 2018. . . .Not drowning, waving. Resilience and university: a student perspective. Studies in Higher Education 43, 11 (2018), 1837–1853. </a:t>
            </a:r>
            <a:r>
              <a:rPr lang="en" sz="1100" u="sng" dirty="0">
                <a:solidFill>
                  <a:schemeClr val="hlink"/>
                </a:solidFill>
                <a:hlinkClick r:id="rId5"/>
              </a:rPr>
              <a:t>https://doi.org/10.1080/03075079.2017.1284193</a:t>
            </a:r>
            <a:r>
              <a:rPr lang="en" sz="1100" dirty="0"/>
              <a:t> 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[5] Ann S. </a:t>
            </a:r>
            <a:r>
              <a:rPr lang="en" sz="1100" dirty="0" err="1"/>
              <a:t>Masten</a:t>
            </a:r>
            <a:r>
              <a:rPr lang="en" sz="1100" dirty="0"/>
              <a:t> and J. Douglas </a:t>
            </a:r>
            <a:r>
              <a:rPr lang="en" sz="1100" dirty="0" err="1"/>
              <a:t>Coatsworth</a:t>
            </a:r>
            <a:r>
              <a:rPr lang="en" sz="1100" dirty="0"/>
              <a:t>. 1995. Competence, resilience, &amp; psychopathology. In Wiley series on personality processes. Developmental psychopathology, Vol. 2. Risk, disorder, and adaptation, D. Cicchetti &amp; D. Cohen (Ed.). Vol. 2. Wiley, New York, 715–752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[6] Leo Porter, Cynthia Bailey Lee, and Beth Simon. 2013. Halving Fail Rates Using Peer Instruction: A Study of Four Computer Science Courses. In Proceeding of the 44th ACM Technical Symposium on Computer Science Education (Denver, Colorado, USA) (SIGCSE ’13). ACM, New York, NY, USA, 177–182. </a:t>
            </a:r>
            <a:r>
              <a:rPr lang="en" sz="1100" u="sng" dirty="0">
                <a:solidFill>
                  <a:schemeClr val="hlink"/>
                </a:solidFill>
                <a:hlinkClick r:id="rId6"/>
              </a:rPr>
              <a:t>https://doi.org/10.1145/2445196.2445250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[7] Tom Prickett, Morgan Harvey, Julie Walters, </a:t>
            </a:r>
            <a:r>
              <a:rPr lang="en" sz="1100" dirty="0" err="1"/>
              <a:t>Longzhi</a:t>
            </a:r>
            <a:r>
              <a:rPr lang="en" sz="1100" dirty="0"/>
              <a:t> Yang and Tom Crick, 2020, Resilience and Effective Learning in First Year Undergraduate Computer Science, In Proceedings of the 2020 ACM Conference on Innovation and Technology in Computer Science Education(</a:t>
            </a:r>
            <a:r>
              <a:rPr lang="en" sz="1100" dirty="0" err="1"/>
              <a:t>ITiCSE</a:t>
            </a:r>
            <a:r>
              <a:rPr lang="en" sz="1100" dirty="0"/>
              <a:t> 2020). ACM In Press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[8] Martin E. P. Seligman. 2006. Learned Optimism: How to Change Your Mind and Your Life. Vintage, USA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[9] Nikki </a:t>
            </a:r>
            <a:r>
              <a:rPr lang="en" sz="1100" dirty="0" err="1"/>
              <a:t>Sigurdson</a:t>
            </a:r>
            <a:r>
              <a:rPr lang="en" sz="1100" dirty="0"/>
              <a:t> and Andrew Petersen. 2018. An Exploration of Grit in a CS1 Context. In Proceedings of the 18th </a:t>
            </a:r>
            <a:r>
              <a:rPr lang="en" sz="1100" dirty="0" err="1"/>
              <a:t>Koli</a:t>
            </a:r>
            <a:r>
              <a:rPr lang="en" sz="1100" dirty="0"/>
              <a:t> Calling International Conference on Computing Education Research (</a:t>
            </a:r>
            <a:r>
              <a:rPr lang="en" sz="1100" dirty="0" err="1"/>
              <a:t>Koli</a:t>
            </a:r>
            <a:r>
              <a:rPr lang="en" sz="1100" dirty="0"/>
              <a:t>, Finland) (</a:t>
            </a:r>
            <a:r>
              <a:rPr lang="en" sz="1100" dirty="0" err="1"/>
              <a:t>Koli</a:t>
            </a:r>
            <a:r>
              <a:rPr lang="en" sz="1100" dirty="0"/>
              <a:t> Calling ’18). ACM, Article 23, 23:1–23:5 pages. </a:t>
            </a:r>
            <a:r>
              <a:rPr lang="en" sz="1100" u="sng" dirty="0">
                <a:solidFill>
                  <a:schemeClr val="hlink"/>
                </a:solidFill>
                <a:hlinkClick r:id="rId7"/>
              </a:rPr>
              <a:t>https://doi.org/10.1145/3279720.3279743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[10] Caroline Walker, Alan </a:t>
            </a:r>
            <a:r>
              <a:rPr lang="en" sz="1100" dirty="0" err="1"/>
              <a:t>Gleaves</a:t>
            </a:r>
            <a:r>
              <a:rPr lang="en" sz="1100" dirty="0"/>
              <a:t>, and John Grey. 2006. Can students within higher education learn to be resilient and, educationally speaking, does it matter? Educational Studies 32, 3 (2006), 251–264. </a:t>
            </a:r>
            <a:r>
              <a:rPr lang="en" sz="1100" u="sng" dirty="0">
                <a:solidFill>
                  <a:schemeClr val="hlink"/>
                </a:solidFill>
                <a:hlinkClick r:id="rId8"/>
              </a:rPr>
              <a:t>https://doi.org/10.1080/03055690600631184</a:t>
            </a:r>
            <a:r>
              <a:rPr lang="en" sz="1100" dirty="0"/>
              <a:t> 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7918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Any questions?</a:t>
            </a:r>
            <a:endParaRPr sz="250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4294967295"/>
          </p:nvPr>
        </p:nvSpPr>
        <p:spPr>
          <a:xfrm>
            <a:off x="215425" y="842350"/>
            <a:ext cx="4284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by email welcome to: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Tom Prickett, Northumbria University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tom.prickett@northumbria.ac.uk</a:t>
            </a:r>
            <a:endParaRPr lang="en" u="sng" dirty="0">
              <a:solidFill>
                <a:schemeClr val="hlink"/>
              </a:solidFill>
            </a:endParaRPr>
          </a:p>
          <a:p>
            <a:pPr>
              <a:spcBef>
                <a:spcPts val="1600"/>
              </a:spcBef>
            </a:pPr>
            <a:r>
              <a:rPr lang="en-GB" dirty="0"/>
              <a:t>Julie Walters</a:t>
            </a:r>
            <a:r>
              <a:rPr lang="en" dirty="0"/>
              <a:t>, Northumbria University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tom.prickett@northumbria.ac.uk</a:t>
            </a: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4294967295"/>
          </p:nvPr>
        </p:nvSpPr>
        <p:spPr>
          <a:xfrm>
            <a:off x="4683225" y="842350"/>
            <a:ext cx="39999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Your thoughts also welcome at: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and Context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Research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Limitations and Constraints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Conclusions and Implications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15425" y="0"/>
            <a:ext cx="2740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Context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215425" y="842350"/>
            <a:ext cx="4284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Science is challenging and learning programming particularly challenging  [1][6]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Maintaining </a:t>
            </a:r>
            <a:r>
              <a:rPr lang="en" i="1" dirty="0"/>
              <a:t>effective learning</a:t>
            </a:r>
            <a:r>
              <a:rPr lang="en" dirty="0"/>
              <a:t> requires </a:t>
            </a:r>
            <a:r>
              <a:rPr lang="en" i="1" dirty="0"/>
              <a:t>competence</a:t>
            </a:r>
            <a:r>
              <a:rPr lang="en" dirty="0"/>
              <a:t> and </a:t>
            </a:r>
            <a:r>
              <a:rPr lang="en" i="1" dirty="0"/>
              <a:t>resilience</a:t>
            </a:r>
            <a:r>
              <a:rPr lang="en" dirty="0"/>
              <a:t> [4][5][10]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is a preliminary study into two measures of positive psychology [8]  and student success: Duckworth’s 12-item Grit Scale [3] and Nicholson McBride Resilience Quotient (NMRQ) [2]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683225" y="842350"/>
            <a:ext cx="39999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Grit 12-Item Scale: </a:t>
            </a:r>
            <a:r>
              <a:rPr lang="en" dirty="0"/>
              <a:t>the passion and perseverance for a singularly important goal [3]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https://angeladuckworth.com/grit-scale/</a:t>
            </a:r>
            <a:r>
              <a:rPr lang="en" dirty="0"/>
              <a:t> </a:t>
            </a:r>
            <a:r>
              <a:rPr lang="en" i="1" dirty="0"/>
              <a:t>(This is the 10 point scale - we use the 12 point scale)  </a:t>
            </a:r>
            <a:endParaRPr i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Nicholson McBride Resilience Quotient:</a:t>
            </a:r>
            <a:r>
              <a:rPr lang="en" dirty="0"/>
              <a:t> quality that helps you turn adversity into advantage and threat into opportunity [2]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dirty="0"/>
              <a:t>We use short 12 question version (</a:t>
            </a:r>
            <a:r>
              <a:rPr lang="en-GB" dirty="0">
                <a:hlinkClick r:id="rId4"/>
              </a:rPr>
              <a:t>https://bit.ly/ITiCSENMRQ</a:t>
            </a:r>
            <a:r>
              <a:rPr lang="en" dirty="0"/>
              <a:t>)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633000" y="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Your thoughts:</a:t>
            </a:r>
            <a:br>
              <a:rPr lang="en" dirty="0"/>
            </a:br>
            <a:r>
              <a:rPr lang="en-GB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036675" y="-335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/>
              <a:t>Your thoughts:</a:t>
            </a:r>
            <a:r>
              <a:rPr lang="en-GB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https://bit.ly/ITiCSEResilience</a:t>
            </a:r>
            <a:endParaRPr sz="19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215425" y="842350"/>
            <a:ext cx="4284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approval obtained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February 2019 students completed the two surveys in a lecture via the University’s electronic learning platform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 were: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Provided their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Interpretation of their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Guidance provided and further support offered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Consent explicitly gained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end of year subject marks and attendance obtained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4683225" y="842350"/>
            <a:ext cx="39999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first-year BSc(Hons)/</a:t>
            </a:r>
            <a:r>
              <a:rPr lang="en" dirty="0" err="1"/>
              <a:t>MComp</a:t>
            </a:r>
            <a:r>
              <a:rPr lang="en" dirty="0"/>
              <a:t> Computer Science cohort.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size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Grit: </a:t>
            </a:r>
            <a:r>
              <a:rPr lang="en" b="1" dirty="0"/>
              <a:t>N=58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Resilience: </a:t>
            </a:r>
            <a:r>
              <a:rPr lang="en" b="1" dirty="0"/>
              <a:t>N=50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Correlation Analysis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Exploration of predictive strength via logistic regression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not building a predictive model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196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- Grit Correlation Analysis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036675" y="-335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/>
              <a:t>Your thoughts:</a:t>
            </a:r>
            <a:br>
              <a:rPr lang="en" sz="1900" dirty="0"/>
            </a:br>
            <a:r>
              <a:rPr lang="en-GB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endParaRPr sz="1900"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75" y="820025"/>
            <a:ext cx="4527892" cy="42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682125" y="864825"/>
            <a:ext cx="2723400" cy="117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Roboto"/>
                <a:ea typeface="Roboto"/>
                <a:cs typeface="Roboto"/>
                <a:sym typeface="Roboto"/>
              </a:rPr>
              <a:t>Not statistically significant at 1% level</a:t>
            </a:r>
            <a:endParaRPr sz="2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529755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196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– </a:t>
            </a:r>
            <a:r>
              <a:rPr lang="en-GB" dirty="0"/>
              <a:t>Resilience (NMRQ)</a:t>
            </a:r>
            <a:r>
              <a:rPr lang="en" dirty="0"/>
              <a:t> Correlation Analysis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36675" y="-335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/>
              <a:t>Your thoughts:</a:t>
            </a:r>
            <a:br>
              <a:rPr lang="en" sz="1900" dirty="0"/>
            </a:br>
            <a:r>
              <a:rPr lang="en-GB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endParaRPr sz="1900"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5682125" y="864825"/>
            <a:ext cx="27234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Roboto"/>
                <a:ea typeface="Roboto"/>
                <a:cs typeface="Roboto"/>
                <a:sym typeface="Roboto"/>
              </a:rPr>
              <a:t>Statistically significant at 1% level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9C2B-AB3A-4139-8403-E52742AC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 - Logistic Regression – 1</a:t>
            </a:r>
            <a:r>
              <a:rPr lang="en-GB" baseline="30000" dirty="0"/>
              <a:t>st</a:t>
            </a:r>
            <a:r>
              <a:rPr lang="en-GB" dirty="0"/>
              <a:t> Class Honours – Average over 70%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9DE7DC-C9B0-430B-9C85-E4C18ACE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48591"/>
              </p:ext>
            </p:extLst>
          </p:nvPr>
        </p:nvGraphicFramePr>
        <p:xfrm>
          <a:off x="199465" y="688152"/>
          <a:ext cx="855457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670">
                  <a:extLst>
                    <a:ext uri="{9D8B030D-6E8A-4147-A177-3AD203B41FA5}">
                      <a16:colId xmlns:a16="http://schemas.microsoft.com/office/drawing/2014/main" val="1446056880"/>
                    </a:ext>
                  </a:extLst>
                </a:gridCol>
                <a:gridCol w="925158">
                  <a:extLst>
                    <a:ext uri="{9D8B030D-6E8A-4147-A177-3AD203B41FA5}">
                      <a16:colId xmlns:a16="http://schemas.microsoft.com/office/drawing/2014/main" val="921625477"/>
                    </a:ext>
                  </a:extLst>
                </a:gridCol>
                <a:gridCol w="1710914">
                  <a:extLst>
                    <a:ext uri="{9D8B030D-6E8A-4147-A177-3AD203B41FA5}">
                      <a16:colId xmlns:a16="http://schemas.microsoft.com/office/drawing/2014/main" val="535129568"/>
                    </a:ext>
                  </a:extLst>
                </a:gridCol>
                <a:gridCol w="1710914">
                  <a:extLst>
                    <a:ext uri="{9D8B030D-6E8A-4147-A177-3AD203B41FA5}">
                      <a16:colId xmlns:a16="http://schemas.microsoft.com/office/drawing/2014/main" val="2766223301"/>
                    </a:ext>
                  </a:extLst>
                </a:gridCol>
                <a:gridCol w="1710914">
                  <a:extLst>
                    <a:ext uri="{9D8B030D-6E8A-4147-A177-3AD203B41FA5}">
                      <a16:colId xmlns:a16="http://schemas.microsoft.com/office/drawing/2014/main" val="115983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Overall ~Grit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SysA</a:t>
                      </a:r>
                      <a:r>
                        <a:rPr lang="en-GB" dirty="0"/>
                        <a:t> ~ Grit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Overall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0.042*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1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CS1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0.026*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DB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0.027*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9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Web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CSFund</a:t>
                      </a:r>
                      <a:r>
                        <a:rPr lang="en-GB" dirty="0"/>
                        <a:t>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0.015*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2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SysA</a:t>
                      </a:r>
                      <a:r>
                        <a:rPr lang="en-GB" dirty="0"/>
                        <a:t>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Attendance ~ 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91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68AA57-DAC6-4D24-A402-BDBE1F0CC9A2}"/>
              </a:ext>
            </a:extLst>
          </p:cNvPr>
          <p:cNvSpPr txBox="1"/>
          <p:nvPr/>
        </p:nvSpPr>
        <p:spPr>
          <a:xfrm>
            <a:off x="766483" y="483649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= significant at p &lt;0.05</a:t>
            </a:r>
          </a:p>
        </p:txBody>
      </p:sp>
    </p:spTree>
    <p:extLst>
      <p:ext uri="{BB962C8B-B14F-4D97-AF65-F5344CB8AC3E}">
        <p14:creationId xmlns:p14="http://schemas.microsoft.com/office/powerpoint/2010/main" val="121414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687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294967295"/>
          </p:nvPr>
        </p:nvSpPr>
        <p:spPr>
          <a:xfrm>
            <a:off x="471900" y="924525"/>
            <a:ext cx="39999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institution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Higher education / first-year of a degree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Correlation not causation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Small sample size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Sample bias - non attendees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Solely quantitative study</a:t>
            </a:r>
            <a:endParaRPr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036675" y="-335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/>
              <a:t>Your thoughts:</a:t>
            </a:r>
            <a:br>
              <a:rPr lang="en" sz="1900" dirty="0"/>
            </a:br>
            <a:r>
              <a:rPr lang="en-GB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endParaRPr sz="19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4294967295"/>
          </p:nvPr>
        </p:nvSpPr>
        <p:spPr>
          <a:xfrm>
            <a:off x="4872600" y="924525"/>
            <a:ext cx="39999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size not large enough for consideration of other factors (for example, gender)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 of identification of individual students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3264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Implications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036675" y="-3350"/>
            <a:ext cx="49872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900" dirty="0"/>
              <a:t>Your thoughts: </a:t>
            </a:r>
            <a:br>
              <a:rPr lang="en" sz="1900" dirty="0"/>
            </a:br>
            <a:r>
              <a:rPr lang="en-GB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https://bit.ly/ITiCSEResilience</a:t>
            </a:r>
            <a:endParaRPr sz="1900"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215425" y="842350"/>
            <a:ext cx="4284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12-item resilience scale could be a factor in promoting success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true for the 12-item grit scale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Consistent with other work [9]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number of possibilities for future work related to: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learner attitudes, behaviours and dispositions,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 and assessment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4683225" y="842350"/>
            <a:ext cx="39999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further work: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Initiatives related to the active development of student resilience can be deployed and evaluated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Replicating the study with larger cohorts and at other schools / colleges /universities to validate, increasing the sample size and strengthening the statistical basis.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Using resilience in predictive models alongside other key factors in order to further augment and enhance the prediction of student success.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1213</Words>
  <Application>Microsoft Office PowerPoint</Application>
  <PresentationFormat>On-screen Show (16:9)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ACM ITiCSE’20 June-15-19, Trondheim Norway     Resilience and Effective Learning in First-Year Undergraduate Computer Science</vt:lpstr>
      <vt:lpstr>Overview</vt:lpstr>
      <vt:lpstr>Background and Context</vt:lpstr>
      <vt:lpstr>Research Methods</vt:lpstr>
      <vt:lpstr>Findings - Grit Correlation Analysis</vt:lpstr>
      <vt:lpstr>Findings – Resilience (NMRQ) Correlation Analysis</vt:lpstr>
      <vt:lpstr>Findings  - Logistic Regression – 1st Class Honours – Average over 70%</vt:lpstr>
      <vt:lpstr>Limitations</vt:lpstr>
      <vt:lpstr>Conclusions and Implications</vt:lpstr>
      <vt:lpstr>Selected 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Cambridge Computing Education Research Symposium   Exploring Resilience for Effective Learning in Computer Science Education</dc:title>
  <dc:creator>Tom</dc:creator>
  <cp:lastModifiedBy>Tom Prickett</cp:lastModifiedBy>
  <cp:revision>13</cp:revision>
  <dcterms:modified xsi:type="dcterms:W3CDTF">2020-05-28T12:32:51Z</dcterms:modified>
</cp:coreProperties>
</file>