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3027521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D5AD9-7A2B-4E75-87C7-65F0CA184CB6}" v="282" dt="2020-05-28T14:49:3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7460" y="-10398"/>
      </p:cViewPr>
      <p:guideLst>
        <p:guide orient="horz" pos="9536"/>
        <p:guide pos="134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Prickett" userId="S::tom.prickett@northumbria.ac.uk::bac8cfc6-11d3-4aac-88bd-349612f1d1bb" providerId="AD" clId="Web-{5ECC7F18-0DAC-577E-5809-58CC8F8FF0C7}"/>
    <pc:docChg chg="modSld">
      <pc:chgData name="Tom Prickett" userId="S::tom.prickett@northumbria.ac.uk::bac8cfc6-11d3-4aac-88bd-349612f1d1bb" providerId="AD" clId="Web-{5ECC7F18-0DAC-577E-5809-58CC8F8FF0C7}" dt="2020-05-26T11:53:14.203" v="1" actId="20577"/>
      <pc:docMkLst>
        <pc:docMk/>
      </pc:docMkLst>
      <pc:sldChg chg="modSp">
        <pc:chgData name="Tom Prickett" userId="S::tom.prickett@northumbria.ac.uk::bac8cfc6-11d3-4aac-88bd-349612f1d1bb" providerId="AD" clId="Web-{5ECC7F18-0DAC-577E-5809-58CC8F8FF0C7}" dt="2020-05-26T11:53:14.187" v="0" actId="20577"/>
        <pc:sldMkLst>
          <pc:docMk/>
          <pc:sldMk cId="0" sldId="256"/>
        </pc:sldMkLst>
        <pc:spChg chg="mod">
          <ac:chgData name="Tom Prickett" userId="S::tom.prickett@northumbria.ac.uk::bac8cfc6-11d3-4aac-88bd-349612f1d1bb" providerId="AD" clId="Web-{5ECC7F18-0DAC-577E-5809-58CC8F8FF0C7}" dt="2020-05-26T11:53:14.187" v="0" actId="20577"/>
          <ac:spMkLst>
            <pc:docMk/>
            <pc:sldMk cId="0" sldId="256"/>
            <ac:spMk id="2246" creationId="{00000000-0000-0000-0000-000000000000}"/>
          </ac:spMkLst>
        </pc:spChg>
      </pc:sldChg>
    </pc:docChg>
  </pc:docChgLst>
  <pc:docChgLst>
    <pc:chgData name="Tom Prickett" userId="S::tom.prickett@northumbria.ac.uk::bac8cfc6-11d3-4aac-88bd-349612f1d1bb" providerId="AD" clId="Web-{0FD43F6D-6C79-4ED0-71B1-7F316203E4ED}"/>
    <pc:docChg chg="modSld">
      <pc:chgData name="Tom Prickett" userId="S::tom.prickett@northumbria.ac.uk::bac8cfc6-11d3-4aac-88bd-349612f1d1bb" providerId="AD" clId="Web-{0FD43F6D-6C79-4ED0-71B1-7F316203E4ED}" dt="2020-05-26T11:54:40.760" v="7" actId="20577"/>
      <pc:docMkLst>
        <pc:docMk/>
      </pc:docMkLst>
      <pc:sldChg chg="modSp">
        <pc:chgData name="Tom Prickett" userId="S::tom.prickett@northumbria.ac.uk::bac8cfc6-11d3-4aac-88bd-349612f1d1bb" providerId="AD" clId="Web-{0FD43F6D-6C79-4ED0-71B1-7F316203E4ED}" dt="2020-05-26T11:54:40.760" v="6" actId="20577"/>
        <pc:sldMkLst>
          <pc:docMk/>
          <pc:sldMk cId="0" sldId="256"/>
        </pc:sldMkLst>
        <pc:spChg chg="mod">
          <ac:chgData name="Tom Prickett" userId="S::tom.prickett@northumbria.ac.uk::bac8cfc6-11d3-4aac-88bd-349612f1d1bb" providerId="AD" clId="Web-{0FD43F6D-6C79-4ED0-71B1-7F316203E4ED}" dt="2020-05-26T11:54:40.760" v="6" actId="20577"/>
          <ac:spMkLst>
            <pc:docMk/>
            <pc:sldMk cId="0" sldId="256"/>
            <ac:spMk id="2246" creationId="{00000000-0000-0000-0000-000000000000}"/>
          </ac:spMkLst>
        </pc:spChg>
      </pc:sldChg>
    </pc:docChg>
  </pc:docChgLst>
  <pc:docChgLst>
    <pc:chgData name="Tom Prickett" userId="S::tom.prickett@northumbria.ac.uk::bac8cfc6-11d3-4aac-88bd-349612f1d1bb" providerId="AD" clId="Web-{45757255-83AC-2DF1-B883-34D380142F86}"/>
    <pc:docChg chg="modSld">
      <pc:chgData name="Tom Prickett" userId="S::tom.prickett@northumbria.ac.uk::bac8cfc6-11d3-4aac-88bd-349612f1d1bb" providerId="AD" clId="Web-{45757255-83AC-2DF1-B883-34D380142F86}" dt="2020-05-26T11:47:19.774" v="33" actId="20577"/>
      <pc:docMkLst>
        <pc:docMk/>
      </pc:docMkLst>
      <pc:sldChg chg="modSp">
        <pc:chgData name="Tom Prickett" userId="S::tom.prickett@northumbria.ac.uk::bac8cfc6-11d3-4aac-88bd-349612f1d1bb" providerId="AD" clId="Web-{45757255-83AC-2DF1-B883-34D380142F86}" dt="2020-05-26T11:47:19.774" v="32" actId="20577"/>
        <pc:sldMkLst>
          <pc:docMk/>
          <pc:sldMk cId="0" sldId="256"/>
        </pc:sldMkLst>
        <pc:spChg chg="mod">
          <ac:chgData name="Tom Prickett" userId="S::tom.prickett@northumbria.ac.uk::bac8cfc6-11d3-4aac-88bd-349612f1d1bb" providerId="AD" clId="Web-{45757255-83AC-2DF1-B883-34D380142F86}" dt="2020-05-26T11:44:49.619" v="24" actId="20577"/>
          <ac:spMkLst>
            <pc:docMk/>
            <pc:sldMk cId="0" sldId="256"/>
            <ac:spMk id="2244" creationId="{00000000-0000-0000-0000-000000000000}"/>
          </ac:spMkLst>
        </pc:spChg>
        <pc:spChg chg="mod">
          <ac:chgData name="Tom Prickett" userId="S::tom.prickett@northumbria.ac.uk::bac8cfc6-11d3-4aac-88bd-349612f1d1bb" providerId="AD" clId="Web-{45757255-83AC-2DF1-B883-34D380142F86}" dt="2020-05-26T11:44:07.088" v="14" actId="20577"/>
          <ac:spMkLst>
            <pc:docMk/>
            <pc:sldMk cId="0" sldId="256"/>
            <ac:spMk id="2245" creationId="{00000000-0000-0000-0000-000000000000}"/>
          </ac:spMkLst>
        </pc:spChg>
        <pc:spChg chg="mod">
          <ac:chgData name="Tom Prickett" userId="S::tom.prickett@northumbria.ac.uk::bac8cfc6-11d3-4aac-88bd-349612f1d1bb" providerId="AD" clId="Web-{45757255-83AC-2DF1-B883-34D380142F86}" dt="2020-05-26T11:47:19.774" v="32" actId="20577"/>
          <ac:spMkLst>
            <pc:docMk/>
            <pc:sldMk cId="0" sldId="256"/>
            <ac:spMk id="2246" creationId="{00000000-0000-0000-0000-000000000000}"/>
          </ac:spMkLst>
        </pc:spChg>
      </pc:sldChg>
    </pc:docChg>
  </pc:docChgLst>
  <pc:docChgLst>
    <pc:chgData name="Tom Prickett" userId="bac8cfc6-11d3-4aac-88bd-349612f1d1bb" providerId="ADAL" clId="{90DD5AD9-7A2B-4E75-87C7-65F0CA184CB6}"/>
    <pc:docChg chg="undo custSel modSld">
      <pc:chgData name="Tom Prickett" userId="bac8cfc6-11d3-4aac-88bd-349612f1d1bb" providerId="ADAL" clId="{90DD5AD9-7A2B-4E75-87C7-65F0CA184CB6}" dt="2020-05-28T14:55:51.094" v="329" actId="20577"/>
      <pc:docMkLst>
        <pc:docMk/>
      </pc:docMkLst>
      <pc:sldChg chg="addSp modSp mod">
        <pc:chgData name="Tom Prickett" userId="bac8cfc6-11d3-4aac-88bd-349612f1d1bb" providerId="ADAL" clId="{90DD5AD9-7A2B-4E75-87C7-65F0CA184CB6}" dt="2020-05-28T14:55:51.094" v="329" actId="20577"/>
        <pc:sldMkLst>
          <pc:docMk/>
          <pc:sldMk cId="0" sldId="256"/>
        </pc:sldMkLst>
        <pc:spChg chg="add mod">
          <ac:chgData name="Tom Prickett" userId="bac8cfc6-11d3-4aac-88bd-349612f1d1bb" providerId="ADAL" clId="{90DD5AD9-7A2B-4E75-87C7-65F0CA184CB6}" dt="2020-05-23T17:08:32.128" v="259" actId="1036"/>
          <ac:spMkLst>
            <pc:docMk/>
            <pc:sldMk cId="0" sldId="256"/>
            <ac:spMk id="30" creationId="{807FC237-C46E-4100-A0B3-F7635CBC5426}"/>
          </ac:spMkLst>
        </pc:spChg>
        <pc:spChg chg="mod">
          <ac:chgData name="Tom Prickett" userId="bac8cfc6-11d3-4aac-88bd-349612f1d1bb" providerId="ADAL" clId="{90DD5AD9-7A2B-4E75-87C7-65F0CA184CB6}" dt="2020-05-28T14:49:35.625" v="307" actId="207"/>
          <ac:spMkLst>
            <pc:docMk/>
            <pc:sldMk cId="0" sldId="256"/>
            <ac:spMk id="34" creationId="{6A1B1AEC-A200-4A74-983C-852924327BC7}"/>
          </ac:spMkLst>
        </pc:spChg>
        <pc:spChg chg="mod">
          <ac:chgData name="Tom Prickett" userId="bac8cfc6-11d3-4aac-88bd-349612f1d1bb" providerId="ADAL" clId="{90DD5AD9-7A2B-4E75-87C7-65F0CA184CB6}" dt="2020-05-23T17:06:16.583" v="226" actId="1038"/>
          <ac:spMkLst>
            <pc:docMk/>
            <pc:sldMk cId="0" sldId="256"/>
            <ac:spMk id="35" creationId="{DB3A4862-A61A-4C9B-BCA6-12677B10C962}"/>
          </ac:spMkLst>
        </pc:spChg>
        <pc:spChg chg="mod">
          <ac:chgData name="Tom Prickett" userId="bac8cfc6-11d3-4aac-88bd-349612f1d1bb" providerId="ADAL" clId="{90DD5AD9-7A2B-4E75-87C7-65F0CA184CB6}" dt="2020-05-23T17:06:16.583" v="226" actId="1038"/>
          <ac:spMkLst>
            <pc:docMk/>
            <pc:sldMk cId="0" sldId="256"/>
            <ac:spMk id="39" creationId="{93D1329D-2A38-4617-8488-1CE645E64445}"/>
          </ac:spMkLst>
        </pc:spChg>
        <pc:spChg chg="mod">
          <ac:chgData name="Tom Prickett" userId="bac8cfc6-11d3-4aac-88bd-349612f1d1bb" providerId="ADAL" clId="{90DD5AD9-7A2B-4E75-87C7-65F0CA184CB6}" dt="2020-05-23T17:03:44.091" v="163" actId="20577"/>
          <ac:spMkLst>
            <pc:docMk/>
            <pc:sldMk cId="0" sldId="256"/>
            <ac:spMk id="2178" creationId="{00000000-0000-0000-0000-000000000000}"/>
          </ac:spMkLst>
        </pc:spChg>
        <pc:spChg chg="mod">
          <ac:chgData name="Tom Prickett" userId="bac8cfc6-11d3-4aac-88bd-349612f1d1bb" providerId="ADAL" clId="{90DD5AD9-7A2B-4E75-87C7-65F0CA184CB6}" dt="2020-05-23T17:05:35.328" v="194" actId="1036"/>
          <ac:spMkLst>
            <pc:docMk/>
            <pc:sldMk cId="0" sldId="256"/>
            <ac:spMk id="2179" creationId="{00000000-0000-0000-0000-000000000000}"/>
          </ac:spMkLst>
        </pc:spChg>
        <pc:spChg chg="mod">
          <ac:chgData name="Tom Prickett" userId="bac8cfc6-11d3-4aac-88bd-349612f1d1bb" providerId="ADAL" clId="{90DD5AD9-7A2B-4E75-87C7-65F0CA184CB6}" dt="2020-05-23T17:07:47.599" v="250" actId="1036"/>
          <ac:spMkLst>
            <pc:docMk/>
            <pc:sldMk cId="0" sldId="256"/>
            <ac:spMk id="2181" creationId="{00000000-0000-0000-0000-000000000000}"/>
          </ac:spMkLst>
        </pc:spChg>
        <pc:spChg chg="mod">
          <ac:chgData name="Tom Prickett" userId="bac8cfc6-11d3-4aac-88bd-349612f1d1bb" providerId="ADAL" clId="{90DD5AD9-7A2B-4E75-87C7-65F0CA184CB6}" dt="2020-05-23T17:03:20.825" v="149" actId="20577"/>
          <ac:spMkLst>
            <pc:docMk/>
            <pc:sldMk cId="0" sldId="256"/>
            <ac:spMk id="2182" creationId="{00000000-0000-0000-0000-000000000000}"/>
          </ac:spMkLst>
        </pc:spChg>
        <pc:spChg chg="mod">
          <ac:chgData name="Tom Prickett" userId="bac8cfc6-11d3-4aac-88bd-349612f1d1bb" providerId="ADAL" clId="{90DD5AD9-7A2B-4E75-87C7-65F0CA184CB6}" dt="2020-05-23T17:09:11.999" v="281" actId="6549"/>
          <ac:spMkLst>
            <pc:docMk/>
            <pc:sldMk cId="0" sldId="256"/>
            <ac:spMk id="2184" creationId="{00000000-0000-0000-0000-000000000000}"/>
          </ac:spMkLst>
        </pc:spChg>
        <pc:spChg chg="mod">
          <ac:chgData name="Tom Prickett" userId="bac8cfc6-11d3-4aac-88bd-349612f1d1bb" providerId="ADAL" clId="{90DD5AD9-7A2B-4E75-87C7-65F0CA184CB6}" dt="2020-05-23T17:03:50.913" v="175" actId="20577"/>
          <ac:spMkLst>
            <pc:docMk/>
            <pc:sldMk cId="0" sldId="256"/>
            <ac:spMk id="2230" creationId="{00000000-0000-0000-0000-000000000000}"/>
          </ac:spMkLst>
        </pc:spChg>
        <pc:spChg chg="mod">
          <ac:chgData name="Tom Prickett" userId="bac8cfc6-11d3-4aac-88bd-349612f1d1bb" providerId="ADAL" clId="{90DD5AD9-7A2B-4E75-87C7-65F0CA184CB6}" dt="2020-05-23T17:03:59.144" v="182" actId="20577"/>
          <ac:spMkLst>
            <pc:docMk/>
            <pc:sldMk cId="0" sldId="256"/>
            <ac:spMk id="2231" creationId="{00000000-0000-0000-0000-000000000000}"/>
          </ac:spMkLst>
        </pc:spChg>
        <pc:spChg chg="mod">
          <ac:chgData name="Tom Prickett" userId="bac8cfc6-11d3-4aac-88bd-349612f1d1bb" providerId="ADAL" clId="{90DD5AD9-7A2B-4E75-87C7-65F0CA184CB6}" dt="2020-05-23T16:54:39.446" v="42" actId="1035"/>
          <ac:spMkLst>
            <pc:docMk/>
            <pc:sldMk cId="0" sldId="256"/>
            <ac:spMk id="2241" creationId="{00000000-0000-0000-0000-000000000000}"/>
          </ac:spMkLst>
        </pc:spChg>
        <pc:spChg chg="mod">
          <ac:chgData name="Tom Prickett" userId="bac8cfc6-11d3-4aac-88bd-349612f1d1bb" providerId="ADAL" clId="{90DD5AD9-7A2B-4E75-87C7-65F0CA184CB6}" dt="2020-05-28T14:50:26.056" v="323" actId="20577"/>
          <ac:spMkLst>
            <pc:docMk/>
            <pc:sldMk cId="0" sldId="256"/>
            <ac:spMk id="2243" creationId="{00000000-0000-0000-0000-000000000000}"/>
          </ac:spMkLst>
        </pc:spChg>
        <pc:spChg chg="mod">
          <ac:chgData name="Tom Prickett" userId="bac8cfc6-11d3-4aac-88bd-349612f1d1bb" providerId="ADAL" clId="{90DD5AD9-7A2B-4E75-87C7-65F0CA184CB6}" dt="2020-05-23T17:05:42.494" v="203" actId="1035"/>
          <ac:spMkLst>
            <pc:docMk/>
            <pc:sldMk cId="0" sldId="256"/>
            <ac:spMk id="2245" creationId="{00000000-0000-0000-0000-000000000000}"/>
          </ac:spMkLst>
        </pc:spChg>
        <pc:spChg chg="mod">
          <ac:chgData name="Tom Prickett" userId="bac8cfc6-11d3-4aac-88bd-349612f1d1bb" providerId="ADAL" clId="{90DD5AD9-7A2B-4E75-87C7-65F0CA184CB6}" dt="2020-05-28T14:54:44.282" v="324" actId="6549"/>
          <ac:spMkLst>
            <pc:docMk/>
            <pc:sldMk cId="0" sldId="256"/>
            <ac:spMk id="2246" creationId="{00000000-0000-0000-0000-000000000000}"/>
          </ac:spMkLst>
        </pc:spChg>
        <pc:spChg chg="mod">
          <ac:chgData name="Tom Prickett" userId="bac8cfc6-11d3-4aac-88bd-349612f1d1bb" providerId="ADAL" clId="{90DD5AD9-7A2B-4E75-87C7-65F0CA184CB6}" dt="2020-05-23T17:08:48.193" v="261" actId="1036"/>
          <ac:spMkLst>
            <pc:docMk/>
            <pc:sldMk cId="0" sldId="256"/>
            <ac:spMk id="2248" creationId="{00000000-0000-0000-0000-000000000000}"/>
          </ac:spMkLst>
        </pc:spChg>
        <pc:graphicFrameChg chg="mod modGraphic">
          <ac:chgData name="Tom Prickett" userId="bac8cfc6-11d3-4aac-88bd-349612f1d1bb" providerId="ADAL" clId="{90DD5AD9-7A2B-4E75-87C7-65F0CA184CB6}" dt="2020-05-28T14:55:51.094" v="329" actId="20577"/>
          <ac:graphicFrameMkLst>
            <pc:docMk/>
            <pc:sldMk cId="0" sldId="256"/>
            <ac:graphicFrameMk id="40" creationId="{6B33DDAA-7AB8-4D30-B75B-B87D99DD0A38}"/>
          </ac:graphicFrameMkLst>
        </pc:graphicFrameChg>
      </pc:sldChg>
    </pc:docChg>
  </pc:docChgLst>
  <pc:docChgLst>
    <pc:chgData name="Tom Prickett" userId="S::tom.prickett@northumbria.ac.uk::bac8cfc6-11d3-4aac-88bd-349612f1d1bb" providerId="AD" clId="Web-{6D6B2DF7-AF53-EDBE-9EAC-36F5819E4E90}"/>
    <pc:docChg chg="modSld addMainMaster delMainMaster">
      <pc:chgData name="Tom Prickett" userId="S::tom.prickett@northumbria.ac.uk::bac8cfc6-11d3-4aac-88bd-349612f1d1bb" providerId="AD" clId="Web-{6D6B2DF7-AF53-EDBE-9EAC-36F5819E4E90}" dt="2020-05-23T16:29:53.928" v="15"/>
      <pc:docMkLst>
        <pc:docMk/>
      </pc:docMkLst>
      <pc:sldChg chg="modSp mod modClrScheme chgLayout">
        <pc:chgData name="Tom Prickett" userId="S::tom.prickett@northumbria.ac.uk::bac8cfc6-11d3-4aac-88bd-349612f1d1bb" providerId="AD" clId="Web-{6D6B2DF7-AF53-EDBE-9EAC-36F5819E4E90}" dt="2020-05-23T16:29:53.928" v="15"/>
        <pc:sldMkLst>
          <pc:docMk/>
          <pc:sldMk cId="0" sldId="256"/>
        </pc:sldMkLst>
        <pc:spChg chg="mod">
          <ac:chgData name="Tom Prickett" userId="S::tom.prickett@northumbria.ac.uk::bac8cfc6-11d3-4aac-88bd-349612f1d1bb" providerId="AD" clId="Web-{6D6B2DF7-AF53-EDBE-9EAC-36F5819E4E90}" dt="2020-05-23T16:24:42.619" v="13" actId="20577"/>
          <ac:spMkLst>
            <pc:docMk/>
            <pc:sldMk cId="0" sldId="256"/>
            <ac:spMk id="34" creationId="{6A1B1AEC-A200-4A74-983C-852924327BC7}"/>
          </ac:spMkLst>
        </pc:spChg>
      </pc:sldChg>
      <pc:sldMasterChg chg="add del addSldLayout delSldLayout">
        <pc:chgData name="Tom Prickett" userId="S::tom.prickett@northumbria.ac.uk::bac8cfc6-11d3-4aac-88bd-349612f1d1bb" providerId="AD" clId="Web-{6D6B2DF7-AF53-EDBE-9EAC-36F5819E4E90}" dt="2020-05-23T16:29:53.928" v="15"/>
        <pc:sldMasterMkLst>
          <pc:docMk/>
          <pc:sldMasterMk cId="0" sldId="2147483648"/>
        </pc:sldMasterMkLst>
        <pc:sldLayoutChg chg="add del">
          <pc:chgData name="Tom Prickett" userId="S::tom.prickett@northumbria.ac.uk::bac8cfc6-11d3-4aac-88bd-349612f1d1bb" providerId="AD" clId="Web-{6D6B2DF7-AF53-EDBE-9EAC-36F5819E4E90}" dt="2020-05-23T16:29:53.928" v="15"/>
          <pc:sldLayoutMkLst>
            <pc:docMk/>
            <pc:sldMasterMk cId="0" sldId="2147483648"/>
            <pc:sldLayoutMk cId="1804847995" sldId="2147483649"/>
          </pc:sldLayoutMkLst>
        </pc:sldLayoutChg>
      </pc:sldMasterChg>
      <pc:sldMasterChg chg="add del addSldLayout delSldLayout modSldLayout">
        <pc:chgData name="Tom Prickett" userId="S::tom.prickett@northumbria.ac.uk::bac8cfc6-11d3-4aac-88bd-349612f1d1bb" providerId="AD" clId="Web-{6D6B2DF7-AF53-EDBE-9EAC-36F5819E4E90}" dt="2020-05-23T16:29:53.928" v="15"/>
        <pc:sldMasterMkLst>
          <pc:docMk/>
          <pc:sldMasterMk cId="3110805396" sldId="2147483650"/>
        </pc:sldMasterMkLst>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2313378890" sldId="2147483651"/>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2880575042" sldId="2147483652"/>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437897063" sldId="2147483653"/>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3720057776" sldId="2147483654"/>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3704847784" sldId="2147483655"/>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2784779172" sldId="2147483656"/>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918687131" sldId="2147483657"/>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2309416602" sldId="2147483658"/>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1484490286" sldId="2147483659"/>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1306652242" sldId="2147483660"/>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1028770354" sldId="2147483661"/>
          </pc:sldLayoutMkLst>
        </pc:sldLayoutChg>
        <pc:sldLayoutChg chg="add del mod replId">
          <pc:chgData name="Tom Prickett" userId="S::tom.prickett@northumbria.ac.uk::bac8cfc6-11d3-4aac-88bd-349612f1d1bb" providerId="AD" clId="Web-{6D6B2DF7-AF53-EDBE-9EAC-36F5819E4E90}" dt="2020-05-23T16:29:53.928" v="15"/>
          <pc:sldLayoutMkLst>
            <pc:docMk/>
            <pc:sldMasterMk cId="3110805396" sldId="2147483650"/>
            <pc:sldLayoutMk cId="3115057710" sldId="2147483662"/>
          </pc:sldLayoutMkLst>
        </pc:sldLayoutChg>
      </pc:sldMasterChg>
    </pc:docChg>
  </pc:docChgLst>
  <pc:docChgLst>
    <pc:chgData name="Tom Prickett" userId="S::tom.prickett@northumbria.ac.uk::bac8cfc6-11d3-4aac-88bd-349612f1d1bb" providerId="AD" clId="Web-{9A77D446-8F77-20AB-7D4F-D42F7842C22C}"/>
    <pc:docChg chg="modSld">
      <pc:chgData name="Tom Prickett" userId="S::tom.prickett@northumbria.ac.uk::bac8cfc6-11d3-4aac-88bd-349612f1d1bb" providerId="AD" clId="Web-{9A77D446-8F77-20AB-7D4F-D42F7842C22C}" dt="2020-05-23T15:52:01.284" v="82" actId="20577"/>
      <pc:docMkLst>
        <pc:docMk/>
      </pc:docMkLst>
      <pc:sldChg chg="modSp">
        <pc:chgData name="Tom Prickett" userId="S::tom.prickett@northumbria.ac.uk::bac8cfc6-11d3-4aac-88bd-349612f1d1bb" providerId="AD" clId="Web-{9A77D446-8F77-20AB-7D4F-D42F7842C22C}" dt="2020-05-23T15:52:01.284" v="81" actId="20577"/>
        <pc:sldMkLst>
          <pc:docMk/>
          <pc:sldMk cId="0" sldId="256"/>
        </pc:sldMkLst>
        <pc:spChg chg="mod">
          <ac:chgData name="Tom Prickett" userId="S::tom.prickett@northumbria.ac.uk::bac8cfc6-11d3-4aac-88bd-349612f1d1bb" providerId="AD" clId="Web-{9A77D446-8F77-20AB-7D4F-D42F7842C22C}" dt="2020-05-23T15:52:01.284" v="81" actId="20577"/>
          <ac:spMkLst>
            <pc:docMk/>
            <pc:sldMk cId="0" sldId="256"/>
            <ac:spMk id="2247" creationId="{00000000-0000-0000-0000-000000000000}"/>
          </ac:spMkLst>
        </pc:spChg>
      </pc:sldChg>
    </pc:docChg>
  </pc:docChgLst>
  <pc:docChgLst>
    <pc:chgData name="Tom Prickett" userId="S::tom.prickett@northumbria.ac.uk::bac8cfc6-11d3-4aac-88bd-349612f1d1bb" providerId="AD" clId="Web-{2E0436CD-5EE3-6845-AA76-BD3298270C4B}"/>
    <pc:docChg chg="modSld">
      <pc:chgData name="Tom Prickett" userId="S::tom.prickett@northumbria.ac.uk::bac8cfc6-11d3-4aac-88bd-349612f1d1bb" providerId="AD" clId="Web-{2E0436CD-5EE3-6845-AA76-BD3298270C4B}" dt="2020-05-23T16:59:40.907" v="1" actId="1076"/>
      <pc:docMkLst>
        <pc:docMk/>
      </pc:docMkLst>
      <pc:sldChg chg="modSp">
        <pc:chgData name="Tom Prickett" userId="S::tom.prickett@northumbria.ac.uk::bac8cfc6-11d3-4aac-88bd-349612f1d1bb" providerId="AD" clId="Web-{2E0436CD-5EE3-6845-AA76-BD3298270C4B}" dt="2020-05-23T16:59:40.907" v="1" actId="1076"/>
        <pc:sldMkLst>
          <pc:docMk/>
          <pc:sldMk cId="0" sldId="256"/>
        </pc:sldMkLst>
        <pc:picChg chg="mod">
          <ac:chgData name="Tom Prickett" userId="S::tom.prickett@northumbria.ac.uk::bac8cfc6-11d3-4aac-88bd-349612f1d1bb" providerId="AD" clId="Web-{2E0436CD-5EE3-6845-AA76-BD3298270C4B}" dt="2020-05-23T16:59:40.907" v="1" actId="1076"/>
          <ac:picMkLst>
            <pc:docMk/>
            <pc:sldMk cId="0" sldId="256"/>
            <ac:picMk id="3" creationId="{A2B77A91-F7A4-4BEB-94F1-BA2EB18111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1" y="5043679"/>
            <a:ext cx="7132413" cy="25220584"/>
          </a:xfrm>
          <a:prstGeom prst="rect">
            <a:avLst/>
          </a:prstGeom>
          <a:solidFill>
            <a:schemeClr val="accent1">
              <a:lumMod val="75000"/>
            </a:schemeClr>
          </a:solidFill>
          <a:ln>
            <a:noFill/>
          </a:ln>
          <a:effectLst/>
        </p:spPr>
        <p:txBody>
          <a:bodyPr wrap="none" lIns="445873" tIns="222936" rIns="445873" bIns="445873"/>
          <a:lstStyle/>
          <a:p>
            <a:pPr algn="ctr" defTabSz="4280632"/>
            <a:endParaRPr lang="en-US" sz="4681">
              <a:latin typeface="Calibri" pitchFamily="34" charset="0"/>
            </a:endParaRPr>
          </a:p>
        </p:txBody>
      </p:sp>
      <p:sp>
        <p:nvSpPr>
          <p:cNvPr id="1032" name="Rectangle 8"/>
          <p:cNvSpPr>
            <a:spLocks noChangeArrowheads="1"/>
          </p:cNvSpPr>
          <p:nvPr userDrawn="1"/>
        </p:nvSpPr>
        <p:spPr bwMode="auto">
          <a:xfrm>
            <a:off x="7130867" y="5"/>
            <a:ext cx="35658965" cy="5043679"/>
          </a:xfrm>
          <a:prstGeom prst="rect">
            <a:avLst/>
          </a:prstGeom>
          <a:solidFill>
            <a:schemeClr val="accent1">
              <a:lumMod val="75000"/>
            </a:schemeClr>
          </a:solidFill>
          <a:ln>
            <a:noFill/>
          </a:ln>
          <a:effectLst/>
        </p:spPr>
        <p:txBody>
          <a:bodyPr wrap="none" lIns="445873" tIns="445873" rIns="445873" bIns="445873"/>
          <a:lstStyle/>
          <a:p>
            <a:endParaRPr lang="en-US" sz="2340">
              <a:latin typeface="Calibri" pitchFamily="34" charset="0"/>
            </a:endParaRPr>
          </a:p>
        </p:txBody>
      </p:sp>
      <p:sp>
        <p:nvSpPr>
          <p:cNvPr id="1033" name="Rectangle 9"/>
          <p:cNvSpPr>
            <a:spLocks noChangeArrowheads="1"/>
          </p:cNvSpPr>
          <p:nvPr userDrawn="1"/>
        </p:nvSpPr>
        <p:spPr bwMode="auto">
          <a:xfrm>
            <a:off x="7130867" y="5043679"/>
            <a:ext cx="35658965" cy="25220584"/>
          </a:xfrm>
          <a:prstGeom prst="rect">
            <a:avLst/>
          </a:prstGeom>
          <a:solidFill>
            <a:schemeClr val="bg2"/>
          </a:solidFill>
          <a:ln>
            <a:noFill/>
          </a:ln>
          <a:effectLst/>
        </p:spPr>
        <p:txBody>
          <a:bodyPr wrap="none" lIns="445873" tIns="445873" rIns="445873" bIns="445873"/>
          <a:lstStyle/>
          <a:p>
            <a:endParaRPr lang="en-US" sz="2340">
              <a:latin typeface="Calibri" pitchFamily="34" charset="0"/>
            </a:endParaRPr>
          </a:p>
        </p:txBody>
      </p:sp>
      <p:sp>
        <p:nvSpPr>
          <p:cNvPr id="1035" name="Line 11"/>
          <p:cNvSpPr>
            <a:spLocks noChangeShapeType="1"/>
          </p:cNvSpPr>
          <p:nvPr userDrawn="1"/>
        </p:nvSpPr>
        <p:spPr bwMode="auto">
          <a:xfrm>
            <a:off x="7130864" y="0"/>
            <a:ext cx="0" cy="3026645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40">
              <a:latin typeface="Calibri" pitchFamily="34" charset="0"/>
            </a:endParaRPr>
          </a:p>
        </p:txBody>
      </p:sp>
      <p:sp>
        <p:nvSpPr>
          <p:cNvPr id="1036" name="Line 12"/>
          <p:cNvSpPr>
            <a:spLocks noChangeShapeType="1"/>
          </p:cNvSpPr>
          <p:nvPr userDrawn="1"/>
        </p:nvSpPr>
        <p:spPr bwMode="auto">
          <a:xfrm>
            <a:off x="0" y="5045869"/>
            <a:ext cx="42789831"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4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453294" y="29854724"/>
            <a:ext cx="5166188" cy="2564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80632" rtl="0" fontAlgn="base">
        <a:spcBef>
          <a:spcPct val="0"/>
        </a:spcBef>
        <a:spcAft>
          <a:spcPct val="0"/>
        </a:spcAft>
        <a:defRPr sz="20577">
          <a:solidFill>
            <a:schemeClr val="tx2"/>
          </a:solidFill>
          <a:latin typeface="+mj-lt"/>
          <a:ea typeface="+mj-ea"/>
          <a:cs typeface="+mj-cs"/>
        </a:defRPr>
      </a:lvl1pPr>
      <a:lvl2pPr algn="ctr" defTabSz="4280632" rtl="0" fontAlgn="base">
        <a:spcBef>
          <a:spcPct val="0"/>
        </a:spcBef>
        <a:spcAft>
          <a:spcPct val="0"/>
        </a:spcAft>
        <a:defRPr sz="20577">
          <a:solidFill>
            <a:schemeClr val="tx2"/>
          </a:solidFill>
          <a:latin typeface="Arial" charset="0"/>
        </a:defRPr>
      </a:lvl2pPr>
      <a:lvl3pPr algn="ctr" defTabSz="4280632" rtl="0" fontAlgn="base">
        <a:spcBef>
          <a:spcPct val="0"/>
        </a:spcBef>
        <a:spcAft>
          <a:spcPct val="0"/>
        </a:spcAft>
        <a:defRPr sz="20577">
          <a:solidFill>
            <a:schemeClr val="tx2"/>
          </a:solidFill>
          <a:latin typeface="Arial" charset="0"/>
        </a:defRPr>
      </a:lvl3pPr>
      <a:lvl4pPr algn="ctr" defTabSz="4280632" rtl="0" fontAlgn="base">
        <a:spcBef>
          <a:spcPct val="0"/>
        </a:spcBef>
        <a:spcAft>
          <a:spcPct val="0"/>
        </a:spcAft>
        <a:defRPr sz="20577">
          <a:solidFill>
            <a:schemeClr val="tx2"/>
          </a:solidFill>
          <a:latin typeface="Arial" charset="0"/>
        </a:defRPr>
      </a:lvl4pPr>
      <a:lvl5pPr algn="ctr" defTabSz="4280632" rtl="0" fontAlgn="base">
        <a:spcBef>
          <a:spcPct val="0"/>
        </a:spcBef>
        <a:spcAft>
          <a:spcPct val="0"/>
        </a:spcAft>
        <a:defRPr sz="20577">
          <a:solidFill>
            <a:schemeClr val="tx2"/>
          </a:solidFill>
          <a:latin typeface="Arial" charset="0"/>
        </a:defRPr>
      </a:lvl5pPr>
      <a:lvl6pPr marL="445867" algn="ctr" defTabSz="4280632" rtl="0" fontAlgn="base">
        <a:spcBef>
          <a:spcPct val="0"/>
        </a:spcBef>
        <a:spcAft>
          <a:spcPct val="0"/>
        </a:spcAft>
        <a:defRPr sz="20577">
          <a:solidFill>
            <a:schemeClr val="tx2"/>
          </a:solidFill>
          <a:latin typeface="Arial" charset="0"/>
        </a:defRPr>
      </a:lvl6pPr>
      <a:lvl7pPr marL="891735" algn="ctr" defTabSz="4280632" rtl="0" fontAlgn="base">
        <a:spcBef>
          <a:spcPct val="0"/>
        </a:spcBef>
        <a:spcAft>
          <a:spcPct val="0"/>
        </a:spcAft>
        <a:defRPr sz="20577">
          <a:solidFill>
            <a:schemeClr val="tx2"/>
          </a:solidFill>
          <a:latin typeface="Arial" charset="0"/>
        </a:defRPr>
      </a:lvl7pPr>
      <a:lvl8pPr marL="1337601" algn="ctr" defTabSz="4280632" rtl="0" fontAlgn="base">
        <a:spcBef>
          <a:spcPct val="0"/>
        </a:spcBef>
        <a:spcAft>
          <a:spcPct val="0"/>
        </a:spcAft>
        <a:defRPr sz="20577">
          <a:solidFill>
            <a:schemeClr val="tx2"/>
          </a:solidFill>
          <a:latin typeface="Arial" charset="0"/>
        </a:defRPr>
      </a:lvl8pPr>
      <a:lvl9pPr marL="1783468" algn="ctr" defTabSz="4280632" rtl="0" fontAlgn="base">
        <a:spcBef>
          <a:spcPct val="0"/>
        </a:spcBef>
        <a:spcAft>
          <a:spcPct val="0"/>
        </a:spcAft>
        <a:defRPr sz="20577">
          <a:solidFill>
            <a:schemeClr val="tx2"/>
          </a:solidFill>
          <a:latin typeface="Arial" charset="0"/>
        </a:defRPr>
      </a:lvl9pPr>
    </p:titleStyle>
    <p:bodyStyle>
      <a:lvl1pPr marL="1605432" indent="-1605432" algn="l" defTabSz="4280632" rtl="0" fontAlgn="base">
        <a:spcBef>
          <a:spcPct val="20000"/>
        </a:spcBef>
        <a:spcAft>
          <a:spcPct val="0"/>
        </a:spcAft>
        <a:buChar char="•"/>
        <a:defRPr sz="15017">
          <a:solidFill>
            <a:schemeClr val="tx1"/>
          </a:solidFill>
          <a:latin typeface="+mn-lt"/>
          <a:ea typeface="+mn-ea"/>
          <a:cs typeface="+mn-cs"/>
        </a:defRPr>
      </a:lvl1pPr>
      <a:lvl2pPr marL="3477143" indent="-1337601" algn="l" defTabSz="4280632" rtl="0" fontAlgn="base">
        <a:spcBef>
          <a:spcPct val="20000"/>
        </a:spcBef>
        <a:spcAft>
          <a:spcPct val="0"/>
        </a:spcAft>
        <a:buChar char="–"/>
        <a:defRPr sz="13068">
          <a:solidFill>
            <a:schemeClr val="tx1"/>
          </a:solidFill>
          <a:latin typeface="+mn-lt"/>
        </a:defRPr>
      </a:lvl2pPr>
      <a:lvl3pPr marL="5350403" indent="-1069771" algn="l" defTabSz="4280632" rtl="0" fontAlgn="base">
        <a:spcBef>
          <a:spcPct val="20000"/>
        </a:spcBef>
        <a:spcAft>
          <a:spcPct val="0"/>
        </a:spcAft>
        <a:buChar char="•"/>
        <a:defRPr sz="11216">
          <a:solidFill>
            <a:schemeClr val="tx1"/>
          </a:solidFill>
          <a:latin typeface="+mn-lt"/>
        </a:defRPr>
      </a:lvl3pPr>
      <a:lvl4pPr marL="7489945" indent="-1069771" algn="l" defTabSz="4280632" rtl="0" fontAlgn="base">
        <a:spcBef>
          <a:spcPct val="20000"/>
        </a:spcBef>
        <a:spcAft>
          <a:spcPct val="0"/>
        </a:spcAft>
        <a:buChar char="–"/>
        <a:defRPr sz="9363">
          <a:solidFill>
            <a:schemeClr val="tx1"/>
          </a:solidFill>
          <a:latin typeface="+mn-lt"/>
        </a:defRPr>
      </a:lvl4pPr>
      <a:lvl5pPr marL="9631035" indent="-1069771" algn="l" defTabSz="4280632" rtl="0" fontAlgn="base">
        <a:spcBef>
          <a:spcPct val="20000"/>
        </a:spcBef>
        <a:spcAft>
          <a:spcPct val="0"/>
        </a:spcAft>
        <a:buChar char="»"/>
        <a:defRPr sz="9363">
          <a:solidFill>
            <a:schemeClr val="tx1"/>
          </a:solidFill>
          <a:latin typeface="+mn-lt"/>
        </a:defRPr>
      </a:lvl5pPr>
      <a:lvl6pPr marL="10076903" indent="-1069771" algn="l" defTabSz="4280632" rtl="0" fontAlgn="base">
        <a:spcBef>
          <a:spcPct val="20000"/>
        </a:spcBef>
        <a:spcAft>
          <a:spcPct val="0"/>
        </a:spcAft>
        <a:buChar char="»"/>
        <a:defRPr sz="9363">
          <a:solidFill>
            <a:schemeClr val="tx1"/>
          </a:solidFill>
          <a:latin typeface="+mn-lt"/>
        </a:defRPr>
      </a:lvl6pPr>
      <a:lvl7pPr marL="10522768" indent="-1069771" algn="l" defTabSz="4280632" rtl="0" fontAlgn="base">
        <a:spcBef>
          <a:spcPct val="20000"/>
        </a:spcBef>
        <a:spcAft>
          <a:spcPct val="0"/>
        </a:spcAft>
        <a:buChar char="»"/>
        <a:defRPr sz="9363">
          <a:solidFill>
            <a:schemeClr val="tx1"/>
          </a:solidFill>
          <a:latin typeface="+mn-lt"/>
        </a:defRPr>
      </a:lvl7pPr>
      <a:lvl8pPr marL="10968635" indent="-1069771" algn="l" defTabSz="4280632" rtl="0" fontAlgn="base">
        <a:spcBef>
          <a:spcPct val="20000"/>
        </a:spcBef>
        <a:spcAft>
          <a:spcPct val="0"/>
        </a:spcAft>
        <a:buChar char="»"/>
        <a:defRPr sz="9363">
          <a:solidFill>
            <a:schemeClr val="tx1"/>
          </a:solidFill>
          <a:latin typeface="+mn-lt"/>
        </a:defRPr>
      </a:lvl8pPr>
      <a:lvl9pPr marL="11414502" indent="-1069771" algn="l" defTabSz="4280632" rtl="0" fontAlgn="base">
        <a:spcBef>
          <a:spcPct val="20000"/>
        </a:spcBef>
        <a:spcAft>
          <a:spcPct val="0"/>
        </a:spcAft>
        <a:buChar char="»"/>
        <a:defRPr sz="9363">
          <a:solidFill>
            <a:schemeClr val="tx1"/>
          </a:solidFill>
          <a:latin typeface="+mn-lt"/>
        </a:defRPr>
      </a:lvl9pPr>
    </p:bodyStyle>
    <p:otherStyle>
      <a:defPPr>
        <a:defRPr lang="en-US"/>
      </a:defPPr>
      <a:lvl1pPr marL="0" algn="l" defTabSz="891735" rtl="0" eaLnBrk="1" latinLnBrk="0" hangingPunct="1">
        <a:defRPr sz="1755" kern="1200">
          <a:solidFill>
            <a:schemeClr val="tx1"/>
          </a:solidFill>
          <a:latin typeface="+mn-lt"/>
          <a:ea typeface="+mn-ea"/>
          <a:cs typeface="+mn-cs"/>
        </a:defRPr>
      </a:lvl1pPr>
      <a:lvl2pPr marL="445867" algn="l" defTabSz="891735" rtl="0" eaLnBrk="1" latinLnBrk="0" hangingPunct="1">
        <a:defRPr sz="1755" kern="1200">
          <a:solidFill>
            <a:schemeClr val="tx1"/>
          </a:solidFill>
          <a:latin typeface="+mn-lt"/>
          <a:ea typeface="+mn-ea"/>
          <a:cs typeface="+mn-cs"/>
        </a:defRPr>
      </a:lvl2pPr>
      <a:lvl3pPr marL="891735" algn="l" defTabSz="891735" rtl="0" eaLnBrk="1" latinLnBrk="0" hangingPunct="1">
        <a:defRPr sz="1755" kern="1200">
          <a:solidFill>
            <a:schemeClr val="tx1"/>
          </a:solidFill>
          <a:latin typeface="+mn-lt"/>
          <a:ea typeface="+mn-ea"/>
          <a:cs typeface="+mn-cs"/>
        </a:defRPr>
      </a:lvl3pPr>
      <a:lvl4pPr marL="1337601" algn="l" defTabSz="891735" rtl="0" eaLnBrk="1" latinLnBrk="0" hangingPunct="1">
        <a:defRPr sz="1755" kern="1200">
          <a:solidFill>
            <a:schemeClr val="tx1"/>
          </a:solidFill>
          <a:latin typeface="+mn-lt"/>
          <a:ea typeface="+mn-ea"/>
          <a:cs typeface="+mn-cs"/>
        </a:defRPr>
      </a:lvl4pPr>
      <a:lvl5pPr marL="1783468" algn="l" defTabSz="891735" rtl="0" eaLnBrk="1" latinLnBrk="0" hangingPunct="1">
        <a:defRPr sz="1755" kern="1200">
          <a:solidFill>
            <a:schemeClr val="tx1"/>
          </a:solidFill>
          <a:latin typeface="+mn-lt"/>
          <a:ea typeface="+mn-ea"/>
          <a:cs typeface="+mn-cs"/>
        </a:defRPr>
      </a:lvl5pPr>
      <a:lvl6pPr marL="2229335" algn="l" defTabSz="891735" rtl="0" eaLnBrk="1" latinLnBrk="0" hangingPunct="1">
        <a:defRPr sz="1755" kern="1200">
          <a:solidFill>
            <a:schemeClr val="tx1"/>
          </a:solidFill>
          <a:latin typeface="+mn-lt"/>
          <a:ea typeface="+mn-ea"/>
          <a:cs typeface="+mn-cs"/>
        </a:defRPr>
      </a:lvl6pPr>
      <a:lvl7pPr marL="2675201" algn="l" defTabSz="891735" rtl="0" eaLnBrk="1" latinLnBrk="0" hangingPunct="1">
        <a:defRPr sz="1755" kern="1200">
          <a:solidFill>
            <a:schemeClr val="tx1"/>
          </a:solidFill>
          <a:latin typeface="+mn-lt"/>
          <a:ea typeface="+mn-ea"/>
          <a:cs typeface="+mn-cs"/>
        </a:defRPr>
      </a:lvl7pPr>
      <a:lvl8pPr marL="3121068" algn="l" defTabSz="891735" rtl="0" eaLnBrk="1" latinLnBrk="0" hangingPunct="1">
        <a:defRPr sz="1755" kern="1200">
          <a:solidFill>
            <a:schemeClr val="tx1"/>
          </a:solidFill>
          <a:latin typeface="+mn-lt"/>
          <a:ea typeface="+mn-ea"/>
          <a:cs typeface="+mn-cs"/>
        </a:defRPr>
      </a:lvl8pPr>
      <a:lvl9pPr marL="3566935" algn="l" defTabSz="891735" rtl="0" eaLnBrk="1" latinLnBrk="0" hangingPunct="1">
        <a:defRPr sz="17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cs.org/deliver-and-teach-qualifications/university-accreditation/practice-highlights/" TargetMode="External"/><Relationship Id="rId3" Type="http://schemas.openxmlformats.org/officeDocument/2006/relationships/hyperlink" Target="mailto:thomas.crick@Swansea.ac.uk" TargetMode="External"/><Relationship Id="rId7" Type="http://schemas.openxmlformats.org/officeDocument/2006/relationships/hyperlink" Target="mailto:alastair.irons@sunderland.ac.uk" TargetMode="External"/><Relationship Id="rId2" Type="http://schemas.openxmlformats.org/officeDocument/2006/relationships/hyperlink" Target="mailto:thomas.crick@" TargetMode="External"/><Relationship Id="rId1" Type="http://schemas.openxmlformats.org/officeDocument/2006/relationships/slideLayout" Target="../slideLayouts/slideLayout1.xml"/><Relationship Id="rId6" Type="http://schemas.openxmlformats.org/officeDocument/2006/relationships/hyperlink" Target="mailto:jhd@cs.bath.ac.uk" TargetMode="External"/><Relationship Id="rId11" Type="http://schemas.openxmlformats.org/officeDocument/2006/relationships/image" Target="../media/image3.png"/><Relationship Id="rId5" Type="http://schemas.openxmlformats.org/officeDocument/2006/relationships/hyperlink" Target="mailto:tom.prickett@northumbria.ac.uk" TargetMode="External"/><Relationship Id="rId10" Type="http://schemas.openxmlformats.org/officeDocument/2006/relationships/hyperlink" Target="https://bit.ly/ITiCSEAccreditationSurvey" TargetMode="External"/><Relationship Id="rId4" Type="http://schemas.openxmlformats.org/officeDocument/2006/relationships/hyperlink" Target="https://proftomcrick.com/"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130864" y="812006"/>
            <a:ext cx="35658965" cy="178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5873" tIns="445873" rIns="445873" bIns="445873"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GB" sz="6435" b="1">
                <a:solidFill>
                  <a:schemeClr val="bg1"/>
                </a:solidFill>
                <a:latin typeface="Calibri" pitchFamily="34" charset="0"/>
              </a:rPr>
              <a:t>Assessing the Value of Professional Body Accreditation of Computer Science Degree Programmes: A UK Case Study</a:t>
            </a:r>
          </a:p>
        </p:txBody>
      </p:sp>
      <p:sp>
        <p:nvSpPr>
          <p:cNvPr id="2171" name="Text Box 123"/>
          <p:cNvSpPr txBox="1">
            <a:spLocks noChangeArrowheads="1"/>
          </p:cNvSpPr>
          <p:nvPr/>
        </p:nvSpPr>
        <p:spPr bwMode="auto">
          <a:xfrm>
            <a:off x="7130864" y="2593949"/>
            <a:ext cx="35658965" cy="178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5873" tIns="445873" rIns="445873" bIns="445873"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681">
                <a:solidFill>
                  <a:schemeClr val="bg1"/>
                </a:solidFill>
                <a:latin typeface="Calibri" pitchFamily="34" charset="0"/>
              </a:rPr>
              <a:t>Tom Crick</a:t>
            </a:r>
            <a:r>
              <a:rPr lang="en-US" sz="4681" baseline="30000">
                <a:solidFill>
                  <a:schemeClr val="bg1"/>
                </a:solidFill>
                <a:latin typeface="Calibri" pitchFamily="34" charset="0"/>
              </a:rPr>
              <a:t>1</a:t>
            </a:r>
            <a:r>
              <a:rPr lang="en-US" sz="4681">
                <a:solidFill>
                  <a:schemeClr val="bg1"/>
                </a:solidFill>
                <a:latin typeface="Calibri" pitchFamily="34" charset="0"/>
              </a:rPr>
              <a:t>; Tom Prickett</a:t>
            </a:r>
            <a:r>
              <a:rPr lang="en-US" sz="4681" baseline="30000">
                <a:solidFill>
                  <a:schemeClr val="bg1"/>
                </a:solidFill>
                <a:latin typeface="Calibri" pitchFamily="34" charset="0"/>
              </a:rPr>
              <a:t>2</a:t>
            </a:r>
            <a:r>
              <a:rPr lang="en-US" sz="4681">
                <a:solidFill>
                  <a:schemeClr val="bg1"/>
                </a:solidFill>
                <a:latin typeface="Calibri" pitchFamily="34" charset="0"/>
              </a:rPr>
              <a:t>; James H Davenport</a:t>
            </a:r>
            <a:r>
              <a:rPr lang="en-US" sz="4681" baseline="30000">
                <a:solidFill>
                  <a:schemeClr val="bg1"/>
                </a:solidFill>
                <a:latin typeface="Calibri" pitchFamily="34" charset="0"/>
              </a:rPr>
              <a:t>3</a:t>
            </a:r>
            <a:r>
              <a:rPr lang="en-US" sz="4681">
                <a:solidFill>
                  <a:schemeClr val="bg1"/>
                </a:solidFill>
                <a:latin typeface="Calibri" pitchFamily="34" charset="0"/>
              </a:rPr>
              <a:t> ,Alastair Irons</a:t>
            </a:r>
            <a:r>
              <a:rPr lang="en-US" sz="4681" baseline="30000">
                <a:solidFill>
                  <a:schemeClr val="bg1"/>
                </a:solidFill>
                <a:latin typeface="Calibri" pitchFamily="34" charset="0"/>
              </a:rPr>
              <a:t>4</a:t>
            </a:r>
          </a:p>
          <a:p>
            <a:pPr algn="ctr"/>
            <a:r>
              <a:rPr lang="en-US" sz="4681" baseline="30000">
                <a:solidFill>
                  <a:schemeClr val="bg1"/>
                </a:solidFill>
                <a:latin typeface="Calibri" pitchFamily="34" charset="0"/>
              </a:rPr>
              <a:t>1</a:t>
            </a:r>
            <a:r>
              <a:rPr lang="en-US" sz="4681">
                <a:solidFill>
                  <a:schemeClr val="bg1"/>
                </a:solidFill>
                <a:latin typeface="Calibri" pitchFamily="34" charset="0"/>
              </a:rPr>
              <a:t>Swansea University, </a:t>
            </a:r>
            <a:r>
              <a:rPr lang="en-US" sz="4681" baseline="30000">
                <a:solidFill>
                  <a:schemeClr val="bg1"/>
                </a:solidFill>
                <a:latin typeface="Calibri" pitchFamily="34" charset="0"/>
              </a:rPr>
              <a:t>2</a:t>
            </a:r>
            <a:r>
              <a:rPr lang="en-US" sz="4681">
                <a:solidFill>
                  <a:schemeClr val="bg1"/>
                </a:solidFill>
                <a:latin typeface="Calibri" pitchFamily="34" charset="0"/>
              </a:rPr>
              <a:t>Northumbria University, </a:t>
            </a:r>
            <a:r>
              <a:rPr lang="en-US" sz="4681" baseline="30000">
                <a:solidFill>
                  <a:schemeClr val="bg1"/>
                </a:solidFill>
                <a:latin typeface="Calibri" pitchFamily="34" charset="0"/>
              </a:rPr>
              <a:t>3</a:t>
            </a:r>
            <a:r>
              <a:rPr lang="en-US" sz="4681">
                <a:solidFill>
                  <a:schemeClr val="bg1"/>
                </a:solidFill>
                <a:latin typeface="Calibri" pitchFamily="34" charset="0"/>
              </a:rPr>
              <a:t>University of Bath, </a:t>
            </a:r>
            <a:r>
              <a:rPr lang="en-US" sz="4681" baseline="30000">
                <a:solidFill>
                  <a:schemeClr val="bg1"/>
                </a:solidFill>
                <a:latin typeface="Calibri" pitchFamily="34" charset="0"/>
              </a:rPr>
              <a:t>4</a:t>
            </a:r>
            <a:r>
              <a:rPr lang="en-US" sz="4681">
                <a:solidFill>
                  <a:schemeClr val="bg1"/>
                </a:solidFill>
                <a:latin typeface="Calibri" pitchFamily="34" charset="0"/>
              </a:rPr>
              <a:t>Sunderland University</a:t>
            </a:r>
          </a:p>
        </p:txBody>
      </p:sp>
      <p:sp>
        <p:nvSpPr>
          <p:cNvPr id="2178" name="Text Box 130"/>
          <p:cNvSpPr txBox="1">
            <a:spLocks noChangeArrowheads="1"/>
          </p:cNvSpPr>
          <p:nvPr/>
        </p:nvSpPr>
        <p:spPr bwMode="auto">
          <a:xfrm>
            <a:off x="8025707" y="5231606"/>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Introduction</a:t>
            </a:r>
          </a:p>
        </p:txBody>
      </p:sp>
      <p:sp>
        <p:nvSpPr>
          <p:cNvPr id="2179" name="Text Box 131"/>
          <p:cNvSpPr txBox="1">
            <a:spLocks noChangeArrowheads="1"/>
          </p:cNvSpPr>
          <p:nvPr/>
        </p:nvSpPr>
        <p:spPr bwMode="auto">
          <a:xfrm>
            <a:off x="8025707" y="12874261"/>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Assessment Approach</a:t>
            </a:r>
          </a:p>
        </p:txBody>
      </p:sp>
      <p:sp>
        <p:nvSpPr>
          <p:cNvPr id="2181" name="Text Box 133"/>
          <p:cNvSpPr txBox="1">
            <a:spLocks noChangeArrowheads="1"/>
          </p:cNvSpPr>
          <p:nvPr/>
        </p:nvSpPr>
        <p:spPr bwMode="auto">
          <a:xfrm>
            <a:off x="31211078" y="10207261"/>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Conclusions and Future Work</a:t>
            </a:r>
          </a:p>
        </p:txBody>
      </p:sp>
      <p:sp>
        <p:nvSpPr>
          <p:cNvPr id="2182" name="Text Box 134"/>
          <p:cNvSpPr txBox="1">
            <a:spLocks noChangeArrowheads="1"/>
          </p:cNvSpPr>
          <p:nvPr/>
        </p:nvSpPr>
        <p:spPr bwMode="auto">
          <a:xfrm>
            <a:off x="31211078" y="5231606"/>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Discussion</a:t>
            </a:r>
          </a:p>
        </p:txBody>
      </p:sp>
      <p:sp>
        <p:nvSpPr>
          <p:cNvPr id="2183" name="Text Box 135"/>
          <p:cNvSpPr txBox="1">
            <a:spLocks noChangeArrowheads="1"/>
          </p:cNvSpPr>
          <p:nvPr/>
        </p:nvSpPr>
        <p:spPr bwMode="auto">
          <a:xfrm>
            <a:off x="19618393" y="5233153"/>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RESULTS</a:t>
            </a:r>
          </a:p>
        </p:txBody>
      </p:sp>
      <p:sp>
        <p:nvSpPr>
          <p:cNvPr id="2184" name="Text Box 136"/>
          <p:cNvSpPr txBox="1">
            <a:spLocks noChangeArrowheads="1"/>
          </p:cNvSpPr>
          <p:nvPr/>
        </p:nvSpPr>
        <p:spPr bwMode="auto">
          <a:xfrm>
            <a:off x="31211078" y="18360661"/>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References</a:t>
            </a:r>
          </a:p>
        </p:txBody>
      </p:sp>
      <p:sp>
        <p:nvSpPr>
          <p:cNvPr id="2230" name="Text Box 182"/>
          <p:cNvSpPr txBox="1">
            <a:spLocks noChangeArrowheads="1"/>
          </p:cNvSpPr>
          <p:nvPr/>
        </p:nvSpPr>
        <p:spPr bwMode="auto">
          <a:xfrm>
            <a:off x="668808" y="5330487"/>
            <a:ext cx="5796343"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a:solidFill>
                  <a:schemeClr val="bg1"/>
                </a:solidFill>
                <a:latin typeface="Calibri" pitchFamily="34" charset="0"/>
              </a:rPr>
              <a:t>Abstract</a:t>
            </a:r>
          </a:p>
        </p:txBody>
      </p:sp>
      <p:sp>
        <p:nvSpPr>
          <p:cNvPr id="2231" name="Text Box 183"/>
          <p:cNvSpPr txBox="1">
            <a:spLocks noChangeArrowheads="1"/>
          </p:cNvSpPr>
          <p:nvPr/>
        </p:nvSpPr>
        <p:spPr bwMode="auto">
          <a:xfrm>
            <a:off x="668808" y="11708606"/>
            <a:ext cx="5796343"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a:solidFill>
                  <a:schemeClr val="bg1"/>
                </a:solidFill>
                <a:latin typeface="Calibri" pitchFamily="34" charset="0"/>
              </a:rPr>
              <a:t>Contact</a:t>
            </a:r>
          </a:p>
        </p:txBody>
      </p:sp>
      <p:sp>
        <p:nvSpPr>
          <p:cNvPr id="2241" name="Text Box 193"/>
          <p:cNvSpPr txBox="1">
            <a:spLocks noChangeArrowheads="1"/>
          </p:cNvSpPr>
          <p:nvPr/>
        </p:nvSpPr>
        <p:spPr bwMode="auto">
          <a:xfrm>
            <a:off x="668808" y="12546806"/>
            <a:ext cx="5796343" cy="6054837"/>
          </a:xfrm>
          <a:prstGeom prst="rect">
            <a:avLst/>
          </a:prstGeom>
          <a:solidFill>
            <a:schemeClr val="accent1">
              <a:lumMod val="75000"/>
            </a:schemeClr>
          </a:solidFill>
          <a:ln>
            <a:noFill/>
          </a:ln>
          <a:effectLst/>
        </p:spPr>
        <p:txBody>
          <a:bodyPr lIns="222936" tIns="222936" rIns="222936" bIns="222936">
            <a:spAutoFit/>
          </a:bodyPr>
          <a:lstStyle/>
          <a:p>
            <a:r>
              <a:rPr lang="en-US" sz="2340">
                <a:solidFill>
                  <a:schemeClr val="bg1"/>
                </a:solidFill>
                <a:latin typeface="Calibri" pitchFamily="34" charset="0"/>
              </a:rPr>
              <a:t>Tom Crick</a:t>
            </a:r>
          </a:p>
          <a:p>
            <a:r>
              <a:rPr lang="en-US" sz="2340">
                <a:solidFill>
                  <a:schemeClr val="bg1"/>
                </a:solidFill>
                <a:latin typeface="Calibri" pitchFamily="34" charset="0"/>
              </a:rPr>
              <a:t>Swansea University</a:t>
            </a:r>
          </a:p>
          <a:p>
            <a:r>
              <a:rPr lang="en-US" sz="2340">
                <a:solidFill>
                  <a:schemeClr val="bg1"/>
                </a:solidFill>
                <a:latin typeface="Calibri" pitchFamily="34" charset="0"/>
              </a:rPr>
              <a:t>Email:  </a:t>
            </a:r>
            <a:r>
              <a:rPr lang="en-US" sz="2340">
                <a:solidFill>
                  <a:schemeClr val="bg1"/>
                </a:solidFill>
                <a:latin typeface="Calibri" pitchFamily="34" charset="0"/>
                <a:hlinkClick r:id="rId2">
                  <a:extLst>
                    <a:ext uri="{A12FA001-AC4F-418D-AE19-62706E023703}">
                      <ahyp:hlinkClr xmlns:ahyp="http://schemas.microsoft.com/office/drawing/2018/hyperlinkcolor" val="tx"/>
                    </a:ext>
                  </a:extLst>
                </a:hlinkClick>
              </a:rPr>
              <a:t>thomas.crick@</a:t>
            </a:r>
            <a:r>
              <a:rPr lang="en-US" sz="2000">
                <a:solidFill>
                  <a:schemeClr val="bg1"/>
                </a:solidFill>
                <a:hlinkClick r:id="rId3">
                  <a:extLst>
                    <a:ext uri="{A12FA001-AC4F-418D-AE19-62706E023703}">
                      <ahyp:hlinkClr xmlns:ahyp="http://schemas.microsoft.com/office/drawing/2018/hyperlinkcolor" val="tx"/>
                    </a:ext>
                  </a:extLst>
                </a:hlinkClick>
              </a:rPr>
              <a:t>Swansea</a:t>
            </a:r>
            <a:r>
              <a:rPr lang="en-US" sz="2340">
                <a:solidFill>
                  <a:schemeClr val="bg1"/>
                </a:solidFill>
                <a:latin typeface="Calibri" pitchFamily="34" charset="0"/>
                <a:hlinkClick r:id="rId3">
                  <a:extLst>
                    <a:ext uri="{A12FA001-AC4F-418D-AE19-62706E023703}">
                      <ahyp:hlinkClr xmlns:ahyp="http://schemas.microsoft.com/office/drawing/2018/hyperlinkcolor" val="tx"/>
                    </a:ext>
                  </a:extLst>
                </a:hlinkClick>
              </a:rPr>
              <a:t>.ac.uk</a:t>
            </a:r>
            <a:r>
              <a:rPr lang="en-US" sz="2340">
                <a:solidFill>
                  <a:schemeClr val="bg1"/>
                </a:solidFill>
                <a:latin typeface="Calibri" pitchFamily="34" charset="0"/>
              </a:rPr>
              <a:t> </a:t>
            </a:r>
          </a:p>
          <a:p>
            <a:r>
              <a:rPr lang="en-US" sz="2340">
                <a:solidFill>
                  <a:schemeClr val="bg1"/>
                </a:solidFill>
                <a:latin typeface="Calibri" pitchFamily="34" charset="0"/>
              </a:rPr>
              <a:t>Website: </a:t>
            </a:r>
            <a:r>
              <a:rPr lang="en-GB" sz="2000">
                <a:solidFill>
                  <a:schemeClr val="bg1"/>
                </a:solidFill>
                <a:hlinkClick r:id="rId4">
                  <a:extLst>
                    <a:ext uri="{A12FA001-AC4F-418D-AE19-62706E023703}">
                      <ahyp:hlinkClr xmlns:ahyp="http://schemas.microsoft.com/office/drawing/2018/hyperlinkcolor" val="tx"/>
                    </a:ext>
                  </a:extLst>
                </a:hlinkClick>
              </a:rPr>
              <a:t>https://proftomcrick.com/</a:t>
            </a:r>
            <a:endParaRPr lang="en-GB" sz="2000">
              <a:solidFill>
                <a:schemeClr val="bg1"/>
              </a:solidFill>
            </a:endParaRPr>
          </a:p>
          <a:p>
            <a:endParaRPr lang="en-GB" sz="2000"/>
          </a:p>
          <a:p>
            <a:r>
              <a:rPr lang="en-US" sz="2340">
                <a:solidFill>
                  <a:schemeClr val="bg1"/>
                </a:solidFill>
                <a:latin typeface="Calibri" pitchFamily="34" charset="0"/>
              </a:rPr>
              <a:t>Tom Prickett</a:t>
            </a:r>
          </a:p>
          <a:p>
            <a:r>
              <a:rPr lang="en-US" sz="2340">
                <a:solidFill>
                  <a:schemeClr val="bg1"/>
                </a:solidFill>
                <a:latin typeface="Calibri" pitchFamily="34" charset="0"/>
              </a:rPr>
              <a:t>Northumbria University</a:t>
            </a:r>
          </a:p>
          <a:p>
            <a:r>
              <a:rPr lang="en-US" sz="2340">
                <a:solidFill>
                  <a:schemeClr val="bg1"/>
                </a:solidFill>
                <a:latin typeface="Calibri" pitchFamily="34" charset="0"/>
              </a:rPr>
              <a:t>Email:  </a:t>
            </a:r>
            <a:r>
              <a:rPr lang="en-US" sz="2340">
                <a:solidFill>
                  <a:schemeClr val="bg1"/>
                </a:solidFill>
                <a:latin typeface="Calibri" pitchFamily="34" charset="0"/>
                <a:hlinkClick r:id="rId5">
                  <a:extLst>
                    <a:ext uri="{A12FA001-AC4F-418D-AE19-62706E023703}">
                      <ahyp:hlinkClr xmlns:ahyp="http://schemas.microsoft.com/office/drawing/2018/hyperlinkcolor" val="tx"/>
                    </a:ext>
                  </a:extLst>
                </a:hlinkClick>
              </a:rPr>
              <a:t>tom.prickett@northumbria.ac.uk</a:t>
            </a:r>
            <a:r>
              <a:rPr lang="en-US" sz="2340">
                <a:solidFill>
                  <a:schemeClr val="bg1"/>
                </a:solidFill>
                <a:latin typeface="Calibri" pitchFamily="34" charset="0"/>
              </a:rPr>
              <a:t> </a:t>
            </a:r>
          </a:p>
          <a:p>
            <a:endParaRPr lang="en-GB" sz="2000"/>
          </a:p>
          <a:p>
            <a:r>
              <a:rPr lang="en-US" sz="2340">
                <a:solidFill>
                  <a:schemeClr val="bg1"/>
                </a:solidFill>
                <a:latin typeface="Calibri" pitchFamily="34" charset="0"/>
              </a:rPr>
              <a:t>James H Davenport</a:t>
            </a:r>
          </a:p>
          <a:p>
            <a:r>
              <a:rPr lang="en-US" sz="2340">
                <a:solidFill>
                  <a:schemeClr val="bg1"/>
                </a:solidFill>
                <a:latin typeface="Calibri" pitchFamily="34" charset="0"/>
              </a:rPr>
              <a:t>University of Bath</a:t>
            </a:r>
          </a:p>
          <a:p>
            <a:r>
              <a:rPr lang="en-US" sz="2340">
                <a:solidFill>
                  <a:schemeClr val="bg1"/>
                </a:solidFill>
                <a:latin typeface="Calibri" pitchFamily="34" charset="0"/>
              </a:rPr>
              <a:t>Email: </a:t>
            </a:r>
            <a:r>
              <a:rPr lang="en-US" sz="2340">
                <a:solidFill>
                  <a:schemeClr val="bg1"/>
                </a:solidFill>
                <a:latin typeface="Calibri" pitchFamily="34" charset="0"/>
                <a:hlinkClick r:id="rId6">
                  <a:extLst>
                    <a:ext uri="{A12FA001-AC4F-418D-AE19-62706E023703}">
                      <ahyp:hlinkClr xmlns:ahyp="http://schemas.microsoft.com/office/drawing/2018/hyperlinkcolor" val="tx"/>
                    </a:ext>
                  </a:extLst>
                </a:hlinkClick>
              </a:rPr>
              <a:t>jhd@cs.bath.ac.uk</a:t>
            </a:r>
            <a:r>
              <a:rPr lang="en-US" sz="2340">
                <a:solidFill>
                  <a:schemeClr val="bg1"/>
                </a:solidFill>
                <a:latin typeface="Calibri" pitchFamily="34" charset="0"/>
              </a:rPr>
              <a:t> </a:t>
            </a:r>
          </a:p>
          <a:p>
            <a:endParaRPr lang="en-GB" sz="2000"/>
          </a:p>
          <a:p>
            <a:r>
              <a:rPr lang="en-US" sz="2340">
                <a:solidFill>
                  <a:schemeClr val="bg1"/>
                </a:solidFill>
                <a:latin typeface="Calibri" pitchFamily="34" charset="0"/>
              </a:rPr>
              <a:t>Alastair Irons</a:t>
            </a:r>
          </a:p>
          <a:p>
            <a:r>
              <a:rPr lang="en-US" sz="2340">
                <a:solidFill>
                  <a:schemeClr val="bg1"/>
                </a:solidFill>
                <a:latin typeface="Calibri" pitchFamily="34" charset="0"/>
              </a:rPr>
              <a:t>Sunderland University</a:t>
            </a:r>
          </a:p>
          <a:p>
            <a:r>
              <a:rPr lang="en-US" sz="2340">
                <a:solidFill>
                  <a:schemeClr val="bg1"/>
                </a:solidFill>
                <a:latin typeface="Calibri" pitchFamily="34" charset="0"/>
              </a:rPr>
              <a:t>Email: </a:t>
            </a:r>
            <a:r>
              <a:rPr lang="en-US" sz="2340">
                <a:solidFill>
                  <a:schemeClr val="bg1"/>
                </a:solidFill>
                <a:latin typeface="Calibri" pitchFamily="34" charset="0"/>
                <a:hlinkClick r:id="rId7">
                  <a:extLst>
                    <a:ext uri="{A12FA001-AC4F-418D-AE19-62706E023703}">
                      <ahyp:hlinkClr xmlns:ahyp="http://schemas.microsoft.com/office/drawing/2018/hyperlinkcolor" val="tx"/>
                    </a:ext>
                  </a:extLst>
                </a:hlinkClick>
              </a:rPr>
              <a:t>alastair.irons@sunderland.ac.uk</a:t>
            </a:r>
            <a:endParaRPr lang="en-US" sz="2340">
              <a:solidFill>
                <a:schemeClr val="bg1"/>
              </a:solidFill>
              <a:latin typeface="Calibri" pitchFamily="34" charset="0"/>
            </a:endParaRPr>
          </a:p>
        </p:txBody>
      </p:sp>
      <p:sp>
        <p:nvSpPr>
          <p:cNvPr id="2242" name="Text Box 194"/>
          <p:cNvSpPr txBox="1">
            <a:spLocks noChangeArrowheads="1"/>
          </p:cNvSpPr>
          <p:nvPr/>
        </p:nvSpPr>
        <p:spPr bwMode="auto">
          <a:xfrm>
            <a:off x="668808" y="6222206"/>
            <a:ext cx="5796343" cy="5131508"/>
          </a:xfrm>
          <a:prstGeom prst="rect">
            <a:avLst/>
          </a:prstGeom>
          <a:solidFill>
            <a:schemeClr val="accent1">
              <a:lumMod val="75000"/>
            </a:schemeClr>
          </a:solidFill>
          <a:ln>
            <a:noFill/>
          </a:ln>
          <a:effectLst/>
        </p:spPr>
        <p:txBody>
          <a:bodyPr lIns="222936" tIns="222936" rIns="222936" bIns="222936">
            <a:spAutoFit/>
          </a:bodyPr>
          <a:lstStyle/>
          <a:p>
            <a:pPr eaLnBrk="1" hangingPunct="1"/>
            <a:r>
              <a:rPr lang="en-GB" sz="2340">
                <a:solidFill>
                  <a:schemeClr val="bg1"/>
                </a:solidFill>
                <a:latin typeface="Calibri" pitchFamily="34" charset="0"/>
              </a:rPr>
              <a:t>This poster presents a model for the value provided by professional body accreditation of computer science degree programmes in the United Kingdom (UK). We introduce how one large UK professional computing</a:t>
            </a:r>
          </a:p>
          <a:p>
            <a:pPr eaLnBrk="1" hangingPunct="1"/>
            <a:r>
              <a:rPr lang="en-GB" sz="2340">
                <a:solidFill>
                  <a:schemeClr val="bg1"/>
                </a:solidFill>
                <a:latin typeface="Calibri" pitchFamily="34" charset="0"/>
              </a:rPr>
              <a:t>body -- BCS, The Chartered Institute for IT (BCS)-- addresses degree accreditation, as well as recent changes to content and process. Whilst comparable accreditation regimes exist in a number of other</a:t>
            </a:r>
          </a:p>
          <a:p>
            <a:pPr eaLnBrk="1" hangingPunct="1"/>
            <a:r>
              <a:rPr lang="en-GB" sz="2340">
                <a:solidFill>
                  <a:schemeClr val="bg1"/>
                </a:solidFill>
                <a:latin typeface="Calibri" pitchFamily="34" charset="0"/>
              </a:rPr>
              <a:t>jurisdictions, we provide the opportunity for exploring future extensions to, and the portability of, the UK model.</a:t>
            </a:r>
            <a:endParaRPr lang="en-US" sz="2340">
              <a:solidFill>
                <a:schemeClr val="bg1"/>
              </a:solidFill>
              <a:latin typeface="Calibri" pitchFamily="34" charset="0"/>
            </a:endParaRPr>
          </a:p>
        </p:txBody>
      </p:sp>
      <p:sp>
        <p:nvSpPr>
          <p:cNvPr id="2243" name="Text Box 195"/>
          <p:cNvSpPr txBox="1">
            <a:spLocks noChangeArrowheads="1"/>
          </p:cNvSpPr>
          <p:nvPr/>
        </p:nvSpPr>
        <p:spPr bwMode="auto">
          <a:xfrm>
            <a:off x="19618393" y="12386090"/>
            <a:ext cx="10697844" cy="16924716"/>
          </a:xfrm>
          <a:prstGeom prst="rect">
            <a:avLst/>
          </a:prstGeom>
          <a:solidFill>
            <a:schemeClr val="bg1"/>
          </a:solidFill>
          <a:ln>
            <a:noFill/>
          </a:ln>
          <a:effectLst/>
        </p:spPr>
        <p:txBody>
          <a:bodyPr lIns="178349" tIns="178349" rIns="178349" bIns="178349">
            <a:spAutoFit/>
          </a:bodyPr>
          <a:lstStyle/>
          <a:p>
            <a:pPr eaLnBrk="1" hangingPunct="1"/>
            <a:r>
              <a:rPr lang="en-GB" sz="2340" b="1" dirty="0">
                <a:latin typeface="Calibri" pitchFamily="34" charset="0"/>
              </a:rPr>
              <a:t>Raising output standards:</a:t>
            </a:r>
            <a:r>
              <a:rPr lang="en-GB" sz="2340" dirty="0">
                <a:latin typeface="Calibri" pitchFamily="34" charset="0"/>
              </a:rPr>
              <a:t> BCS has refused accreditation for programmes that are not of an appropriate standard. However, an enhancement-oriented, continuous improvement approach is adopted, rather than a prescriptive, ‘tick-box’ compliance process. </a:t>
            </a:r>
          </a:p>
          <a:p>
            <a:pPr eaLnBrk="1" hangingPunct="1"/>
            <a:endParaRPr lang="en-GB" sz="2340" b="1" dirty="0">
              <a:latin typeface="Calibri" pitchFamily="34" charset="0"/>
            </a:endParaRPr>
          </a:p>
          <a:p>
            <a:pPr eaLnBrk="1" hangingPunct="1"/>
            <a:r>
              <a:rPr lang="en-GB" sz="2340" b="1" dirty="0">
                <a:latin typeface="Calibri" pitchFamily="34" charset="0"/>
              </a:rPr>
              <a:t>Promoting internationally-agreed standards</a:t>
            </a:r>
            <a:r>
              <a:rPr lang="en-GB" sz="2340" dirty="0">
                <a:latin typeface="Calibri" pitchFamily="34" charset="0"/>
              </a:rPr>
              <a:t>: BCS aligns to recognised international standards, which evidence the parity of the degree programmes being accredited, assisting in the global mobility of graduates and the value of professional registration. BCS refuses accreditation when achievement of the relevant curricula exit standards for the accreditation sought are not met.</a:t>
            </a:r>
          </a:p>
          <a:p>
            <a:pPr eaLnBrk="1" hangingPunct="1"/>
            <a:endParaRPr lang="en-GB" sz="2340" dirty="0">
              <a:latin typeface="Calibri" pitchFamily="34" charset="0"/>
            </a:endParaRPr>
          </a:p>
          <a:p>
            <a:pPr eaLnBrk="1" hangingPunct="1"/>
            <a:r>
              <a:rPr lang="en-GB" sz="2340" b="1" dirty="0">
                <a:latin typeface="Calibri" pitchFamily="34" charset="0"/>
              </a:rPr>
              <a:t>Ensuring curricula relevance:</a:t>
            </a:r>
            <a:r>
              <a:rPr lang="en-GB" sz="2340" dirty="0">
                <a:latin typeface="Calibri" pitchFamily="34" charset="0"/>
              </a:rPr>
              <a:t> The most recent example of this is the inclusion of a requirement to incorporate teaching and assessment on cybersecurity in all accredited degrees, to reflect the importance of this topic across our discipline. BCS has required coverage to gain accreditation since 2015, with all accredited universities compliant by 2020 [2].  Professional topics have been mandated by BCS accreditation in the form of legal, social, ethical and professional issues for many years. Group working experience is also mandated by BCS for accredited programmes. These ‘work-ready’ skills are highly-valued by employers, but typically disliked by students at the time. In the UK context, with national league tables a key measure for UK HEIs, which can be heavily-weighted by student satisfaction, it is possible that without accreditation many aspects of this provision would be minimised or removed.</a:t>
            </a:r>
          </a:p>
          <a:p>
            <a:pPr eaLnBrk="1" hangingPunct="1"/>
            <a:endParaRPr lang="en-GB" sz="2340" dirty="0">
              <a:latin typeface="Calibri" pitchFamily="34" charset="0"/>
            </a:endParaRPr>
          </a:p>
          <a:p>
            <a:pPr eaLnBrk="1" hangingPunct="1"/>
            <a:r>
              <a:rPr lang="en-GB" sz="2340" b="1" dirty="0">
                <a:latin typeface="Calibri" pitchFamily="34" charset="0"/>
              </a:rPr>
              <a:t>Disseminating good practice:</a:t>
            </a:r>
            <a:r>
              <a:rPr lang="en-GB" sz="2340" dirty="0">
                <a:latin typeface="Calibri" pitchFamily="34" charset="0"/>
              </a:rPr>
              <a:t> BCS accreditation panels have been identifying how best to disseminate aspects of good </a:t>
            </a:r>
            <a:r>
              <a:rPr lang="en-GB" sz="2340">
                <a:latin typeface="Calibri" pitchFamily="34" charset="0"/>
              </a:rPr>
              <a:t>practice since 2010. </a:t>
            </a:r>
            <a:r>
              <a:rPr lang="en-GB" sz="2340" dirty="0">
                <a:latin typeface="Calibri" pitchFamily="34" charset="0"/>
              </a:rPr>
              <a:t>As part of the enhancement approach, panels will often suggest proven approaches to issues based on their own academic or industrial experience.</a:t>
            </a:r>
          </a:p>
          <a:p>
            <a:pPr eaLnBrk="1" hangingPunct="1"/>
            <a:endParaRPr lang="en-GB" sz="2340" dirty="0">
              <a:latin typeface="Calibri" pitchFamily="34" charset="0"/>
            </a:endParaRPr>
          </a:p>
          <a:p>
            <a:pPr eaLnBrk="1" hangingPunct="1"/>
            <a:r>
              <a:rPr lang="en-GB" sz="2340" b="1" dirty="0">
                <a:latin typeface="Calibri" pitchFamily="34" charset="0"/>
              </a:rPr>
              <a:t>Industry relevance:</a:t>
            </a:r>
            <a:r>
              <a:rPr lang="en-GB" sz="2340" dirty="0">
                <a:latin typeface="Calibri" pitchFamily="34" charset="0"/>
              </a:rPr>
              <a:t> All BCS accreditation panels include an industrial assessor whose role includes ensuring that programmes are aligned to the diverse needs of employers, ensuring that graduates are equipped to enter a competitive employment market.</a:t>
            </a:r>
          </a:p>
          <a:p>
            <a:pPr eaLnBrk="1" hangingPunct="1"/>
            <a:endParaRPr lang="en-GB" sz="2340" dirty="0">
              <a:latin typeface="Calibri" pitchFamily="34" charset="0"/>
            </a:endParaRPr>
          </a:p>
          <a:p>
            <a:pPr eaLnBrk="1" hangingPunct="1"/>
            <a:r>
              <a:rPr lang="en-GB" sz="2340" b="1" dirty="0">
                <a:latin typeface="Calibri" pitchFamily="34" charset="0"/>
              </a:rPr>
              <a:t>Independent peer review:</a:t>
            </a:r>
            <a:r>
              <a:rPr lang="en-GB" sz="2340" dirty="0">
                <a:latin typeface="Calibri" pitchFamily="34" charset="0"/>
              </a:rPr>
              <a:t> Peer review is a common aspect of quality assurance in higher education, especially in periodic review processes; in most cases, the HEI being reviewed appoints an independent external panel member. As part of a BCS accreditation process, the HEI does not select or directly appoint the panel, reinforcing the robustness of the process. BCS review panels contain a minimum of two experienced assessors who have significant experience of the discipline, especially across the UK sector.</a:t>
            </a:r>
          </a:p>
          <a:p>
            <a:pPr eaLnBrk="1" hangingPunct="1"/>
            <a:endParaRPr lang="en-GB" sz="2340" dirty="0">
              <a:latin typeface="Calibri" pitchFamily="34" charset="0"/>
            </a:endParaRPr>
          </a:p>
          <a:p>
            <a:pPr eaLnBrk="1" hangingPunct="1"/>
            <a:r>
              <a:rPr lang="en-GB" sz="2340" b="1" dirty="0">
                <a:latin typeface="Calibri" pitchFamily="34" charset="0"/>
              </a:rPr>
              <a:t>Accrediting work experience: </a:t>
            </a:r>
            <a:r>
              <a:rPr lang="en-GB" sz="2340" dirty="0">
                <a:latin typeface="Calibri" pitchFamily="34" charset="0"/>
              </a:rPr>
              <a:t>BCS has introduced accreditation to Professional Registration for IT Technicians (</a:t>
            </a:r>
            <a:r>
              <a:rPr lang="en-GB" sz="2340" dirty="0" err="1">
                <a:latin typeface="Calibri" pitchFamily="34" charset="0"/>
              </a:rPr>
              <a:t>RITTech</a:t>
            </a:r>
            <a:r>
              <a:rPr lang="en-GB" sz="2340" dirty="0">
                <a:latin typeface="Calibri" pitchFamily="34" charset="0"/>
              </a:rPr>
              <a:t>) as a mechanism for acknowledging the value of industrial experience gained during a placement, foundation degree or work experience as part of a degree apprenticeship.</a:t>
            </a:r>
            <a:endParaRPr lang="en-US" sz="2340" dirty="0">
              <a:latin typeface="Calibri" pitchFamily="34" charset="0"/>
            </a:endParaRPr>
          </a:p>
        </p:txBody>
      </p:sp>
      <p:sp>
        <p:nvSpPr>
          <p:cNvPr id="2244" name="Text Box 196"/>
          <p:cNvSpPr txBox="1">
            <a:spLocks noChangeArrowheads="1"/>
          </p:cNvSpPr>
          <p:nvPr/>
        </p:nvSpPr>
        <p:spPr bwMode="auto">
          <a:xfrm>
            <a:off x="31211078" y="6123349"/>
            <a:ext cx="10697844" cy="3961167"/>
          </a:xfrm>
          <a:prstGeom prst="rect">
            <a:avLst/>
          </a:prstGeom>
          <a:solidFill>
            <a:schemeClr val="bg1"/>
          </a:solidFill>
          <a:ln>
            <a:noFill/>
          </a:ln>
          <a:effectLst/>
        </p:spPr>
        <p:txBody>
          <a:bodyPr lIns="178349" tIns="178349" rIns="178349" bIns="178349" anchor="t">
            <a:spAutoFit/>
          </a:bodyPr>
          <a:lstStyle/>
          <a:p>
            <a:pPr eaLnBrk="1" hangingPunct="1"/>
            <a:r>
              <a:rPr lang="en-US" sz="2300">
                <a:latin typeface="Calibri"/>
                <a:cs typeface="Calibri"/>
              </a:rPr>
              <a:t>Clearly the value of a professional bodies' accreditation is in part linked to the value of membership. The BCS is currently investigating how the value of membership to students, graduates, early career professionals, employers and academics can be enhanced.</a:t>
            </a:r>
            <a:endParaRPr lang="en-GB" sz="2300">
              <a:latin typeface="Calibri"/>
              <a:cs typeface="Calibri"/>
            </a:endParaRPr>
          </a:p>
          <a:p>
            <a:pPr eaLnBrk="1" hangingPunct="1"/>
            <a:endParaRPr lang="en-GB" sz="2340">
              <a:latin typeface="Calibri" pitchFamily="34" charset="0"/>
            </a:endParaRPr>
          </a:p>
          <a:p>
            <a:r>
              <a:rPr lang="en-GB" sz="2300">
                <a:latin typeface="Calibri"/>
                <a:cs typeface="Calibri"/>
              </a:rPr>
              <a:t>Whilst there have been initiatives to address issues identified, this work will continue and there is a commitment to seek to identify bureaucracy and where possible reduce the bespoke documentation required. As accreditation is made against international memoranda, there will remain a need to continue to map to the existing standards of accreditations sought. </a:t>
            </a:r>
            <a:endParaRPr lang="en-US" sz="2340">
              <a:latin typeface="Calibri" pitchFamily="34" charset="0"/>
            </a:endParaRPr>
          </a:p>
        </p:txBody>
      </p:sp>
      <p:sp>
        <p:nvSpPr>
          <p:cNvPr id="2245" name="Text Box 197"/>
          <p:cNvSpPr txBox="1">
            <a:spLocks noChangeArrowheads="1"/>
          </p:cNvSpPr>
          <p:nvPr/>
        </p:nvSpPr>
        <p:spPr bwMode="auto">
          <a:xfrm>
            <a:off x="8025707" y="13689806"/>
            <a:ext cx="10697844" cy="7469820"/>
          </a:xfrm>
          <a:prstGeom prst="rect">
            <a:avLst/>
          </a:prstGeom>
          <a:solidFill>
            <a:schemeClr val="bg1"/>
          </a:solidFill>
          <a:ln>
            <a:noFill/>
          </a:ln>
          <a:effectLst/>
        </p:spPr>
        <p:txBody>
          <a:bodyPr lIns="178349" tIns="178349" rIns="178349" bIns="178349" anchor="t">
            <a:spAutoFit/>
          </a:bodyPr>
          <a:lstStyle/>
          <a:p>
            <a:pPr eaLnBrk="1" hangingPunct="1"/>
            <a:r>
              <a:rPr lang="en-GB" sz="2300">
                <a:latin typeface="Calibri"/>
                <a:cs typeface="Calibri"/>
              </a:rPr>
              <a:t>The assessment of the accreditation regime took place in two parts. The first part of the assessment followed a deficit approach. This was followed by appreciative enquiry into the value provided by the accreditation regime.</a:t>
            </a:r>
          </a:p>
          <a:p>
            <a:pPr eaLnBrk="1" hangingPunct="1"/>
            <a:endParaRPr lang="en-GB" sz="2340">
              <a:latin typeface="Calibri" pitchFamily="34" charset="0"/>
            </a:endParaRPr>
          </a:p>
          <a:p>
            <a:r>
              <a:rPr lang="en-GB" sz="2300">
                <a:latin typeface="Calibri"/>
                <a:cs typeface="Calibri"/>
              </a:rPr>
              <a:t>A deficit analysis approach is embedded into the operation of the accreditation regime. Feedback is sought from visited Higher Education Institutes (HEIs) and from all BCS assessors following an accreditation visit. The steering committee for accreditation (the BCS Academic Accreditation Committee), meets twice yearly to consider enhancements to the process. Enhancements can be based upon feedback or from other sources within the sector. Some examples of the work completed are presented in the results section. </a:t>
            </a:r>
            <a:endParaRPr lang="en-GB" sz="2300">
              <a:latin typeface="Calibri" pitchFamily="34" charset="0"/>
              <a:cs typeface="Calibri"/>
            </a:endParaRPr>
          </a:p>
          <a:p>
            <a:pPr eaLnBrk="1" hangingPunct="1"/>
            <a:endParaRPr lang="en-GB" sz="2340">
              <a:latin typeface="Calibri" pitchFamily="34" charset="0"/>
            </a:endParaRPr>
          </a:p>
          <a:p>
            <a:r>
              <a:rPr lang="en-GB" sz="2300">
                <a:latin typeface="Calibri"/>
                <a:cs typeface="Calibri"/>
              </a:rPr>
              <a:t>In terms of the appreciative enquiry approach, insights obtained from the views of HEIs through a range of formal and informal events organised by BCS; canvassed as part of 18 formal accreditation visits (from September 2018-September 2019); workshops run between November 2018 and November 2019 as part of the operation of BCS Academic Accreditation Committee (AAC); and survey-based feedback gained from BCS Academic Assessors, attendees of the 2020 ACM  Computing Education Practice Conference in Durham, UK [4] and the readership of </a:t>
            </a:r>
            <a:r>
              <a:rPr lang="en-GB" sz="2300" err="1">
                <a:latin typeface="Calibri"/>
                <a:cs typeface="Calibri"/>
              </a:rPr>
              <a:t>ITNow</a:t>
            </a:r>
            <a:r>
              <a:rPr lang="en-GB" sz="2300">
                <a:latin typeface="Calibri"/>
                <a:cs typeface="Calibri"/>
              </a:rPr>
              <a:t> [3], the ‘the voice of the BCS’ which publishes articles on all aspects of computing and IT.</a:t>
            </a:r>
            <a:endParaRPr lang="en-US" sz="2300">
              <a:latin typeface="Calibri"/>
              <a:cs typeface="Calibri"/>
            </a:endParaRPr>
          </a:p>
        </p:txBody>
      </p:sp>
      <p:sp>
        <p:nvSpPr>
          <p:cNvPr id="2246" name="Text Box 198"/>
          <p:cNvSpPr txBox="1">
            <a:spLocks noChangeArrowheads="1"/>
          </p:cNvSpPr>
          <p:nvPr/>
        </p:nvSpPr>
        <p:spPr bwMode="auto">
          <a:xfrm>
            <a:off x="31211078" y="11135952"/>
            <a:ext cx="10697844" cy="7103566"/>
          </a:xfrm>
          <a:prstGeom prst="rect">
            <a:avLst/>
          </a:prstGeom>
          <a:solidFill>
            <a:schemeClr val="bg1"/>
          </a:solidFill>
          <a:ln>
            <a:noFill/>
          </a:ln>
          <a:effectLst/>
        </p:spPr>
        <p:txBody>
          <a:bodyPr lIns="178349" tIns="178349" rIns="178349" bIns="178349" anchor="t">
            <a:spAutoFit/>
          </a:bodyPr>
          <a:lstStyle/>
          <a:p>
            <a:pPr eaLnBrk="1" hangingPunct="1"/>
            <a:r>
              <a:rPr lang="en-US" sz="2300" dirty="0">
                <a:latin typeface="Calibri"/>
                <a:cs typeface="Calibri"/>
              </a:rPr>
              <a:t>In recent years, adjustments to the BCS accreditation regime has resulted in:</a:t>
            </a:r>
          </a:p>
          <a:p>
            <a:pPr marL="342900" indent="-342900" eaLnBrk="1" hangingPunct="1">
              <a:buFont typeface="Arial" panose="020B0604020202020204" pitchFamily="34" charset="0"/>
              <a:buChar char="•"/>
            </a:pPr>
            <a:r>
              <a:rPr lang="en-US" sz="2300" dirty="0">
                <a:latin typeface="Calibri"/>
                <a:cs typeface="Calibri"/>
              </a:rPr>
              <a:t>More flexibility and some reduction in effort for HEIs</a:t>
            </a:r>
          </a:p>
          <a:p>
            <a:pPr marL="342900" indent="-342900" eaLnBrk="1" hangingPunct="1">
              <a:buFont typeface="Arial" panose="020B0604020202020204" pitchFamily="34" charset="0"/>
              <a:buChar char="•"/>
            </a:pPr>
            <a:r>
              <a:rPr lang="en-US" sz="2300" dirty="0">
                <a:latin typeface="Calibri"/>
                <a:cs typeface="Calibri"/>
              </a:rPr>
              <a:t>An enhanced mechanism for identifying and promoting innovation witnessed as part of the process</a:t>
            </a:r>
          </a:p>
          <a:p>
            <a:pPr marL="342900" indent="-342900" eaLnBrk="1" hangingPunct="1">
              <a:buFont typeface="Arial" panose="020B0604020202020204" pitchFamily="34" charset="0"/>
              <a:buChar char="•"/>
            </a:pPr>
            <a:r>
              <a:rPr lang="en-US" sz="2300" dirty="0">
                <a:latin typeface="Calibri"/>
                <a:cs typeface="Calibri"/>
              </a:rPr>
              <a:t>An increased focus upon graduate employment as one of a number critical exist standards (for example retention and progression and hence value for money from a student's perspective)</a:t>
            </a:r>
          </a:p>
          <a:p>
            <a:pPr marL="342900" indent="-342900" eaLnBrk="1" hangingPunct="1">
              <a:buFont typeface="Arial" panose="020B0604020202020204" pitchFamily="34" charset="0"/>
              <a:buChar char="•"/>
            </a:pPr>
            <a:r>
              <a:rPr lang="en-US" sz="2300" dirty="0">
                <a:latin typeface="Calibri"/>
                <a:cs typeface="Calibri"/>
              </a:rPr>
              <a:t>A statement of the current value of the accreditation regime.</a:t>
            </a:r>
          </a:p>
          <a:p>
            <a:pPr marL="342900" indent="-342900" eaLnBrk="1" hangingPunct="1">
              <a:buFont typeface="Arial" panose="020B0604020202020204" pitchFamily="34" charset="0"/>
              <a:buChar char="•"/>
            </a:pPr>
            <a:endParaRPr lang="en-US" sz="2340" dirty="0">
              <a:latin typeface="Calibri" pitchFamily="34" charset="0"/>
            </a:endParaRPr>
          </a:p>
          <a:p>
            <a:r>
              <a:rPr lang="en-GB" sz="2300" dirty="0">
                <a:latin typeface="Calibri"/>
                <a:cs typeface="Calibri"/>
              </a:rPr>
              <a:t>As indicated in the introduction, accreditation will always be a work in progress in how to best support students, employers and HEIs, to this end BCS will shortly be running a design workshop, followed by consultations with the intention to provide an enhanced programme in 18-months' time.</a:t>
            </a:r>
          </a:p>
          <a:p>
            <a:endParaRPr lang="en-GB" sz="2340" dirty="0">
              <a:latin typeface="Calibri" pitchFamily="34" charset="0"/>
            </a:endParaRPr>
          </a:p>
          <a:p>
            <a:pPr eaLnBrk="1" hangingPunct="1"/>
            <a:r>
              <a:rPr lang="en-GB" sz="2300" dirty="0">
                <a:latin typeface="Calibri"/>
                <a:cs typeface="Calibri"/>
              </a:rPr>
              <a:t>One intention of the production of the poster was to share work completed to date, explore the portability of the work to other jurisdictions, with the view that further dialog and exchange could lead to the enhancement of this and other accreditation regimes.</a:t>
            </a:r>
            <a:endParaRPr lang="en-US" sz="2300" dirty="0">
              <a:latin typeface="Calibri"/>
              <a:cs typeface="Calibri"/>
            </a:endParaRPr>
          </a:p>
          <a:p>
            <a:pPr marL="342900" indent="-342900" eaLnBrk="1" hangingPunct="1">
              <a:buFont typeface="Arial" panose="020B0604020202020204" pitchFamily="34" charset="0"/>
              <a:buChar char="•"/>
            </a:pPr>
            <a:endParaRPr lang="en-US" sz="2340" dirty="0">
              <a:latin typeface="Calibri" pitchFamily="34" charset="0"/>
            </a:endParaRPr>
          </a:p>
        </p:txBody>
      </p:sp>
      <p:sp>
        <p:nvSpPr>
          <p:cNvPr id="2247" name="Text Box 199"/>
          <p:cNvSpPr txBox="1">
            <a:spLocks noChangeArrowheads="1"/>
          </p:cNvSpPr>
          <p:nvPr/>
        </p:nvSpPr>
        <p:spPr bwMode="auto">
          <a:xfrm>
            <a:off x="8025707" y="6123350"/>
            <a:ext cx="10697844" cy="6768089"/>
          </a:xfrm>
          <a:prstGeom prst="rect">
            <a:avLst/>
          </a:prstGeom>
          <a:solidFill>
            <a:schemeClr val="bg1"/>
          </a:solidFill>
          <a:ln>
            <a:noFill/>
          </a:ln>
          <a:effectLst/>
        </p:spPr>
        <p:txBody>
          <a:bodyPr lIns="178349" tIns="178349" rIns="178349" bIns="178349" anchor="t">
            <a:spAutoFit/>
          </a:bodyPr>
          <a:lstStyle/>
          <a:p>
            <a:r>
              <a:rPr lang="en-GB" sz="2300">
                <a:latin typeface="Calibri"/>
                <a:cs typeface="Calibri"/>
              </a:rPr>
              <a:t>Accreditation will always be a work in progress in how to best support students, employers and Higher Education Providers. Accreditation of Computer Science degree programmes has been divertive since its inception. In this context "Computer Science" is meant to indicate a broad range of programmes such as Software Engineering, Computer Technologies, Information Technology, Computer Science or similar titles.</a:t>
            </a:r>
            <a:r>
              <a:rPr lang="en-GB" sz="2300">
                <a:latin typeface="Arial"/>
                <a:cs typeface="Arial"/>
              </a:rPr>
              <a:t> </a:t>
            </a:r>
            <a:endParaRPr lang="en-US"/>
          </a:p>
          <a:p>
            <a:r>
              <a:rPr lang="en-GB" sz="2300">
                <a:latin typeface="Calibri"/>
                <a:cs typeface="Calibri"/>
              </a:rPr>
              <a:t>The value of professional body degree accreditation regimes includes:</a:t>
            </a:r>
            <a:endParaRPr lang="en-GB"/>
          </a:p>
          <a:p>
            <a:pPr marL="342900" indent="-342900" eaLnBrk="1" hangingPunct="1">
              <a:buFont typeface="Arial" panose="020B0604020202020204" pitchFamily="34" charset="0"/>
              <a:buChar char="•"/>
            </a:pPr>
            <a:r>
              <a:rPr lang="en-GB" sz="2340">
                <a:latin typeface="Calibri" pitchFamily="34" charset="0"/>
              </a:rPr>
              <a:t>kite-marking</a:t>
            </a:r>
          </a:p>
          <a:p>
            <a:pPr marL="342900" indent="-342900" eaLnBrk="1" hangingPunct="1">
              <a:buFont typeface="Arial" panose="020B0604020202020204" pitchFamily="34" charset="0"/>
              <a:buChar char="•"/>
            </a:pPr>
            <a:r>
              <a:rPr lang="en-GB" sz="2340">
                <a:latin typeface="Calibri" pitchFamily="34" charset="0"/>
              </a:rPr>
              <a:t>promoting the development of a globally-portable and recognised workforce [6]. </a:t>
            </a:r>
          </a:p>
          <a:p>
            <a:pPr eaLnBrk="1" hangingPunct="1"/>
            <a:r>
              <a:rPr lang="en-GB" sz="2300">
                <a:latin typeface="Calibri"/>
                <a:cs typeface="Calibri"/>
              </a:rPr>
              <a:t>Equally, the respective national (or otherwise) regimes are criticised for being</a:t>
            </a:r>
          </a:p>
          <a:p>
            <a:pPr marL="342900" indent="-342900" eaLnBrk="1" hangingPunct="1">
              <a:buFont typeface="Arial" panose="020B0604020202020204" pitchFamily="34" charset="0"/>
              <a:buChar char="•"/>
            </a:pPr>
            <a:r>
              <a:rPr lang="en-GB" sz="2340">
                <a:latin typeface="Calibri" pitchFamily="34" charset="0"/>
              </a:rPr>
              <a:t>perceived to be unnecessarily bureaucratic [5]</a:t>
            </a:r>
          </a:p>
          <a:p>
            <a:pPr marL="342900" indent="-342900" eaLnBrk="1" hangingPunct="1">
              <a:buFont typeface="Arial" panose="020B0604020202020204" pitchFamily="34" charset="0"/>
              <a:buChar char="•"/>
            </a:pPr>
            <a:r>
              <a:rPr lang="en-GB" sz="2340">
                <a:latin typeface="Calibri" pitchFamily="34" charset="0"/>
              </a:rPr>
              <a:t>constraining innovation in learning and teaching [5]</a:t>
            </a:r>
          </a:p>
          <a:p>
            <a:pPr marL="342900" indent="-342900">
              <a:buFont typeface="Arial" panose="020B0604020202020204" pitchFamily="34" charset="0"/>
              <a:buChar char="•"/>
            </a:pPr>
            <a:r>
              <a:rPr lang="en-GB" sz="2300">
                <a:latin typeface="Calibri"/>
                <a:cs typeface="Calibri"/>
              </a:rPr>
              <a:t>generating revenues streams rather than for the benefit of a discipline or wider society [6]</a:t>
            </a:r>
          </a:p>
          <a:p>
            <a:pPr marL="342900" indent="-342900" eaLnBrk="1" hangingPunct="1">
              <a:buFont typeface="Arial" panose="020B0604020202020204" pitchFamily="34" charset="0"/>
              <a:buChar char="•"/>
            </a:pPr>
            <a:r>
              <a:rPr lang="en-GB" sz="2340">
                <a:latin typeface="Calibri" pitchFamily="34" charset="0"/>
              </a:rPr>
              <a:t>colonial and paternalistic in nature [7].</a:t>
            </a:r>
          </a:p>
          <a:p>
            <a:pPr eaLnBrk="1" hangingPunct="1"/>
            <a:endParaRPr lang="en-GB" sz="2340">
              <a:latin typeface="Calibri" pitchFamily="34" charset="0"/>
            </a:endParaRPr>
          </a:p>
          <a:p>
            <a:pPr eaLnBrk="1" hangingPunct="1"/>
            <a:r>
              <a:rPr lang="en-GB" sz="2300">
                <a:latin typeface="Calibri"/>
                <a:cs typeface="Calibri"/>
              </a:rPr>
              <a:t>This poster presents an evaluation of the current state of play of one accreditation regime, BCS, The Chartered Institute for IT, one such body based in the United Kingdom</a:t>
            </a:r>
          </a:p>
        </p:txBody>
      </p:sp>
      <p:sp>
        <p:nvSpPr>
          <p:cNvPr id="2248" name="Text Box 200"/>
          <p:cNvSpPr txBox="1">
            <a:spLocks noChangeArrowheads="1"/>
          </p:cNvSpPr>
          <p:nvPr/>
        </p:nvSpPr>
        <p:spPr bwMode="auto">
          <a:xfrm>
            <a:off x="31211078" y="19408012"/>
            <a:ext cx="10697844" cy="9902794"/>
          </a:xfrm>
          <a:prstGeom prst="rect">
            <a:avLst/>
          </a:prstGeom>
          <a:solidFill>
            <a:schemeClr val="bg1"/>
          </a:solidFill>
          <a:ln>
            <a:noFill/>
          </a:ln>
          <a:effectLst/>
        </p:spPr>
        <p:txBody>
          <a:bodyPr lIns="178349" tIns="178349" rIns="178349" bIns="178349">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GB" sz="2340">
                <a:latin typeface="Calibri" pitchFamily="34" charset="0"/>
              </a:rPr>
              <a:t>[1] BCS, The Chartered Institute for IT. 2020. Practice Highlights.</a:t>
            </a:r>
          </a:p>
          <a:p>
            <a:pPr marL="0" indent="0">
              <a:spcAft>
                <a:spcPct val="50000"/>
              </a:spcAft>
            </a:pPr>
            <a:r>
              <a:rPr lang="en-GB" sz="2340">
                <a:latin typeface="Calibri" pitchFamily="34" charset="0"/>
                <a:hlinkClick r:id="rId8"/>
              </a:rPr>
              <a:t>https://www.bcs.org/deliver-and-teach-qualifications/university-accreditation/practice-highlights/</a:t>
            </a:r>
            <a:r>
              <a:rPr lang="en-GB" sz="2340">
                <a:latin typeface="Calibri" pitchFamily="34" charset="0"/>
              </a:rPr>
              <a:t>   Accessed: 2020-05-20.</a:t>
            </a:r>
          </a:p>
          <a:p>
            <a:pPr marL="0" indent="0">
              <a:spcAft>
                <a:spcPct val="50000"/>
              </a:spcAft>
            </a:pPr>
            <a:r>
              <a:rPr lang="en-GB" sz="2340">
                <a:latin typeface="Calibri" pitchFamily="34" charset="0"/>
              </a:rPr>
              <a:t>[2] Tom Crick, James Davenport, Alastair Irons, and T. Prickett. 2019. A UK Case</a:t>
            </a:r>
          </a:p>
          <a:p>
            <a:pPr marL="0" indent="0">
              <a:spcAft>
                <a:spcPct val="50000"/>
              </a:spcAft>
            </a:pPr>
            <a:r>
              <a:rPr lang="en-GB" sz="2340">
                <a:latin typeface="Calibri" pitchFamily="34" charset="0"/>
              </a:rPr>
              <a:t>Study on Cybersecurity Education and Accreditation. In Proc. IEEE Frontiers in</a:t>
            </a:r>
          </a:p>
          <a:p>
            <a:pPr marL="0" indent="0">
              <a:spcAft>
                <a:spcPct val="50000"/>
              </a:spcAft>
            </a:pPr>
            <a:r>
              <a:rPr lang="en-GB" sz="2340">
                <a:latin typeface="Calibri" pitchFamily="34" charset="0"/>
              </a:rPr>
              <a:t>Education Conference. IEEE, USA.</a:t>
            </a:r>
          </a:p>
          <a:p>
            <a:pPr marL="0" indent="0">
              <a:spcAft>
                <a:spcPct val="50000"/>
              </a:spcAft>
            </a:pPr>
            <a:r>
              <a:rPr lang="en-GB" sz="2340">
                <a:latin typeface="Calibri" pitchFamily="34" charset="0"/>
              </a:rPr>
              <a:t>[3] Tom Crick, James H Davenport, Paul Hanna, Alastair Irons, Sally Pearce, and Tom</a:t>
            </a:r>
          </a:p>
          <a:p>
            <a:pPr marL="0" indent="0">
              <a:spcAft>
                <a:spcPct val="50000"/>
              </a:spcAft>
            </a:pPr>
            <a:r>
              <a:rPr lang="en-GB" sz="2340">
                <a:latin typeface="Calibri" pitchFamily="34" charset="0"/>
              </a:rPr>
              <a:t>Prickett. 2020. Repositioning BCS Degree Accreditation. ITNOW 62, 1 (2020).</a:t>
            </a:r>
          </a:p>
          <a:p>
            <a:pPr marL="0" indent="0">
              <a:spcAft>
                <a:spcPct val="50000"/>
              </a:spcAft>
            </a:pPr>
            <a:r>
              <a:rPr lang="en-GB" sz="2340">
                <a:latin typeface="Calibri" pitchFamily="34" charset="0"/>
              </a:rPr>
              <a:t>[4] Tom Crick, James H. Davenport, Paul Hanna, Alastair Irons, and Tom Prickett.</a:t>
            </a:r>
          </a:p>
          <a:p>
            <a:pPr marL="0" indent="0">
              <a:spcAft>
                <a:spcPct val="50000"/>
              </a:spcAft>
            </a:pPr>
            <a:r>
              <a:rPr lang="en-GB" sz="2340">
                <a:latin typeface="Calibri" pitchFamily="34" charset="0"/>
              </a:rPr>
              <a:t>2020. Computer Science Degree Accreditation in the UK: A Post-Shadbolt Review</a:t>
            </a:r>
          </a:p>
          <a:p>
            <a:pPr marL="0" indent="0">
              <a:spcAft>
                <a:spcPct val="50000"/>
              </a:spcAft>
            </a:pPr>
            <a:r>
              <a:rPr lang="en-GB" sz="2340">
                <a:latin typeface="Calibri" pitchFamily="34" charset="0"/>
              </a:rPr>
              <a:t>Update. In Proc of 4th Conf. on Computing Education Practice. Article 6.</a:t>
            </a:r>
          </a:p>
          <a:p>
            <a:pPr marL="0" indent="0">
              <a:spcAft>
                <a:spcPct val="50000"/>
              </a:spcAft>
            </a:pPr>
            <a:r>
              <a:rPr lang="en-GB" sz="2340">
                <a:latin typeface="Calibri" pitchFamily="34" charset="0"/>
              </a:rPr>
              <a:t>[5] Lee Harvey. 2004. The power of accreditation: views of academics. Journal of</a:t>
            </a:r>
          </a:p>
          <a:p>
            <a:pPr marL="0" indent="0">
              <a:spcAft>
                <a:spcPct val="50000"/>
              </a:spcAft>
            </a:pPr>
            <a:r>
              <a:rPr lang="en-GB" sz="2340">
                <a:latin typeface="Calibri" pitchFamily="34" charset="0"/>
              </a:rPr>
              <a:t>Higher Education Policy and Management 26, 2 (2004), 207–223.</a:t>
            </a:r>
          </a:p>
          <a:p>
            <a:pPr marL="0" indent="0">
              <a:spcAft>
                <a:spcPct val="50000"/>
              </a:spcAft>
            </a:pPr>
            <a:r>
              <a:rPr lang="en-GB" sz="2340">
                <a:latin typeface="Calibri" pitchFamily="34" charset="0"/>
              </a:rPr>
              <a:t>[6] Jane Knight. 2015. The International Race for Accreditation. International Higher</a:t>
            </a:r>
          </a:p>
          <a:p>
            <a:pPr marL="0" indent="0">
              <a:spcAft>
                <a:spcPct val="50000"/>
              </a:spcAft>
            </a:pPr>
            <a:r>
              <a:rPr lang="en-GB" sz="2340">
                <a:latin typeface="Calibri" pitchFamily="34" charset="0"/>
              </a:rPr>
              <a:t>Education 40 (2015), 2–3.</a:t>
            </a:r>
          </a:p>
          <a:p>
            <a:pPr marL="0" indent="0">
              <a:spcAft>
                <a:spcPct val="50000"/>
              </a:spcAft>
            </a:pPr>
            <a:r>
              <a:rPr lang="en-GB" sz="2340">
                <a:latin typeface="Calibri" pitchFamily="34" charset="0"/>
              </a:rPr>
              <a:t>[7] </a:t>
            </a:r>
            <a:r>
              <a:rPr lang="en-GB" sz="2340" err="1">
                <a:latin typeface="Calibri" pitchFamily="34" charset="0"/>
              </a:rPr>
              <a:t>Sybert</a:t>
            </a:r>
            <a:r>
              <a:rPr lang="en-GB" sz="2340">
                <a:latin typeface="Calibri" pitchFamily="34" charset="0"/>
              </a:rPr>
              <a:t> </a:t>
            </a:r>
            <a:r>
              <a:rPr lang="en-GB" sz="2340" err="1">
                <a:latin typeface="Calibri" pitchFamily="34" charset="0"/>
              </a:rPr>
              <a:t>Mutereko</a:t>
            </a:r>
            <a:r>
              <a:rPr lang="en-GB" sz="2340">
                <a:latin typeface="Calibri" pitchFamily="34" charset="0"/>
              </a:rPr>
              <a:t>. 2017. Analysing the accreditation of engineering education in</a:t>
            </a:r>
          </a:p>
          <a:p>
            <a:pPr marL="0" indent="0">
              <a:spcAft>
                <a:spcPct val="50000"/>
              </a:spcAft>
            </a:pPr>
            <a:r>
              <a:rPr lang="en-GB" sz="2340">
                <a:latin typeface="Calibri" pitchFamily="34" charset="0"/>
              </a:rPr>
              <a:t>South Africa through Foucault’s panopticon and governmentality lenses. Assessment</a:t>
            </a:r>
          </a:p>
          <a:p>
            <a:pPr marL="0" indent="0">
              <a:spcAft>
                <a:spcPct val="50000"/>
              </a:spcAft>
            </a:pPr>
            <a:r>
              <a:rPr lang="en-GB" sz="2340">
                <a:latin typeface="Calibri" pitchFamily="34" charset="0"/>
              </a:rPr>
              <a:t>&amp; Evaluation in Higher Education 43 (2017), 235–247.</a:t>
            </a:r>
            <a:endParaRPr lang="en-US" sz="2340">
              <a:latin typeface="Calibri" pitchFamily="34" charset="0"/>
            </a:endParaRPr>
          </a:p>
        </p:txBody>
      </p:sp>
      <p:pic>
        <p:nvPicPr>
          <p:cNvPr id="3" name="Picture 2" descr="A picture containing drawing, light&#10;&#10;Description automatically generated">
            <a:extLst>
              <a:ext uri="{FF2B5EF4-FFF2-40B4-BE49-F238E27FC236}">
                <a16:creationId xmlns:a16="http://schemas.microsoft.com/office/drawing/2014/main" id="{A2B77A91-F7A4-4BEB-94F1-BA2EB18111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8481" y="545091"/>
            <a:ext cx="3200400" cy="4061422"/>
          </a:xfrm>
          <a:prstGeom prst="rect">
            <a:avLst/>
          </a:prstGeom>
        </p:spPr>
      </p:pic>
      <p:sp>
        <p:nvSpPr>
          <p:cNvPr id="32" name="Text Box 183">
            <a:extLst>
              <a:ext uri="{FF2B5EF4-FFF2-40B4-BE49-F238E27FC236}">
                <a16:creationId xmlns:a16="http://schemas.microsoft.com/office/drawing/2014/main" id="{D4B5A5C4-1304-451D-B08E-ED155C161D08}"/>
              </a:ext>
            </a:extLst>
          </p:cNvPr>
          <p:cNvSpPr txBox="1">
            <a:spLocks noChangeArrowheads="1"/>
          </p:cNvSpPr>
          <p:nvPr/>
        </p:nvSpPr>
        <p:spPr bwMode="auto">
          <a:xfrm>
            <a:off x="751681" y="18436861"/>
            <a:ext cx="5796343"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a:solidFill>
                  <a:schemeClr val="bg1"/>
                </a:solidFill>
                <a:latin typeface="Calibri" pitchFamily="34" charset="0"/>
              </a:rPr>
              <a:t>Your views?</a:t>
            </a:r>
          </a:p>
        </p:txBody>
      </p:sp>
      <p:sp>
        <p:nvSpPr>
          <p:cNvPr id="34" name="Text Box 194">
            <a:extLst>
              <a:ext uri="{FF2B5EF4-FFF2-40B4-BE49-F238E27FC236}">
                <a16:creationId xmlns:a16="http://schemas.microsoft.com/office/drawing/2014/main" id="{6A1B1AEC-A200-4A74-983C-852924327BC7}"/>
              </a:ext>
            </a:extLst>
          </p:cNvPr>
          <p:cNvSpPr txBox="1">
            <a:spLocks noChangeArrowheads="1"/>
          </p:cNvSpPr>
          <p:nvPr/>
        </p:nvSpPr>
        <p:spPr bwMode="auto">
          <a:xfrm>
            <a:off x="751681" y="19404806"/>
            <a:ext cx="5796343" cy="2610818"/>
          </a:xfrm>
          <a:prstGeom prst="rect">
            <a:avLst/>
          </a:prstGeom>
          <a:solidFill>
            <a:schemeClr val="accent1">
              <a:lumMod val="75000"/>
            </a:schemeClr>
          </a:solidFill>
          <a:ln>
            <a:noFill/>
          </a:ln>
          <a:effectLst/>
        </p:spPr>
        <p:txBody>
          <a:bodyPr lIns="222936" tIns="222936" rIns="222936" bIns="222936">
            <a:spAutoFit/>
          </a:bodyPr>
          <a:lstStyle/>
          <a:p>
            <a:pPr eaLnBrk="1" hangingPunct="1"/>
            <a:r>
              <a:rPr lang="en-GB" sz="2340" dirty="0">
                <a:solidFill>
                  <a:schemeClr val="bg1"/>
                </a:solidFill>
                <a:latin typeface="Calibri" pitchFamily="34" charset="0"/>
              </a:rPr>
              <a:t>We welcome your views either by email or by the survey at:</a:t>
            </a:r>
          </a:p>
          <a:p>
            <a:pPr eaLnBrk="1" hangingPunct="1"/>
            <a:endParaRPr lang="en-GB" sz="2340" dirty="0">
              <a:solidFill>
                <a:schemeClr val="bg1"/>
              </a:solidFill>
              <a:latin typeface="Calibri" pitchFamily="34" charset="0"/>
            </a:endParaRPr>
          </a:p>
          <a:p>
            <a:pPr eaLnBrk="1" hangingPunct="1"/>
            <a:r>
              <a:rPr lang="en-GB" sz="2340" dirty="0">
                <a:solidFill>
                  <a:schemeClr val="bg1"/>
                </a:solidFill>
                <a:latin typeface="Calibri" pitchFamily="34" charset="0"/>
                <a:hlinkClick r:id="rId10">
                  <a:extLst>
                    <a:ext uri="{A12FA001-AC4F-418D-AE19-62706E023703}">
                      <ahyp:hlinkClr xmlns:ahyp="http://schemas.microsoft.com/office/drawing/2018/hyperlinkcolor" val="tx"/>
                    </a:ext>
                  </a:extLst>
                </a:hlinkClick>
              </a:rPr>
              <a:t>https://bit.ly/ITiCSEAccreditationSurvey</a:t>
            </a:r>
            <a:r>
              <a:rPr lang="en-GB" sz="2340" dirty="0">
                <a:solidFill>
                  <a:schemeClr val="bg1"/>
                </a:solidFill>
                <a:latin typeface="Calibri" pitchFamily="34" charset="0"/>
              </a:rPr>
              <a:t> </a:t>
            </a:r>
          </a:p>
          <a:p>
            <a:pPr eaLnBrk="1" hangingPunct="1"/>
            <a:endParaRPr lang="en-GB" sz="2340" dirty="0">
              <a:solidFill>
                <a:schemeClr val="bg1"/>
              </a:solidFill>
              <a:latin typeface="Calibri" pitchFamily="34" charset="0"/>
            </a:endParaRPr>
          </a:p>
          <a:p>
            <a:pPr eaLnBrk="1" hangingPunct="1"/>
            <a:endParaRPr lang="en-US" sz="2340" dirty="0">
              <a:solidFill>
                <a:schemeClr val="bg1"/>
              </a:solidFill>
              <a:latin typeface="Calibri" pitchFamily="34" charset="0"/>
            </a:endParaRPr>
          </a:p>
        </p:txBody>
      </p:sp>
      <p:sp>
        <p:nvSpPr>
          <p:cNvPr id="35" name="Text Box 131">
            <a:extLst>
              <a:ext uri="{FF2B5EF4-FFF2-40B4-BE49-F238E27FC236}">
                <a16:creationId xmlns:a16="http://schemas.microsoft.com/office/drawing/2014/main" id="{DB3A4862-A61A-4C9B-BCA6-12677B10C962}"/>
              </a:ext>
            </a:extLst>
          </p:cNvPr>
          <p:cNvSpPr txBox="1">
            <a:spLocks noChangeArrowheads="1"/>
          </p:cNvSpPr>
          <p:nvPr/>
        </p:nvSpPr>
        <p:spPr bwMode="auto">
          <a:xfrm>
            <a:off x="8037037" y="21614606"/>
            <a:ext cx="10697844" cy="55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b="1">
                <a:latin typeface="Calibri" pitchFamily="34" charset="0"/>
              </a:rPr>
              <a:t>Deficit Analysis - Results</a:t>
            </a:r>
          </a:p>
        </p:txBody>
      </p:sp>
      <p:sp>
        <p:nvSpPr>
          <p:cNvPr id="39" name="Text Box 241">
            <a:extLst>
              <a:ext uri="{FF2B5EF4-FFF2-40B4-BE49-F238E27FC236}">
                <a16:creationId xmlns:a16="http://schemas.microsoft.com/office/drawing/2014/main" id="{93D1329D-2A38-4617-8488-1CE645E64445}"/>
              </a:ext>
            </a:extLst>
          </p:cNvPr>
          <p:cNvSpPr txBox="1">
            <a:spLocks noChangeArrowheads="1"/>
          </p:cNvSpPr>
          <p:nvPr/>
        </p:nvSpPr>
        <p:spPr bwMode="auto">
          <a:xfrm>
            <a:off x="8043234" y="22224206"/>
            <a:ext cx="5047946" cy="38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737" tIns="40869" rIns="81737" bIns="40869">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950" b="1">
                <a:solidFill>
                  <a:schemeClr val="accent1">
                    <a:lumMod val="50000"/>
                  </a:schemeClr>
                </a:solidFill>
                <a:latin typeface="Calibri" pitchFamily="34" charset="0"/>
              </a:rPr>
              <a:t>Table 1.</a:t>
            </a:r>
            <a:r>
              <a:rPr lang="en-US" sz="1950">
                <a:solidFill>
                  <a:schemeClr val="accent1">
                    <a:lumMod val="50000"/>
                  </a:schemeClr>
                </a:solidFill>
                <a:latin typeface="Calibri" pitchFamily="34" charset="0"/>
              </a:rPr>
              <a:t> Example Outcomes from deficit enquiry</a:t>
            </a:r>
          </a:p>
        </p:txBody>
      </p:sp>
      <p:graphicFrame>
        <p:nvGraphicFramePr>
          <p:cNvPr id="40" name="Content Placeholder 114" descr="Sample table with 4 columns, 7 rows." title="Sample Table">
            <a:extLst>
              <a:ext uri="{FF2B5EF4-FFF2-40B4-BE49-F238E27FC236}">
                <a16:creationId xmlns:a16="http://schemas.microsoft.com/office/drawing/2014/main" id="{6B33DDAA-7AB8-4D30-B75B-B87D99DD0A38}"/>
              </a:ext>
            </a:extLst>
          </p:cNvPr>
          <p:cNvGraphicFramePr>
            <a:graphicFrameLocks/>
          </p:cNvGraphicFramePr>
          <p:nvPr>
            <p:extLst>
              <p:ext uri="{D42A27DB-BD31-4B8C-83A1-F6EECF244321}">
                <p14:modId xmlns:p14="http://schemas.microsoft.com/office/powerpoint/2010/main" val="3039930282"/>
              </p:ext>
            </p:extLst>
          </p:nvPr>
        </p:nvGraphicFramePr>
        <p:xfrm>
          <a:off x="8037037" y="22711189"/>
          <a:ext cx="10656670" cy="6637512"/>
        </p:xfrm>
        <a:graphic>
          <a:graphicData uri="http://schemas.openxmlformats.org/drawingml/2006/table">
            <a:tbl>
              <a:tblPr firstRow="1" bandRow="1">
                <a:tableStyleId>{B301B821-A1FF-4177-AEE7-76D212191A09}</a:tableStyleId>
              </a:tblPr>
              <a:tblGrid>
                <a:gridCol w="2133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6465670">
                  <a:extLst>
                    <a:ext uri="{9D8B030D-6E8A-4147-A177-3AD203B41FA5}">
                      <a16:colId xmlns:a16="http://schemas.microsoft.com/office/drawing/2014/main" val="20002"/>
                    </a:ext>
                  </a:extLst>
                </a:gridCol>
              </a:tblGrid>
              <a:tr h="620472">
                <a:tc>
                  <a:txBody>
                    <a:bodyPr/>
                    <a:lstStyle/>
                    <a:p>
                      <a:r>
                        <a:rPr lang="en-US" sz="2300"/>
                        <a:t>Criticism</a:t>
                      </a:r>
                    </a:p>
                  </a:txBody>
                  <a:tcPr marL="108991" marR="108991" marT="40872" marB="40872" anchor="ctr"/>
                </a:tc>
                <a:tc>
                  <a:txBody>
                    <a:bodyPr/>
                    <a:lstStyle/>
                    <a:p>
                      <a:pPr algn="ctr"/>
                      <a:r>
                        <a:rPr lang="en-US" sz="2300"/>
                        <a:t>Source</a:t>
                      </a:r>
                    </a:p>
                  </a:txBody>
                  <a:tcPr marL="108991" marR="108991" marT="40872" marB="40872" anchor="ctr"/>
                </a:tc>
                <a:tc>
                  <a:txBody>
                    <a:bodyPr/>
                    <a:lstStyle/>
                    <a:p>
                      <a:pPr algn="ctr"/>
                      <a:r>
                        <a:rPr lang="en-US" sz="2300"/>
                        <a:t>Adjustment Made</a:t>
                      </a:r>
                    </a:p>
                  </a:txBody>
                  <a:tcPr marL="108991" marR="108991" marT="40872" marB="40872" anchor="ctr"/>
                </a:tc>
                <a:extLst>
                  <a:ext uri="{0D108BD9-81ED-4DB2-BD59-A6C34878D82A}">
                    <a16:rowId xmlns:a16="http://schemas.microsoft.com/office/drawing/2014/main" val="10000"/>
                  </a:ext>
                </a:extLst>
              </a:tr>
              <a:tr h="620472">
                <a:tc>
                  <a:txBody>
                    <a:bodyPr/>
                    <a:lstStyle/>
                    <a:p>
                      <a:r>
                        <a:rPr lang="en-US" sz="2300"/>
                        <a:t>Unnecessarily bureaucratic</a:t>
                      </a:r>
                    </a:p>
                  </a:txBody>
                  <a:tcPr marL="108991" marR="108991" marT="40872" marB="40872" anchor="ctr"/>
                </a:tc>
                <a:tc>
                  <a:txBody>
                    <a:bodyPr/>
                    <a:lstStyle/>
                    <a:p>
                      <a:pPr algn="ctr"/>
                      <a:r>
                        <a:rPr lang="en-US" sz="2300"/>
                        <a:t>Feedback from HEIs</a:t>
                      </a:r>
                    </a:p>
                  </a:txBody>
                  <a:tcPr marL="108991" marR="108991" marT="40872" marB="40872" anchor="ctr"/>
                </a:tc>
                <a:tc>
                  <a:txBody>
                    <a:bodyPr/>
                    <a:lstStyle/>
                    <a:p>
                      <a:pPr algn="ctr"/>
                      <a:r>
                        <a:rPr lang="en-US" sz="2300"/>
                        <a:t>Flexibility in format of submission</a:t>
                      </a:r>
                    </a:p>
                    <a:p>
                      <a:pPr algn="ctr"/>
                      <a:r>
                        <a:rPr lang="en-US" sz="2300"/>
                        <a:t>Minimize bespoke documentation required</a:t>
                      </a:r>
                    </a:p>
                    <a:p>
                      <a:pPr algn="ctr"/>
                      <a:r>
                        <a:rPr lang="en-US" sz="2300"/>
                        <a:t>Application 100% electronic</a:t>
                      </a:r>
                    </a:p>
                    <a:p>
                      <a:pPr algn="ctr"/>
                      <a:r>
                        <a:rPr lang="en-US" sz="2300"/>
                        <a:t>Online briefings</a:t>
                      </a:r>
                    </a:p>
                  </a:txBody>
                  <a:tcPr marL="108991" marR="108991" marT="40872" marB="40872" anchor="ctr"/>
                </a:tc>
                <a:extLst>
                  <a:ext uri="{0D108BD9-81ED-4DB2-BD59-A6C34878D82A}">
                    <a16:rowId xmlns:a16="http://schemas.microsoft.com/office/drawing/2014/main" val="10001"/>
                  </a:ext>
                </a:extLst>
              </a:tr>
              <a:tr h="620472">
                <a:tc>
                  <a:txBody>
                    <a:bodyPr/>
                    <a:lstStyle/>
                    <a:p>
                      <a:r>
                        <a:rPr lang="en-US" sz="2300"/>
                        <a:t>Constraining innovation </a:t>
                      </a:r>
                    </a:p>
                  </a:txBody>
                  <a:tcPr marL="108991" marR="108991" marT="40872" marB="40872" anchor="ctr"/>
                </a:tc>
                <a:tc>
                  <a:txBody>
                    <a:bodyPr/>
                    <a:lstStyle/>
                    <a:p>
                      <a:pPr algn="ctr"/>
                      <a:r>
                        <a:rPr lang="en-US" sz="2300"/>
                        <a:t>Anecdotal</a:t>
                      </a:r>
                    </a:p>
                  </a:txBody>
                  <a:tcPr marL="108991" marR="108991" marT="40872" marB="40872" anchor="ctr"/>
                </a:tc>
                <a:tc>
                  <a:txBody>
                    <a:bodyPr/>
                    <a:lstStyle/>
                    <a:p>
                      <a:pPr algn="ctr"/>
                      <a:r>
                        <a:rPr lang="en-US" sz="2300"/>
                        <a:t>Identify and promote practice highlights [1, 4]</a:t>
                      </a:r>
                    </a:p>
                  </a:txBody>
                  <a:tcPr marL="108991" marR="108991" marT="40872" marB="40872" anchor="ctr"/>
                </a:tc>
                <a:extLst>
                  <a:ext uri="{0D108BD9-81ED-4DB2-BD59-A6C34878D82A}">
                    <a16:rowId xmlns:a16="http://schemas.microsoft.com/office/drawing/2014/main" val="10002"/>
                  </a:ext>
                </a:extLst>
              </a:tr>
              <a:tr h="620472">
                <a:tc>
                  <a:txBody>
                    <a:bodyPr/>
                    <a:lstStyle/>
                    <a:p>
                      <a:r>
                        <a:rPr lang="en-US" sz="2300"/>
                        <a:t>Revenue </a:t>
                      </a:r>
                      <a:r>
                        <a:rPr lang="en-US" sz="2300" dirty="0"/>
                        <a:t>stream for BCS </a:t>
                      </a:r>
                    </a:p>
                  </a:txBody>
                  <a:tcPr marL="108991" marR="108991" marT="40872" marB="40872" anchor="ctr"/>
                </a:tc>
                <a:tc>
                  <a:txBody>
                    <a:bodyPr/>
                    <a:lstStyle/>
                    <a:p>
                      <a:pPr algn="ctr"/>
                      <a:r>
                        <a:rPr lang="en-US" sz="2300"/>
                        <a:t>Anecdotal</a:t>
                      </a:r>
                    </a:p>
                  </a:txBody>
                  <a:tcPr marL="108991" marR="108991" marT="40872" marB="40872" anchor="ctr"/>
                </a:tc>
                <a:tc>
                  <a:txBody>
                    <a:bodyPr/>
                    <a:lstStyle/>
                    <a:p>
                      <a:pPr algn="ctr"/>
                      <a:r>
                        <a:rPr lang="en-US" sz="2300"/>
                        <a:t>Membership fee for BCS Educational Affiliate remains low and covers costs of accreditation only</a:t>
                      </a:r>
                    </a:p>
                  </a:txBody>
                  <a:tcPr marL="108991" marR="108991" marT="40872" marB="40872" anchor="ctr"/>
                </a:tc>
                <a:extLst>
                  <a:ext uri="{0D108BD9-81ED-4DB2-BD59-A6C34878D82A}">
                    <a16:rowId xmlns:a16="http://schemas.microsoft.com/office/drawing/2014/main" val="10003"/>
                  </a:ext>
                </a:extLst>
              </a:tr>
              <a:tr h="620472">
                <a:tc>
                  <a:txBody>
                    <a:bodyPr/>
                    <a:lstStyle/>
                    <a:p>
                      <a:r>
                        <a:rPr lang="en-US" sz="2300"/>
                        <a:t>Graduate Employment</a:t>
                      </a:r>
                    </a:p>
                  </a:txBody>
                  <a:tcPr marL="108991" marR="108991" marT="40872" marB="40872" anchor="ctr"/>
                </a:tc>
                <a:tc>
                  <a:txBody>
                    <a:bodyPr/>
                    <a:lstStyle/>
                    <a:p>
                      <a:pPr algn="ctr"/>
                      <a:r>
                        <a:rPr lang="en-US" sz="2300"/>
                        <a:t>Shadbolt Review</a:t>
                      </a:r>
                    </a:p>
                  </a:txBody>
                  <a:tcPr marL="108991" marR="108991" marT="40872" marB="40872" anchor="ctr"/>
                </a:tc>
                <a:tc>
                  <a:txBody>
                    <a:bodyPr/>
                    <a:lstStyle/>
                    <a:p>
                      <a:pPr algn="ctr"/>
                      <a:r>
                        <a:rPr lang="en-US" sz="2300"/>
                        <a:t>Graduate employment statistics considered as an exit standard</a:t>
                      </a:r>
                    </a:p>
                    <a:p>
                      <a:pPr algn="ctr"/>
                      <a:r>
                        <a:rPr lang="en-US" sz="2300"/>
                        <a:t>HEIs requested to indicate mechanisms to support employment as part of application</a:t>
                      </a:r>
                    </a:p>
                  </a:txBody>
                  <a:tcPr marL="108991" marR="108991" marT="40872" marB="40872" anchor="ctr"/>
                </a:tc>
                <a:extLst>
                  <a:ext uri="{0D108BD9-81ED-4DB2-BD59-A6C34878D82A}">
                    <a16:rowId xmlns:a16="http://schemas.microsoft.com/office/drawing/2014/main" val="10004"/>
                  </a:ext>
                </a:extLst>
              </a:tr>
              <a:tr h="620472">
                <a:tc>
                  <a:txBody>
                    <a:bodyPr/>
                    <a:lstStyle/>
                    <a:p>
                      <a:r>
                        <a:rPr lang="en-GB" sz="2300"/>
                        <a:t>Colonial and paternalistic in nature </a:t>
                      </a:r>
                      <a:endParaRPr lang="en-US" sz="2300"/>
                    </a:p>
                  </a:txBody>
                  <a:tcPr marL="108991" marR="108991" marT="40872" marB="40872" anchor="ctr"/>
                </a:tc>
                <a:tc>
                  <a:txBody>
                    <a:bodyPr/>
                    <a:lstStyle/>
                    <a:p>
                      <a:pPr algn="ctr"/>
                      <a:r>
                        <a:rPr lang="en-US" sz="2300"/>
                        <a:t>Anecdotal</a:t>
                      </a:r>
                    </a:p>
                  </a:txBody>
                  <a:tcPr marL="108991" marR="108991" marT="40872" marB="40872" anchor="ctr"/>
                </a:tc>
                <a:tc>
                  <a:txBody>
                    <a:bodyPr/>
                    <a:lstStyle/>
                    <a:p>
                      <a:pPr algn="ctr"/>
                      <a:r>
                        <a:rPr lang="en-US" sz="2300" dirty="0"/>
                        <a:t>Respect terms of engagement of Washington and Seoul Accord. </a:t>
                      </a:r>
                    </a:p>
                  </a:txBody>
                  <a:tcPr marL="108991" marR="108991" marT="40872" marB="40872" anchor="ctr"/>
                </a:tc>
                <a:extLst>
                  <a:ext uri="{0D108BD9-81ED-4DB2-BD59-A6C34878D82A}">
                    <a16:rowId xmlns:a16="http://schemas.microsoft.com/office/drawing/2014/main" val="10005"/>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619D04FB-F617-4727-BB9A-9BD4A261B2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12200" y="6146006"/>
            <a:ext cx="10697843" cy="3685477"/>
          </a:xfrm>
          <a:prstGeom prst="rect">
            <a:avLst/>
          </a:prstGeom>
        </p:spPr>
      </p:pic>
      <p:sp>
        <p:nvSpPr>
          <p:cNvPr id="45" name="Text Box 240">
            <a:extLst>
              <a:ext uri="{FF2B5EF4-FFF2-40B4-BE49-F238E27FC236}">
                <a16:creationId xmlns:a16="http://schemas.microsoft.com/office/drawing/2014/main" id="{6F33B970-95DC-4142-8FFD-E76CDEF8638B}"/>
              </a:ext>
            </a:extLst>
          </p:cNvPr>
          <p:cNvSpPr txBox="1">
            <a:spLocks noChangeArrowheads="1"/>
          </p:cNvSpPr>
          <p:nvPr/>
        </p:nvSpPr>
        <p:spPr bwMode="auto">
          <a:xfrm>
            <a:off x="19624586" y="10042364"/>
            <a:ext cx="5522756" cy="38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737" tIns="40869" rIns="81737" bIns="40869">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1950" b="1">
                <a:solidFill>
                  <a:schemeClr val="accent1">
                    <a:lumMod val="50000"/>
                  </a:schemeClr>
                </a:solidFill>
                <a:latin typeface="Calibri" pitchFamily="34" charset="0"/>
              </a:rPr>
              <a:t>Figure 1 – who are the stakeholders in accreditation</a:t>
            </a:r>
            <a:endParaRPr lang="en-US" sz="1950">
              <a:solidFill>
                <a:schemeClr val="accent1">
                  <a:lumMod val="50000"/>
                </a:schemeClr>
              </a:solidFill>
              <a:latin typeface="Calibri" pitchFamily="34" charset="0"/>
            </a:endParaRPr>
          </a:p>
        </p:txBody>
      </p:sp>
      <p:sp>
        <p:nvSpPr>
          <p:cNvPr id="48" name="Text Box 183">
            <a:extLst>
              <a:ext uri="{FF2B5EF4-FFF2-40B4-BE49-F238E27FC236}">
                <a16:creationId xmlns:a16="http://schemas.microsoft.com/office/drawing/2014/main" id="{049FFB0C-4BDA-4952-87A0-C365C7E739F7}"/>
              </a:ext>
            </a:extLst>
          </p:cNvPr>
          <p:cNvSpPr txBox="1">
            <a:spLocks noChangeArrowheads="1"/>
          </p:cNvSpPr>
          <p:nvPr/>
        </p:nvSpPr>
        <p:spPr bwMode="auto">
          <a:xfrm>
            <a:off x="751681" y="21779653"/>
            <a:ext cx="5796343"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901">
                <a:solidFill>
                  <a:schemeClr val="bg1"/>
                </a:solidFill>
                <a:latin typeface="Calibri" pitchFamily="34" charset="0"/>
              </a:rPr>
              <a:t>Acknowledgements</a:t>
            </a:r>
          </a:p>
        </p:txBody>
      </p:sp>
      <p:sp>
        <p:nvSpPr>
          <p:cNvPr id="49" name="Text Box 194">
            <a:extLst>
              <a:ext uri="{FF2B5EF4-FFF2-40B4-BE49-F238E27FC236}">
                <a16:creationId xmlns:a16="http://schemas.microsoft.com/office/drawing/2014/main" id="{F1C21A3E-B0EA-4412-B945-E590C6DE1693}"/>
              </a:ext>
            </a:extLst>
          </p:cNvPr>
          <p:cNvSpPr txBox="1">
            <a:spLocks noChangeArrowheads="1"/>
          </p:cNvSpPr>
          <p:nvPr/>
        </p:nvSpPr>
        <p:spPr bwMode="auto">
          <a:xfrm>
            <a:off x="751681" y="22747598"/>
            <a:ext cx="5796343" cy="5491606"/>
          </a:xfrm>
          <a:prstGeom prst="rect">
            <a:avLst/>
          </a:prstGeom>
          <a:solidFill>
            <a:schemeClr val="accent1">
              <a:lumMod val="75000"/>
            </a:schemeClr>
          </a:solidFill>
          <a:ln>
            <a:noFill/>
          </a:ln>
          <a:effectLst/>
        </p:spPr>
        <p:txBody>
          <a:bodyPr lIns="222936" tIns="222936" rIns="222936" bIns="222936">
            <a:spAutoFit/>
          </a:bodyPr>
          <a:lstStyle/>
          <a:p>
            <a:pPr eaLnBrk="1" hangingPunct="1"/>
            <a:r>
              <a:rPr lang="en-GB" sz="2340">
                <a:solidFill>
                  <a:schemeClr val="bg1"/>
                </a:solidFill>
                <a:latin typeface="Calibri" pitchFamily="34" charset="0"/>
              </a:rPr>
              <a:t>Thanks to the supporting BCS Volunteers and Accreditation Team.  </a:t>
            </a:r>
          </a:p>
          <a:p>
            <a:pPr eaLnBrk="1" hangingPunct="1"/>
            <a:endParaRPr lang="en-GB" sz="2340">
              <a:solidFill>
                <a:schemeClr val="bg1"/>
              </a:solidFill>
              <a:latin typeface="Calibri" pitchFamily="34" charset="0"/>
            </a:endParaRPr>
          </a:p>
          <a:p>
            <a:pPr eaLnBrk="1" hangingPunct="1"/>
            <a:r>
              <a:rPr lang="en-GB" sz="2340">
                <a:solidFill>
                  <a:schemeClr val="bg1"/>
                </a:solidFill>
                <a:latin typeface="Calibri" pitchFamily="34" charset="0"/>
              </a:rPr>
              <a:t>The authors' institutions are members of the Institute of Coding, an initiative funded by the Office for Students (England) and the Higher Education Funding Council for Wales.</a:t>
            </a:r>
          </a:p>
          <a:p>
            <a:pPr eaLnBrk="1" hangingPunct="1"/>
            <a:r>
              <a:rPr lang="en-GB" sz="2340">
                <a:solidFill>
                  <a:schemeClr val="bg1"/>
                </a:solidFill>
                <a:latin typeface="Calibri" pitchFamily="34" charset="0"/>
              </a:rPr>
              <a:t> </a:t>
            </a:r>
          </a:p>
          <a:p>
            <a:pPr eaLnBrk="1" hangingPunct="1"/>
            <a:r>
              <a:rPr lang="en-GB" sz="2340">
                <a:solidFill>
                  <a:schemeClr val="bg1"/>
                </a:solidFill>
                <a:latin typeface="Calibri" pitchFamily="34" charset="0"/>
              </a:rPr>
              <a:t>Many have contributed to the work to date, assessors, visited HEIs and BCS staff. Hopefully, the community will continue to engage with the enhancement of the regime which will be of further benefit to students, graduates, employers and HEIs.</a:t>
            </a:r>
            <a:endParaRPr lang="en-US" sz="2340">
              <a:solidFill>
                <a:schemeClr val="bg1"/>
              </a:solidFill>
              <a:latin typeface="Calibri" pitchFamily="34" charset="0"/>
            </a:endParaRPr>
          </a:p>
        </p:txBody>
      </p:sp>
      <p:sp>
        <p:nvSpPr>
          <p:cNvPr id="30" name="Text Box 133">
            <a:extLst>
              <a:ext uri="{FF2B5EF4-FFF2-40B4-BE49-F238E27FC236}">
                <a16:creationId xmlns:a16="http://schemas.microsoft.com/office/drawing/2014/main" id="{807FC237-C46E-4100-A0B3-F7635CBC5426}"/>
              </a:ext>
            </a:extLst>
          </p:cNvPr>
          <p:cNvSpPr txBox="1">
            <a:spLocks noChangeArrowheads="1"/>
          </p:cNvSpPr>
          <p:nvPr/>
        </p:nvSpPr>
        <p:spPr bwMode="auto">
          <a:xfrm>
            <a:off x="19619437" y="11493502"/>
            <a:ext cx="10697844" cy="8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2936" tIns="222936" rIns="222936" bIns="222936"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1" hangingPunct="1"/>
            <a:r>
              <a:rPr lang="en-US" sz="4000" b="1">
                <a:latin typeface="Calibri" pitchFamily="34" charset="0"/>
              </a:rPr>
              <a:t>Appreciative Enquiry – Results</a:t>
            </a: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Words>1860</Words>
  <Application>Microsoft Office PowerPoint</Application>
  <PresentationFormat>Custom</PresentationFormat>
  <Paragraphs>124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Value of Professional Body Accreditation of Computer Science Degree Programmes</dc:title>
  <dc:creator>Genigraphics 800.790.4001</dc:creator>
  <dc:description>To order poster prints visit us at www.genigraphics.com</dc:description>
  <cp:lastModifiedBy>Tom Prickett</cp:lastModifiedBy>
  <cp:revision>1</cp:revision>
  <dcterms:created xsi:type="dcterms:W3CDTF">2008-05-03T03:01:56Z</dcterms:created>
  <dcterms:modified xsi:type="dcterms:W3CDTF">2020-05-28T14:56:05Z</dcterms:modified>
</cp:coreProperties>
</file>