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350" r:id="rId2"/>
    <p:sldId id="351"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9" r:id="rId19"/>
    <p:sldId id="370" r:id="rId20"/>
    <p:sldId id="371" r:id="rId21"/>
    <p:sldId id="374" r:id="rId22"/>
    <p:sldId id="373" r:id="rId23"/>
    <p:sldId id="368" r:id="rId24"/>
    <p:sldId id="372" r:id="rId25"/>
  </p:sldIdLst>
  <p:sldSz cx="9144000" cy="6858000" type="screen4x3"/>
  <p:notesSz cx="6883400" cy="9994900"/>
  <p:defaultTextStyle>
    <a:defPPr>
      <a:defRPr lang="nl-NL"/>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8218AB8A-0CFD-46A7-AEBF-868F149410E0}">
          <p14:sldIdLst>
            <p14:sldId id="350"/>
            <p14:sldId id="351"/>
            <p14:sldId id="353"/>
            <p14:sldId id="354"/>
            <p14:sldId id="355"/>
            <p14:sldId id="356"/>
            <p14:sldId id="357"/>
            <p14:sldId id="358"/>
            <p14:sldId id="359"/>
            <p14:sldId id="360"/>
            <p14:sldId id="361"/>
            <p14:sldId id="362"/>
            <p14:sldId id="363"/>
            <p14:sldId id="364"/>
            <p14:sldId id="365"/>
            <p14:sldId id="366"/>
            <p14:sldId id="367"/>
            <p14:sldId id="369"/>
            <p14:sldId id="370"/>
            <p14:sldId id="371"/>
            <p14:sldId id="374"/>
            <p14:sldId id="373"/>
            <p14:sldId id="368"/>
            <p14:sldId id="3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4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800"/>
    <a:srgbClr val="CCCCCC"/>
    <a:srgbClr val="F3F3F3"/>
    <a:srgbClr val="333333"/>
    <a:srgbClr val="FFCC66"/>
    <a:srgbClr val="330000"/>
    <a:srgbClr val="FF9900"/>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0" autoAdjust="0"/>
    <p:restoredTop sz="94660" autoAdjust="0"/>
  </p:normalViewPr>
  <p:slideViewPr>
    <p:cSldViewPr snapToGrid="0">
      <p:cViewPr varScale="1">
        <p:scale>
          <a:sx n="74" d="100"/>
          <a:sy n="74" d="100"/>
        </p:scale>
        <p:origin x="12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688" y="-90"/>
      </p:cViewPr>
      <p:guideLst>
        <p:guide orient="horz" pos="3148"/>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82913" cy="500063"/>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a:defRPr sz="1000"/>
            </a:lvl1pPr>
          </a:lstStyle>
          <a:p>
            <a:endParaRPr lang="nl-NL"/>
          </a:p>
        </p:txBody>
      </p:sp>
      <p:sp>
        <p:nvSpPr>
          <p:cNvPr id="21507" name="Rectangle 3"/>
          <p:cNvSpPr>
            <a:spLocks noGrp="1" noChangeArrowheads="1"/>
          </p:cNvSpPr>
          <p:nvPr>
            <p:ph type="dt" sz="quarter" idx="1"/>
          </p:nvPr>
        </p:nvSpPr>
        <p:spPr bwMode="auto">
          <a:xfrm>
            <a:off x="3900488" y="0"/>
            <a:ext cx="2982912" cy="500063"/>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a:defRPr sz="1000"/>
            </a:lvl1pPr>
          </a:lstStyle>
          <a:p>
            <a:endParaRPr lang="nl-NL"/>
          </a:p>
        </p:txBody>
      </p:sp>
      <p:sp>
        <p:nvSpPr>
          <p:cNvPr id="21508" name="Rectangle 4"/>
          <p:cNvSpPr>
            <a:spLocks noGrp="1" noChangeArrowheads="1"/>
          </p:cNvSpPr>
          <p:nvPr>
            <p:ph type="ftr" sz="quarter" idx="2"/>
          </p:nvPr>
        </p:nvSpPr>
        <p:spPr bwMode="auto">
          <a:xfrm>
            <a:off x="0" y="9494838"/>
            <a:ext cx="2982913" cy="500062"/>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a:defRPr sz="1000"/>
            </a:lvl1pPr>
          </a:lstStyle>
          <a:p>
            <a:endParaRPr lang="nl-NL"/>
          </a:p>
        </p:txBody>
      </p:sp>
      <p:sp>
        <p:nvSpPr>
          <p:cNvPr id="21509" name="Rectangle 5"/>
          <p:cNvSpPr>
            <a:spLocks noGrp="1" noChangeArrowheads="1"/>
          </p:cNvSpPr>
          <p:nvPr>
            <p:ph type="sldNum" sz="quarter" idx="3"/>
          </p:nvPr>
        </p:nvSpPr>
        <p:spPr bwMode="auto">
          <a:xfrm>
            <a:off x="3900488" y="9494838"/>
            <a:ext cx="2982912" cy="500062"/>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a:defRPr sz="1000"/>
            </a:lvl1pPr>
          </a:lstStyle>
          <a:p>
            <a:fld id="{643C623F-3147-4FAB-8F77-B5279E7492FC}" type="slidenum">
              <a:rPr lang="nl-NL"/>
              <a:pPr/>
              <a:t>‹nr.›</a:t>
            </a:fld>
            <a:endParaRPr lang="nl-NL"/>
          </a:p>
        </p:txBody>
      </p:sp>
    </p:spTree>
    <p:extLst>
      <p:ext uri="{BB962C8B-B14F-4D97-AF65-F5344CB8AC3E}">
        <p14:creationId xmlns:p14="http://schemas.microsoft.com/office/powerpoint/2010/main" val="285445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82913" cy="500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lvl1pPr>
          </a:lstStyle>
          <a:p>
            <a:endParaRPr lang="en-US"/>
          </a:p>
        </p:txBody>
      </p:sp>
      <p:sp>
        <p:nvSpPr>
          <p:cNvPr id="60419" name="Rectangle 3"/>
          <p:cNvSpPr>
            <a:spLocks noGrp="1" noChangeArrowheads="1"/>
          </p:cNvSpPr>
          <p:nvPr>
            <p:ph type="dt" idx="1"/>
          </p:nvPr>
        </p:nvSpPr>
        <p:spPr bwMode="auto">
          <a:xfrm>
            <a:off x="3898900" y="0"/>
            <a:ext cx="2982913" cy="500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vl1pPr>
          </a:lstStyle>
          <a:p>
            <a:endParaRPr lang="en-US"/>
          </a:p>
        </p:txBody>
      </p:sp>
      <p:sp>
        <p:nvSpPr>
          <p:cNvPr id="60420" name="Rectangle 4"/>
          <p:cNvSpPr>
            <a:spLocks noGrp="1" noRot="1" noChangeAspect="1" noChangeArrowheads="1" noTextEdit="1"/>
          </p:cNvSpPr>
          <p:nvPr>
            <p:ph type="sldImg" idx="2"/>
          </p:nvPr>
        </p:nvSpPr>
        <p:spPr bwMode="auto">
          <a:xfrm>
            <a:off x="942975" y="749300"/>
            <a:ext cx="4997450" cy="3748088"/>
          </a:xfrm>
          <a:prstGeom prst="rect">
            <a:avLst/>
          </a:prstGeom>
          <a:noFill/>
          <a:ln w="9525">
            <a:solidFill>
              <a:srgbClr val="000000"/>
            </a:solidFill>
            <a:miter lim="800000"/>
            <a:headEnd/>
            <a:tailEnd/>
          </a:ln>
          <a:effectLst/>
        </p:spPr>
      </p:sp>
      <p:sp>
        <p:nvSpPr>
          <p:cNvPr id="60421" name="Rectangle 5"/>
          <p:cNvSpPr>
            <a:spLocks noGrp="1" noChangeArrowheads="1"/>
          </p:cNvSpPr>
          <p:nvPr>
            <p:ph type="body" sz="quarter" idx="3"/>
          </p:nvPr>
        </p:nvSpPr>
        <p:spPr bwMode="auto">
          <a:xfrm>
            <a:off x="688975" y="4748213"/>
            <a:ext cx="5505450" cy="4497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Klik om de opmaakprofielen van de modeltekst te bewerken</a:t>
            </a:r>
          </a:p>
          <a:p>
            <a:pPr lvl="1"/>
            <a:r>
              <a:rPr lang="en-US" smtClean="0"/>
              <a:t>Tweede niveau</a:t>
            </a:r>
          </a:p>
          <a:p>
            <a:pPr lvl="2"/>
            <a:r>
              <a:rPr lang="en-US" smtClean="0"/>
              <a:t>Derde niveau</a:t>
            </a:r>
          </a:p>
          <a:p>
            <a:pPr lvl="3"/>
            <a:r>
              <a:rPr lang="en-US" smtClean="0"/>
              <a:t>Vierde niveau</a:t>
            </a:r>
          </a:p>
          <a:p>
            <a:pPr lvl="4"/>
            <a:r>
              <a:rPr lang="en-US" smtClean="0"/>
              <a:t>Vijfde niveau</a:t>
            </a:r>
          </a:p>
        </p:txBody>
      </p:sp>
      <p:sp>
        <p:nvSpPr>
          <p:cNvPr id="60422" name="Rectangle 6"/>
          <p:cNvSpPr>
            <a:spLocks noGrp="1" noChangeArrowheads="1"/>
          </p:cNvSpPr>
          <p:nvPr>
            <p:ph type="ftr" sz="quarter" idx="4"/>
          </p:nvPr>
        </p:nvSpPr>
        <p:spPr bwMode="auto">
          <a:xfrm>
            <a:off x="0" y="9493250"/>
            <a:ext cx="2982913"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lvl1pPr>
          </a:lstStyle>
          <a:p>
            <a:endParaRPr lang="en-US"/>
          </a:p>
        </p:txBody>
      </p:sp>
      <p:sp>
        <p:nvSpPr>
          <p:cNvPr id="60423" name="Rectangle 7"/>
          <p:cNvSpPr>
            <a:spLocks noGrp="1" noChangeArrowheads="1"/>
          </p:cNvSpPr>
          <p:nvPr>
            <p:ph type="sldNum" sz="quarter" idx="5"/>
          </p:nvPr>
        </p:nvSpPr>
        <p:spPr bwMode="auto">
          <a:xfrm>
            <a:off x="3898900" y="9493250"/>
            <a:ext cx="2982913"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lvl1pPr>
          </a:lstStyle>
          <a:p>
            <a:fld id="{18790CEE-44F2-4A4F-BC4F-E4D149C3F027}" type="slidenum">
              <a:rPr lang="en-US"/>
              <a:pPr/>
              <a:t>‹nr.›</a:t>
            </a:fld>
            <a:endParaRPr lang="en-US"/>
          </a:p>
        </p:txBody>
      </p:sp>
    </p:spTree>
    <p:extLst>
      <p:ext uri="{BB962C8B-B14F-4D97-AF65-F5344CB8AC3E}">
        <p14:creationId xmlns:p14="http://schemas.microsoft.com/office/powerpoint/2010/main" val="3599035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000" kern="1200">
        <a:solidFill>
          <a:schemeClr val="tx1"/>
        </a:solidFill>
        <a:latin typeface="Arial" charset="0"/>
        <a:ea typeface="+mn-ea"/>
        <a:cs typeface="Arial" charset="0"/>
      </a:defRPr>
    </a:lvl3pPr>
    <a:lvl4pPr marL="1371600" algn="l" rtl="0" fontAlgn="base">
      <a:spcBef>
        <a:spcPct val="30000"/>
      </a:spcBef>
      <a:spcAft>
        <a:spcPct val="0"/>
      </a:spcAft>
      <a:defRPr sz="1000" kern="1200">
        <a:solidFill>
          <a:schemeClr val="tx1"/>
        </a:solidFill>
        <a:latin typeface="Arial" charset="0"/>
        <a:ea typeface="+mn-ea"/>
        <a:cs typeface="Arial" charset="0"/>
      </a:defRPr>
    </a:lvl4pPr>
    <a:lvl5pPr marL="1828800" algn="l" rtl="0" fontAlgn="base">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rgbClr val="FFFFFF"/>
        </a:solidFill>
        <a:effectLst/>
      </p:bgPr>
    </p:bg>
    <p:spTree>
      <p:nvGrpSpPr>
        <p:cNvPr id="1" name=""/>
        <p:cNvGrpSpPr/>
        <p:nvPr/>
      </p:nvGrpSpPr>
      <p:grpSpPr>
        <a:xfrm>
          <a:off x="0" y="0"/>
          <a:ext cx="0" cy="0"/>
          <a:chOff x="0" y="0"/>
          <a:chExt cx="0" cy="0"/>
        </a:xfrm>
      </p:grpSpPr>
      <p:pic>
        <p:nvPicPr>
          <p:cNvPr id="3118" name="Picture 46" descr="ARTE_pr_PPt_Punt"/>
          <p:cNvPicPr>
            <a:picLocks noChangeAspect="1" noChangeArrowheads="1"/>
          </p:cNvPicPr>
          <p:nvPr/>
        </p:nvPicPr>
        <p:blipFill>
          <a:blip r:embed="rId2" cstate="print"/>
          <a:srcRect t="20750"/>
          <a:stretch>
            <a:fillRect/>
          </a:stretch>
        </p:blipFill>
        <p:spPr bwMode="auto">
          <a:xfrm>
            <a:off x="0" y="0"/>
            <a:ext cx="9144000" cy="5438775"/>
          </a:xfrm>
          <a:prstGeom prst="rect">
            <a:avLst/>
          </a:prstGeom>
          <a:noFill/>
        </p:spPr>
      </p:pic>
      <p:sp>
        <p:nvSpPr>
          <p:cNvPr id="3099" name="Rectangle 27"/>
          <p:cNvSpPr>
            <a:spLocks noGrp="1" noChangeArrowheads="1"/>
          </p:cNvSpPr>
          <p:nvPr>
            <p:ph type="ctrTitle" sz="quarter"/>
          </p:nvPr>
        </p:nvSpPr>
        <p:spPr>
          <a:xfrm>
            <a:off x="722313" y="438150"/>
            <a:ext cx="7934325" cy="1095375"/>
          </a:xfrm>
        </p:spPr>
        <p:txBody>
          <a:bodyPr anchor="t"/>
          <a:lstStyle>
            <a:lvl1pPr>
              <a:lnSpc>
                <a:spcPct val="100000"/>
              </a:lnSpc>
              <a:defRPr sz="3600">
                <a:solidFill>
                  <a:schemeClr val="bg1"/>
                </a:solidFill>
              </a:defRPr>
            </a:lvl1pPr>
          </a:lstStyle>
          <a:p>
            <a:r>
              <a:rPr lang="en-US"/>
              <a:t>Titelstijl van model bewerken</a:t>
            </a:r>
          </a:p>
        </p:txBody>
      </p:sp>
      <p:grpSp>
        <p:nvGrpSpPr>
          <p:cNvPr id="3129" name="Group 57"/>
          <p:cNvGrpSpPr>
            <a:grpSpLocks/>
          </p:cNvGrpSpPr>
          <p:nvPr userDrawn="1"/>
        </p:nvGrpSpPr>
        <p:grpSpPr bwMode="auto">
          <a:xfrm>
            <a:off x="0" y="5534025"/>
            <a:ext cx="9144000" cy="1323975"/>
            <a:chOff x="0" y="3486"/>
            <a:chExt cx="5760" cy="834"/>
          </a:xfrm>
        </p:grpSpPr>
        <p:sp>
          <p:nvSpPr>
            <p:cNvPr id="3130" name="Rectangle 58"/>
            <p:cNvSpPr>
              <a:spLocks noChangeArrowheads="1"/>
            </p:cNvSpPr>
            <p:nvPr/>
          </p:nvSpPr>
          <p:spPr bwMode="auto">
            <a:xfrm>
              <a:off x="0" y="3486"/>
              <a:ext cx="5760" cy="834"/>
            </a:xfrm>
            <a:prstGeom prst="rect">
              <a:avLst/>
            </a:prstGeom>
            <a:solidFill>
              <a:schemeClr val="bg1"/>
            </a:solidFill>
            <a:ln w="9525">
              <a:noFill/>
              <a:miter lim="800000"/>
              <a:headEnd/>
              <a:tailEnd/>
            </a:ln>
            <a:effectLst/>
          </p:spPr>
          <p:txBody>
            <a:bodyPr wrap="none" anchor="ctr"/>
            <a:lstStyle/>
            <a:p>
              <a:endParaRPr lang="nl-BE"/>
            </a:p>
          </p:txBody>
        </p:sp>
        <p:pic>
          <p:nvPicPr>
            <p:cNvPr id="3131" name="Picture 59" descr="logo IWT titelblad-1"/>
            <p:cNvPicPr>
              <a:picLocks noChangeAspect="1" noChangeArrowheads="1"/>
            </p:cNvPicPr>
            <p:nvPr/>
          </p:nvPicPr>
          <p:blipFill>
            <a:blip r:embed="rId3" cstate="print"/>
            <a:srcRect/>
            <a:stretch>
              <a:fillRect/>
            </a:stretch>
          </p:blipFill>
          <p:spPr bwMode="auto">
            <a:xfrm>
              <a:off x="236" y="3629"/>
              <a:ext cx="4709" cy="589"/>
            </a:xfrm>
            <a:prstGeom prst="rect">
              <a:avLst/>
            </a:prstGeom>
            <a:noFill/>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ianummer 3"/>
          <p:cNvSpPr>
            <a:spLocks noGrp="1"/>
          </p:cNvSpPr>
          <p:nvPr>
            <p:ph type="sldNum" sz="quarter" idx="10"/>
          </p:nvPr>
        </p:nvSpPr>
        <p:spPr/>
        <p:txBody>
          <a:bodyPr/>
          <a:lstStyle>
            <a:lvl1pPr>
              <a:defRPr/>
            </a:lvl1pPr>
          </a:lstStyle>
          <a:p>
            <a:r>
              <a:rPr lang="nl-NL"/>
              <a:t>© </a:t>
            </a:r>
            <a:r>
              <a:rPr lang="nl-NL" b="1"/>
              <a:t>artesis</a:t>
            </a:r>
            <a:r>
              <a:rPr lang="nl-NL"/>
              <a:t> 2008 | </a:t>
            </a:r>
            <a:fld id="{B3789E54-2866-4A6D-94FD-CFDBBDF0E648}" type="slidenum">
              <a:rPr lang="nl-NL"/>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81813" y="0"/>
            <a:ext cx="2052637" cy="6230938"/>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722313" y="0"/>
            <a:ext cx="6007100" cy="62309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ianummer 3"/>
          <p:cNvSpPr>
            <a:spLocks noGrp="1"/>
          </p:cNvSpPr>
          <p:nvPr>
            <p:ph type="sldNum" sz="quarter" idx="10"/>
          </p:nvPr>
        </p:nvSpPr>
        <p:spPr/>
        <p:txBody>
          <a:bodyPr/>
          <a:lstStyle>
            <a:lvl1pPr>
              <a:defRPr/>
            </a:lvl1pPr>
          </a:lstStyle>
          <a:p>
            <a:r>
              <a:rPr lang="nl-NL"/>
              <a:t>© </a:t>
            </a:r>
            <a:r>
              <a:rPr lang="nl-NL" b="1"/>
              <a:t>artesis</a:t>
            </a:r>
            <a:r>
              <a:rPr lang="nl-NL"/>
              <a:t> 2008 | </a:t>
            </a:r>
            <a:fld id="{842941FF-86DA-46D2-B396-9EAE3FA6A03B}" type="slidenum">
              <a:rPr lang="nl-NL"/>
              <a:pPr/>
              <a:t>‹nr.›</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el en tekst boven object">
    <p:spTree>
      <p:nvGrpSpPr>
        <p:cNvPr id="1" name=""/>
        <p:cNvGrpSpPr/>
        <p:nvPr/>
      </p:nvGrpSpPr>
      <p:grpSpPr>
        <a:xfrm>
          <a:off x="0" y="0"/>
          <a:ext cx="0" cy="0"/>
          <a:chOff x="0" y="0"/>
          <a:chExt cx="0" cy="0"/>
        </a:xfrm>
      </p:grpSpPr>
      <p:sp>
        <p:nvSpPr>
          <p:cNvPr id="2" name="Titel 1"/>
          <p:cNvSpPr>
            <a:spLocks noGrp="1"/>
          </p:cNvSpPr>
          <p:nvPr>
            <p:ph type="title"/>
          </p:nvPr>
        </p:nvSpPr>
        <p:spPr>
          <a:xfrm>
            <a:off x="722313" y="0"/>
            <a:ext cx="7699375" cy="922338"/>
          </a:xfrm>
        </p:spPr>
        <p:txBody>
          <a:bodyPr/>
          <a:lstStyle/>
          <a:p>
            <a:r>
              <a:rPr lang="nl-NL" smtClean="0"/>
              <a:t>Klik om de stijl te bewerken</a:t>
            </a:r>
            <a:endParaRPr lang="nl-BE"/>
          </a:p>
        </p:txBody>
      </p:sp>
      <p:sp>
        <p:nvSpPr>
          <p:cNvPr id="3" name="Tijdelijke aanduiding voor tekst 2"/>
          <p:cNvSpPr>
            <a:spLocks noGrp="1"/>
          </p:cNvSpPr>
          <p:nvPr>
            <p:ph type="body" sz="half" idx="1"/>
          </p:nvPr>
        </p:nvSpPr>
        <p:spPr>
          <a:xfrm>
            <a:off x="722313" y="1328738"/>
            <a:ext cx="8212137" cy="23749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722313" y="3856038"/>
            <a:ext cx="8212137" cy="23749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ianummer 4"/>
          <p:cNvSpPr>
            <a:spLocks noGrp="1"/>
          </p:cNvSpPr>
          <p:nvPr>
            <p:ph type="sldNum" sz="quarter" idx="10"/>
          </p:nvPr>
        </p:nvSpPr>
        <p:spPr>
          <a:xfrm>
            <a:off x="6518275" y="6470650"/>
            <a:ext cx="2406650" cy="312738"/>
          </a:xfrm>
        </p:spPr>
        <p:txBody>
          <a:bodyPr/>
          <a:lstStyle>
            <a:lvl1pPr>
              <a:defRPr/>
            </a:lvl1pPr>
          </a:lstStyle>
          <a:p>
            <a:r>
              <a:rPr lang="nl-NL"/>
              <a:t>© </a:t>
            </a:r>
            <a:r>
              <a:rPr lang="nl-NL" b="1"/>
              <a:t>artesis</a:t>
            </a:r>
            <a:r>
              <a:rPr lang="nl-NL"/>
              <a:t> 2008 | </a:t>
            </a:r>
            <a:fld id="{FA772008-C149-434E-8771-C4D7E68CDB08}" type="slidenum">
              <a:rPr lang="nl-NL"/>
              <a:pPr/>
              <a:t>‹nr.›</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el en object boven tekst">
    <p:spTree>
      <p:nvGrpSpPr>
        <p:cNvPr id="1" name=""/>
        <p:cNvGrpSpPr/>
        <p:nvPr/>
      </p:nvGrpSpPr>
      <p:grpSpPr>
        <a:xfrm>
          <a:off x="0" y="0"/>
          <a:ext cx="0" cy="0"/>
          <a:chOff x="0" y="0"/>
          <a:chExt cx="0" cy="0"/>
        </a:xfrm>
      </p:grpSpPr>
      <p:sp>
        <p:nvSpPr>
          <p:cNvPr id="2" name="Titel 1"/>
          <p:cNvSpPr>
            <a:spLocks noGrp="1"/>
          </p:cNvSpPr>
          <p:nvPr>
            <p:ph type="title"/>
          </p:nvPr>
        </p:nvSpPr>
        <p:spPr>
          <a:xfrm>
            <a:off x="722313" y="0"/>
            <a:ext cx="7699375" cy="922338"/>
          </a:xfrm>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722313" y="1328738"/>
            <a:ext cx="8212137" cy="23749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722313" y="3856038"/>
            <a:ext cx="8212137" cy="23749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ianummer 4"/>
          <p:cNvSpPr>
            <a:spLocks noGrp="1"/>
          </p:cNvSpPr>
          <p:nvPr>
            <p:ph type="sldNum" sz="quarter" idx="10"/>
          </p:nvPr>
        </p:nvSpPr>
        <p:spPr>
          <a:xfrm>
            <a:off x="6518275" y="6470650"/>
            <a:ext cx="2406650" cy="312738"/>
          </a:xfrm>
        </p:spPr>
        <p:txBody>
          <a:bodyPr/>
          <a:lstStyle>
            <a:lvl1pPr>
              <a:defRPr/>
            </a:lvl1pPr>
          </a:lstStyle>
          <a:p>
            <a:r>
              <a:rPr lang="nl-NL"/>
              <a:t>© </a:t>
            </a:r>
            <a:r>
              <a:rPr lang="nl-NL" b="1"/>
              <a:t>artesis</a:t>
            </a:r>
            <a:r>
              <a:rPr lang="nl-NL"/>
              <a:t> 2008 | </a:t>
            </a:r>
            <a:fld id="{74C7DA50-1289-416F-9396-5C61F3CE31F6}" type="slidenum">
              <a:rPr lang="nl-NL"/>
              <a:pPr/>
              <a:t>‹nr.›</a:t>
            </a:fld>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el, inhoud en tekst">
    <p:spTree>
      <p:nvGrpSpPr>
        <p:cNvPr id="1" name=""/>
        <p:cNvGrpSpPr/>
        <p:nvPr/>
      </p:nvGrpSpPr>
      <p:grpSpPr>
        <a:xfrm>
          <a:off x="0" y="0"/>
          <a:ext cx="0" cy="0"/>
          <a:chOff x="0" y="0"/>
          <a:chExt cx="0" cy="0"/>
        </a:xfrm>
      </p:grpSpPr>
      <p:sp>
        <p:nvSpPr>
          <p:cNvPr id="2" name="Titel 1"/>
          <p:cNvSpPr>
            <a:spLocks noGrp="1"/>
          </p:cNvSpPr>
          <p:nvPr>
            <p:ph type="title"/>
          </p:nvPr>
        </p:nvSpPr>
        <p:spPr>
          <a:xfrm>
            <a:off x="722313" y="0"/>
            <a:ext cx="7699375" cy="922338"/>
          </a:xfrm>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722313" y="1328738"/>
            <a:ext cx="4029075" cy="49022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4903788" y="1328738"/>
            <a:ext cx="4030662" cy="49022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ianummer 4"/>
          <p:cNvSpPr>
            <a:spLocks noGrp="1"/>
          </p:cNvSpPr>
          <p:nvPr>
            <p:ph type="sldNum" sz="quarter" idx="10"/>
          </p:nvPr>
        </p:nvSpPr>
        <p:spPr>
          <a:xfrm>
            <a:off x="6518275" y="6470650"/>
            <a:ext cx="2406650" cy="312738"/>
          </a:xfrm>
        </p:spPr>
        <p:txBody>
          <a:bodyPr/>
          <a:lstStyle>
            <a:lvl1pPr>
              <a:defRPr/>
            </a:lvl1pPr>
          </a:lstStyle>
          <a:p>
            <a:r>
              <a:rPr lang="nl-NL"/>
              <a:t>© </a:t>
            </a:r>
            <a:r>
              <a:rPr lang="nl-NL" b="1"/>
              <a:t>artesis</a:t>
            </a:r>
            <a:r>
              <a:rPr lang="nl-NL"/>
              <a:t> 2008 | </a:t>
            </a:r>
            <a:fld id="{B1AB1333-40FF-4770-B880-D39BEFE62C9C}" type="slidenum">
              <a:rPr lang="nl-NL"/>
              <a:pPr/>
              <a:t>‹nr.›</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Titel en grafiek">
    <p:spTree>
      <p:nvGrpSpPr>
        <p:cNvPr id="1" name=""/>
        <p:cNvGrpSpPr/>
        <p:nvPr/>
      </p:nvGrpSpPr>
      <p:grpSpPr>
        <a:xfrm>
          <a:off x="0" y="0"/>
          <a:ext cx="0" cy="0"/>
          <a:chOff x="0" y="0"/>
          <a:chExt cx="0" cy="0"/>
        </a:xfrm>
      </p:grpSpPr>
      <p:sp>
        <p:nvSpPr>
          <p:cNvPr id="2" name="Titel 1"/>
          <p:cNvSpPr>
            <a:spLocks noGrp="1"/>
          </p:cNvSpPr>
          <p:nvPr>
            <p:ph type="title"/>
          </p:nvPr>
        </p:nvSpPr>
        <p:spPr>
          <a:xfrm>
            <a:off x="722313" y="0"/>
            <a:ext cx="7699375" cy="922338"/>
          </a:xfrm>
        </p:spPr>
        <p:txBody>
          <a:bodyPr/>
          <a:lstStyle/>
          <a:p>
            <a:r>
              <a:rPr lang="nl-NL" smtClean="0"/>
              <a:t>Klik om de stijl te bewerken</a:t>
            </a:r>
            <a:endParaRPr lang="nl-BE"/>
          </a:p>
        </p:txBody>
      </p:sp>
      <p:sp>
        <p:nvSpPr>
          <p:cNvPr id="3" name="Tijdelijke aanduiding voor grafiek 2"/>
          <p:cNvSpPr>
            <a:spLocks noGrp="1"/>
          </p:cNvSpPr>
          <p:nvPr>
            <p:ph type="chart" idx="1"/>
          </p:nvPr>
        </p:nvSpPr>
        <p:spPr>
          <a:xfrm>
            <a:off x="722313" y="1328738"/>
            <a:ext cx="8212137" cy="4902200"/>
          </a:xfrm>
        </p:spPr>
        <p:txBody>
          <a:bodyPr/>
          <a:lstStyle/>
          <a:p>
            <a:endParaRPr lang="nl-BE"/>
          </a:p>
        </p:txBody>
      </p:sp>
      <p:sp>
        <p:nvSpPr>
          <p:cNvPr id="4" name="Tijdelijke aanduiding voor dianummer 3"/>
          <p:cNvSpPr>
            <a:spLocks noGrp="1"/>
          </p:cNvSpPr>
          <p:nvPr>
            <p:ph type="sldNum" sz="quarter" idx="10"/>
          </p:nvPr>
        </p:nvSpPr>
        <p:spPr>
          <a:xfrm>
            <a:off x="6518275" y="6470650"/>
            <a:ext cx="2406650" cy="312738"/>
          </a:xfrm>
        </p:spPr>
        <p:txBody>
          <a:bodyPr/>
          <a:lstStyle>
            <a:lvl1pPr>
              <a:defRPr/>
            </a:lvl1pPr>
          </a:lstStyle>
          <a:p>
            <a:r>
              <a:rPr lang="nl-NL"/>
              <a:t>© </a:t>
            </a:r>
            <a:r>
              <a:rPr lang="nl-NL" b="1"/>
              <a:t>artesis</a:t>
            </a:r>
            <a:r>
              <a:rPr lang="nl-NL"/>
              <a:t> 2008 | </a:t>
            </a:r>
            <a:fld id="{DA306040-5C76-4450-96BD-07AFFE6DB009}" type="slidenum">
              <a:rPr lang="nl-NL"/>
              <a:pPr/>
              <a:t>‹nr.›</a:t>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el en tabel">
    <p:spTree>
      <p:nvGrpSpPr>
        <p:cNvPr id="1" name=""/>
        <p:cNvGrpSpPr/>
        <p:nvPr/>
      </p:nvGrpSpPr>
      <p:grpSpPr>
        <a:xfrm>
          <a:off x="0" y="0"/>
          <a:ext cx="0" cy="0"/>
          <a:chOff x="0" y="0"/>
          <a:chExt cx="0" cy="0"/>
        </a:xfrm>
      </p:grpSpPr>
      <p:sp>
        <p:nvSpPr>
          <p:cNvPr id="2" name="Titel 1"/>
          <p:cNvSpPr>
            <a:spLocks noGrp="1"/>
          </p:cNvSpPr>
          <p:nvPr>
            <p:ph type="title"/>
          </p:nvPr>
        </p:nvSpPr>
        <p:spPr>
          <a:xfrm>
            <a:off x="722313" y="0"/>
            <a:ext cx="7699375" cy="922338"/>
          </a:xfrm>
        </p:spPr>
        <p:txBody>
          <a:bodyPr/>
          <a:lstStyle/>
          <a:p>
            <a:r>
              <a:rPr lang="nl-NL" smtClean="0"/>
              <a:t>Klik om de stijl te bewerken</a:t>
            </a:r>
            <a:endParaRPr lang="nl-BE"/>
          </a:p>
        </p:txBody>
      </p:sp>
      <p:sp>
        <p:nvSpPr>
          <p:cNvPr id="3" name="Tijdelijke aanduiding voor tabel 2"/>
          <p:cNvSpPr>
            <a:spLocks noGrp="1"/>
          </p:cNvSpPr>
          <p:nvPr>
            <p:ph type="tbl" idx="1"/>
          </p:nvPr>
        </p:nvSpPr>
        <p:spPr>
          <a:xfrm>
            <a:off x="722313" y="1328738"/>
            <a:ext cx="8212137" cy="4902200"/>
          </a:xfrm>
        </p:spPr>
        <p:txBody>
          <a:bodyPr/>
          <a:lstStyle/>
          <a:p>
            <a:endParaRPr lang="nl-BE"/>
          </a:p>
        </p:txBody>
      </p:sp>
      <p:sp>
        <p:nvSpPr>
          <p:cNvPr id="4" name="Tijdelijke aanduiding voor dianummer 3"/>
          <p:cNvSpPr>
            <a:spLocks noGrp="1"/>
          </p:cNvSpPr>
          <p:nvPr>
            <p:ph type="sldNum" sz="quarter" idx="10"/>
          </p:nvPr>
        </p:nvSpPr>
        <p:spPr>
          <a:xfrm>
            <a:off x="6518275" y="6470650"/>
            <a:ext cx="2406650" cy="312738"/>
          </a:xfrm>
        </p:spPr>
        <p:txBody>
          <a:bodyPr/>
          <a:lstStyle>
            <a:lvl1pPr>
              <a:defRPr/>
            </a:lvl1pPr>
          </a:lstStyle>
          <a:p>
            <a:r>
              <a:rPr lang="nl-NL"/>
              <a:t>© </a:t>
            </a:r>
            <a:r>
              <a:rPr lang="nl-NL" b="1"/>
              <a:t>artesis</a:t>
            </a:r>
            <a:r>
              <a:rPr lang="nl-NL"/>
              <a:t> 2008 | </a:t>
            </a:r>
            <a:fld id="{32DC0048-EDAD-428D-8BD8-5882C65DCCB6}" type="slidenum">
              <a:rPr lang="nl-NL"/>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ianummer 3"/>
          <p:cNvSpPr>
            <a:spLocks noGrp="1"/>
          </p:cNvSpPr>
          <p:nvPr>
            <p:ph type="sldNum" sz="quarter" idx="10"/>
          </p:nvPr>
        </p:nvSpPr>
        <p:spPr/>
        <p:txBody>
          <a:bodyPr/>
          <a:lstStyle>
            <a:lvl1pPr>
              <a:defRPr/>
            </a:lvl1pPr>
          </a:lstStyle>
          <a:p>
            <a:r>
              <a:rPr lang="nl-NL"/>
              <a:t>© </a:t>
            </a:r>
            <a:r>
              <a:rPr lang="nl-NL" b="1"/>
              <a:t>artesis</a:t>
            </a:r>
            <a:r>
              <a:rPr lang="nl-NL"/>
              <a:t> 2008 | </a:t>
            </a:r>
            <a:fld id="{87457799-65CC-4E11-8427-133080E42C24}" type="slidenum">
              <a:rPr lang="nl-NL"/>
              <a:pPr/>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BE"/>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Tijdelijke aanduiding voor dianummer 3"/>
          <p:cNvSpPr>
            <a:spLocks noGrp="1"/>
          </p:cNvSpPr>
          <p:nvPr>
            <p:ph type="sldNum" sz="quarter" idx="10"/>
          </p:nvPr>
        </p:nvSpPr>
        <p:spPr/>
        <p:txBody>
          <a:bodyPr/>
          <a:lstStyle>
            <a:lvl1pPr>
              <a:defRPr/>
            </a:lvl1pPr>
          </a:lstStyle>
          <a:p>
            <a:r>
              <a:rPr lang="nl-NL"/>
              <a:t>© </a:t>
            </a:r>
            <a:r>
              <a:rPr lang="nl-NL" b="1"/>
              <a:t>artesis</a:t>
            </a:r>
            <a:r>
              <a:rPr lang="nl-NL"/>
              <a:t> 2008 | </a:t>
            </a:r>
            <a:fld id="{3FCC95C8-071E-4BF6-A6D7-7BCE7590D691}" type="slidenum">
              <a:rPr lang="nl-NL"/>
              <a:pPr/>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722313" y="1328738"/>
            <a:ext cx="4029075" cy="490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4903788" y="1328738"/>
            <a:ext cx="4030662" cy="490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ianummer 4"/>
          <p:cNvSpPr>
            <a:spLocks noGrp="1"/>
          </p:cNvSpPr>
          <p:nvPr>
            <p:ph type="sldNum" sz="quarter" idx="10"/>
          </p:nvPr>
        </p:nvSpPr>
        <p:spPr/>
        <p:txBody>
          <a:bodyPr/>
          <a:lstStyle>
            <a:lvl1pPr>
              <a:defRPr/>
            </a:lvl1pPr>
          </a:lstStyle>
          <a:p>
            <a:r>
              <a:rPr lang="nl-NL"/>
              <a:t>© </a:t>
            </a:r>
            <a:r>
              <a:rPr lang="nl-NL" b="1"/>
              <a:t>artesis</a:t>
            </a:r>
            <a:r>
              <a:rPr lang="nl-NL"/>
              <a:t> 2008 | </a:t>
            </a:r>
            <a:fld id="{2AB28294-124D-4B83-BCE5-D2EB40C76605}" type="slidenum">
              <a:rPr lang="nl-NL"/>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BE"/>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ianummer 6"/>
          <p:cNvSpPr>
            <a:spLocks noGrp="1"/>
          </p:cNvSpPr>
          <p:nvPr>
            <p:ph type="sldNum" sz="quarter" idx="10"/>
          </p:nvPr>
        </p:nvSpPr>
        <p:spPr/>
        <p:txBody>
          <a:bodyPr/>
          <a:lstStyle>
            <a:lvl1pPr>
              <a:defRPr/>
            </a:lvl1pPr>
          </a:lstStyle>
          <a:p>
            <a:r>
              <a:rPr lang="nl-NL"/>
              <a:t>© </a:t>
            </a:r>
            <a:r>
              <a:rPr lang="nl-NL" b="1"/>
              <a:t>artesis</a:t>
            </a:r>
            <a:r>
              <a:rPr lang="nl-NL"/>
              <a:t> 2008 | </a:t>
            </a:r>
            <a:fld id="{F4FAF002-8052-4D80-9345-90125908D34B}" type="slidenum">
              <a:rPr lang="nl-NL"/>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ianummer 2"/>
          <p:cNvSpPr>
            <a:spLocks noGrp="1"/>
          </p:cNvSpPr>
          <p:nvPr>
            <p:ph type="sldNum" sz="quarter" idx="10"/>
          </p:nvPr>
        </p:nvSpPr>
        <p:spPr/>
        <p:txBody>
          <a:bodyPr/>
          <a:lstStyle>
            <a:lvl1pPr>
              <a:defRPr/>
            </a:lvl1pPr>
          </a:lstStyle>
          <a:p>
            <a:r>
              <a:rPr lang="nl-NL"/>
              <a:t>© </a:t>
            </a:r>
            <a:r>
              <a:rPr lang="nl-NL" b="1"/>
              <a:t>artesis</a:t>
            </a:r>
            <a:r>
              <a:rPr lang="nl-NL"/>
              <a:t> 2008 | </a:t>
            </a:r>
            <a:fld id="{2451F2DC-AE96-4B3D-8D88-4333B59DE482}" type="slidenum">
              <a:rPr lang="nl-NL"/>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0"/>
          </p:nvPr>
        </p:nvSpPr>
        <p:spPr/>
        <p:txBody>
          <a:bodyPr/>
          <a:lstStyle>
            <a:lvl1pPr>
              <a:defRPr/>
            </a:lvl1pPr>
          </a:lstStyle>
          <a:p>
            <a:r>
              <a:rPr lang="nl-NL"/>
              <a:t>© </a:t>
            </a:r>
            <a:r>
              <a:rPr lang="nl-NL" b="1"/>
              <a:t>artesis</a:t>
            </a:r>
            <a:r>
              <a:rPr lang="nl-NL"/>
              <a:t> 2008 | </a:t>
            </a:r>
            <a:fld id="{171CB618-B509-493E-9522-197A9E794994}" type="slidenum">
              <a:rPr lang="nl-NL"/>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BE"/>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ianummer 4"/>
          <p:cNvSpPr>
            <a:spLocks noGrp="1"/>
          </p:cNvSpPr>
          <p:nvPr>
            <p:ph type="sldNum" sz="quarter" idx="10"/>
          </p:nvPr>
        </p:nvSpPr>
        <p:spPr/>
        <p:txBody>
          <a:bodyPr/>
          <a:lstStyle>
            <a:lvl1pPr>
              <a:defRPr/>
            </a:lvl1pPr>
          </a:lstStyle>
          <a:p>
            <a:r>
              <a:rPr lang="nl-NL"/>
              <a:t>© </a:t>
            </a:r>
            <a:r>
              <a:rPr lang="nl-NL" b="1"/>
              <a:t>artesis</a:t>
            </a:r>
            <a:r>
              <a:rPr lang="nl-NL"/>
              <a:t> 2008 | </a:t>
            </a:r>
            <a:fld id="{8F1A5C37-2760-4D25-8CC3-54FF1064926E}" type="slidenum">
              <a:rPr lang="nl-NL"/>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BE"/>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ianummer 4"/>
          <p:cNvSpPr>
            <a:spLocks noGrp="1"/>
          </p:cNvSpPr>
          <p:nvPr>
            <p:ph type="sldNum" sz="quarter" idx="10"/>
          </p:nvPr>
        </p:nvSpPr>
        <p:spPr/>
        <p:txBody>
          <a:bodyPr/>
          <a:lstStyle>
            <a:lvl1pPr>
              <a:defRPr/>
            </a:lvl1pPr>
          </a:lstStyle>
          <a:p>
            <a:r>
              <a:rPr lang="nl-NL"/>
              <a:t>© </a:t>
            </a:r>
            <a:r>
              <a:rPr lang="nl-NL" b="1"/>
              <a:t>artesis</a:t>
            </a:r>
            <a:r>
              <a:rPr lang="nl-NL"/>
              <a:t> 2008 | </a:t>
            </a:r>
            <a:fld id="{E1CC95DC-19A5-41EA-8820-53C897A21FE4}" type="slidenum">
              <a:rPr lang="nl-NL"/>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2313" y="0"/>
            <a:ext cx="7699375" cy="922338"/>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nl-NL" smtClean="0"/>
              <a:t>Titelstijl van model bewerken</a:t>
            </a:r>
          </a:p>
        </p:txBody>
      </p:sp>
      <p:sp>
        <p:nvSpPr>
          <p:cNvPr id="1027" name="Rectangle 3"/>
          <p:cNvSpPr>
            <a:spLocks noGrp="1" noChangeArrowheads="1"/>
          </p:cNvSpPr>
          <p:nvPr>
            <p:ph type="body" idx="1"/>
          </p:nvPr>
        </p:nvSpPr>
        <p:spPr bwMode="auto">
          <a:xfrm>
            <a:off x="722313" y="1328738"/>
            <a:ext cx="8212137" cy="4902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1030" name="Rectangle 6"/>
          <p:cNvSpPr>
            <a:spLocks noGrp="1" noChangeArrowheads="1"/>
          </p:cNvSpPr>
          <p:nvPr>
            <p:ph type="sldNum" sz="quarter" idx="4"/>
          </p:nvPr>
        </p:nvSpPr>
        <p:spPr bwMode="auto">
          <a:xfrm>
            <a:off x="6518275" y="6470650"/>
            <a:ext cx="2406650" cy="312738"/>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a:defRPr sz="1100"/>
            </a:lvl1pPr>
          </a:lstStyle>
          <a:p>
            <a:r>
              <a:rPr lang="nl-NL"/>
              <a:t>© </a:t>
            </a:r>
            <a:r>
              <a:rPr lang="nl-NL" b="1"/>
              <a:t>artesis</a:t>
            </a:r>
            <a:r>
              <a:rPr lang="nl-NL"/>
              <a:t> 2008 | </a:t>
            </a:r>
            <a:fld id="{A1E60E80-CC64-4782-8B6D-E611909D7E45}" type="slidenum">
              <a:rPr lang="nl-NL"/>
              <a:pPr/>
              <a:t>‹nr.›</a:t>
            </a:fld>
            <a:endParaRPr lang="nl-NL"/>
          </a:p>
        </p:txBody>
      </p:sp>
      <p:sp>
        <p:nvSpPr>
          <p:cNvPr id="1050" name="Line 26"/>
          <p:cNvSpPr>
            <a:spLocks noChangeShapeType="1"/>
          </p:cNvSpPr>
          <p:nvPr/>
        </p:nvSpPr>
        <p:spPr bwMode="auto">
          <a:xfrm>
            <a:off x="0" y="922338"/>
            <a:ext cx="9144000" cy="0"/>
          </a:xfrm>
          <a:prstGeom prst="line">
            <a:avLst/>
          </a:prstGeom>
          <a:noFill/>
          <a:ln w="12700">
            <a:solidFill>
              <a:srgbClr val="CCCCCC"/>
            </a:solidFill>
            <a:round/>
            <a:headEnd/>
            <a:tailEnd/>
          </a:ln>
          <a:effectLst/>
        </p:spPr>
        <p:txBody>
          <a:bodyPr wrap="none" anchor="ctr"/>
          <a:lstStyle/>
          <a:p>
            <a:endParaRPr lang="nl-BE"/>
          </a:p>
        </p:txBody>
      </p:sp>
      <p:pic>
        <p:nvPicPr>
          <p:cNvPr id="1064" name="Picture 40" descr="ARTE_lo_RGB_hor_ha_klein"/>
          <p:cNvPicPr>
            <a:picLocks noChangeAspect="1" noChangeArrowheads="1"/>
          </p:cNvPicPr>
          <p:nvPr/>
        </p:nvPicPr>
        <p:blipFill>
          <a:blip r:embed="rId18" cstate="print"/>
          <a:srcRect/>
          <a:stretch>
            <a:fillRect/>
          </a:stretch>
        </p:blipFill>
        <p:spPr bwMode="auto">
          <a:xfrm>
            <a:off x="8421688" y="157163"/>
            <a:ext cx="555625" cy="55721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rtl="0" fontAlgn="base">
        <a:lnSpc>
          <a:spcPct val="90000"/>
        </a:lnSpc>
        <a:spcBef>
          <a:spcPct val="0"/>
        </a:spcBef>
        <a:spcAft>
          <a:spcPct val="0"/>
        </a:spcAft>
        <a:defRPr sz="2600">
          <a:solidFill>
            <a:schemeClr val="accent2"/>
          </a:solidFill>
          <a:latin typeface="+mj-lt"/>
          <a:ea typeface="+mj-ea"/>
          <a:cs typeface="+mj-cs"/>
        </a:defRPr>
      </a:lvl1pPr>
      <a:lvl2pPr algn="l" rtl="0" fontAlgn="base">
        <a:lnSpc>
          <a:spcPct val="90000"/>
        </a:lnSpc>
        <a:spcBef>
          <a:spcPct val="0"/>
        </a:spcBef>
        <a:spcAft>
          <a:spcPct val="0"/>
        </a:spcAft>
        <a:defRPr sz="2600">
          <a:solidFill>
            <a:schemeClr val="accent2"/>
          </a:solidFill>
          <a:latin typeface="Arial" charset="0"/>
        </a:defRPr>
      </a:lvl2pPr>
      <a:lvl3pPr algn="l" rtl="0" fontAlgn="base">
        <a:lnSpc>
          <a:spcPct val="90000"/>
        </a:lnSpc>
        <a:spcBef>
          <a:spcPct val="0"/>
        </a:spcBef>
        <a:spcAft>
          <a:spcPct val="0"/>
        </a:spcAft>
        <a:defRPr sz="2600">
          <a:solidFill>
            <a:schemeClr val="accent2"/>
          </a:solidFill>
          <a:latin typeface="Arial" charset="0"/>
        </a:defRPr>
      </a:lvl3pPr>
      <a:lvl4pPr algn="l" rtl="0" fontAlgn="base">
        <a:lnSpc>
          <a:spcPct val="90000"/>
        </a:lnSpc>
        <a:spcBef>
          <a:spcPct val="0"/>
        </a:spcBef>
        <a:spcAft>
          <a:spcPct val="0"/>
        </a:spcAft>
        <a:defRPr sz="2600">
          <a:solidFill>
            <a:schemeClr val="accent2"/>
          </a:solidFill>
          <a:latin typeface="Arial" charset="0"/>
        </a:defRPr>
      </a:lvl4pPr>
      <a:lvl5pPr algn="l" rtl="0" fontAlgn="base">
        <a:lnSpc>
          <a:spcPct val="90000"/>
        </a:lnSpc>
        <a:spcBef>
          <a:spcPct val="0"/>
        </a:spcBef>
        <a:spcAft>
          <a:spcPct val="0"/>
        </a:spcAft>
        <a:defRPr sz="2600">
          <a:solidFill>
            <a:schemeClr val="accent2"/>
          </a:solidFill>
          <a:latin typeface="Arial" charset="0"/>
        </a:defRPr>
      </a:lvl5pPr>
      <a:lvl6pPr marL="457200" algn="l" rtl="0" fontAlgn="base">
        <a:lnSpc>
          <a:spcPct val="90000"/>
        </a:lnSpc>
        <a:spcBef>
          <a:spcPct val="0"/>
        </a:spcBef>
        <a:spcAft>
          <a:spcPct val="0"/>
        </a:spcAft>
        <a:defRPr sz="2600">
          <a:solidFill>
            <a:schemeClr val="accent2"/>
          </a:solidFill>
          <a:latin typeface="Arial" charset="0"/>
        </a:defRPr>
      </a:lvl6pPr>
      <a:lvl7pPr marL="914400" algn="l" rtl="0" fontAlgn="base">
        <a:lnSpc>
          <a:spcPct val="90000"/>
        </a:lnSpc>
        <a:spcBef>
          <a:spcPct val="0"/>
        </a:spcBef>
        <a:spcAft>
          <a:spcPct val="0"/>
        </a:spcAft>
        <a:defRPr sz="2600">
          <a:solidFill>
            <a:schemeClr val="accent2"/>
          </a:solidFill>
          <a:latin typeface="Arial" charset="0"/>
        </a:defRPr>
      </a:lvl7pPr>
      <a:lvl8pPr marL="1371600" algn="l" rtl="0" fontAlgn="base">
        <a:lnSpc>
          <a:spcPct val="90000"/>
        </a:lnSpc>
        <a:spcBef>
          <a:spcPct val="0"/>
        </a:spcBef>
        <a:spcAft>
          <a:spcPct val="0"/>
        </a:spcAft>
        <a:defRPr sz="2600">
          <a:solidFill>
            <a:schemeClr val="accent2"/>
          </a:solidFill>
          <a:latin typeface="Arial" charset="0"/>
        </a:defRPr>
      </a:lvl8pPr>
      <a:lvl9pPr marL="1828800" algn="l" rtl="0" fontAlgn="base">
        <a:lnSpc>
          <a:spcPct val="90000"/>
        </a:lnSpc>
        <a:spcBef>
          <a:spcPct val="0"/>
        </a:spcBef>
        <a:spcAft>
          <a:spcPct val="0"/>
        </a:spcAft>
        <a:defRPr sz="2600">
          <a:solidFill>
            <a:schemeClr val="accent2"/>
          </a:solidFill>
          <a:latin typeface="Arial" charset="0"/>
        </a:defRPr>
      </a:lvl9pPr>
    </p:titleStyle>
    <p:body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www.mountaingoatsoftware.com/topics/user-storie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p:cNvSpPr>
            <a:spLocks noGrp="1"/>
          </p:cNvSpPr>
          <p:nvPr>
            <p:ph type="title"/>
          </p:nvPr>
        </p:nvSpPr>
        <p:spPr/>
        <p:txBody>
          <a:bodyPr/>
          <a:lstStyle/>
          <a:p>
            <a:r>
              <a:rPr lang="fr-FR" dirty="0" smtClean="0"/>
              <a:t>Project ICT </a:t>
            </a:r>
            <a:r>
              <a:rPr lang="fr-FR" dirty="0" smtClean="0"/>
              <a:t>4 – Tom Peeters</a:t>
            </a:r>
            <a:endParaRPr lang="nl-BE" dirty="0" smtClean="0"/>
          </a:p>
        </p:txBody>
      </p:sp>
      <p:sp>
        <p:nvSpPr>
          <p:cNvPr id="5"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endParaRPr lang="nl-NL" dirty="0">
              <a:solidFill>
                <a:srgbClr val="FF0000"/>
              </a:solidFill>
            </a:endParaRPr>
          </a:p>
          <a:p>
            <a:r>
              <a:rPr lang="nl-NL" dirty="0" smtClean="0"/>
              <a:t>Project ict 4 : introductie</a:t>
            </a:r>
          </a:p>
          <a:p>
            <a:endParaRPr lang="nl-NL" dirty="0" smtClean="0"/>
          </a:p>
          <a:p>
            <a:r>
              <a:rPr lang="nl-NL" dirty="0" smtClean="0"/>
              <a:t>Aanpak</a:t>
            </a:r>
          </a:p>
          <a:p>
            <a:pPr lvl="1"/>
            <a:r>
              <a:rPr lang="nl-NL" dirty="0" smtClean="0"/>
              <a:t>Agile / Scrum</a:t>
            </a:r>
          </a:p>
          <a:p>
            <a:endParaRPr lang="nl-NL" dirty="0" smtClean="0"/>
          </a:p>
          <a:p>
            <a:r>
              <a:rPr lang="nl-NL" dirty="0" smtClean="0"/>
              <a:t>Het Team</a:t>
            </a:r>
          </a:p>
          <a:p>
            <a:endParaRPr lang="nl-NL" dirty="0" smtClean="0"/>
          </a:p>
          <a:p>
            <a:r>
              <a:rPr lang="nl-NL" dirty="0" smtClean="0"/>
              <a:t>Projecten</a:t>
            </a:r>
          </a:p>
          <a:p>
            <a:endParaRPr lang="nl-NL" dirty="0" smtClean="0"/>
          </a:p>
          <a:p>
            <a:r>
              <a:rPr lang="nl-NL" dirty="0" smtClean="0"/>
              <a:t>Meeting 1 (14/2 @ 12.30u )</a:t>
            </a:r>
          </a:p>
          <a:p>
            <a:endParaRPr lang="en-IE" dirty="0"/>
          </a:p>
        </p:txBody>
      </p:sp>
    </p:spTree>
    <p:extLst>
      <p:ext uri="{BB962C8B-B14F-4D97-AF65-F5344CB8AC3E}">
        <p14:creationId xmlns:p14="http://schemas.microsoft.com/office/powerpoint/2010/main" val="2217891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Agile Project : </a:t>
            </a:r>
            <a:r>
              <a:rPr lang="nl-BE" dirty="0" smtClean="0"/>
              <a:t>Iteratie &gt; Kick off</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10</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nl-NL" dirty="0" smtClean="0">
                <a:solidFill>
                  <a:srgbClr val="666666"/>
                </a:solidFill>
              </a:rPr>
              <a:t>Start-up meeting van de iteratie</a:t>
            </a:r>
          </a:p>
          <a:p>
            <a:endParaRPr lang="nl-NL" dirty="0" smtClean="0">
              <a:solidFill>
                <a:srgbClr val="666666"/>
              </a:solidFill>
            </a:endParaRPr>
          </a:p>
          <a:p>
            <a:r>
              <a:rPr lang="nl-NL" dirty="0" smtClean="0">
                <a:solidFill>
                  <a:srgbClr val="666666"/>
                </a:solidFill>
              </a:rPr>
              <a:t>Iedereen neemt deel</a:t>
            </a:r>
          </a:p>
          <a:p>
            <a:pPr lvl="1"/>
            <a:r>
              <a:rPr lang="nl-NL" dirty="0" smtClean="0">
                <a:solidFill>
                  <a:srgbClr val="666666"/>
                </a:solidFill>
              </a:rPr>
              <a:t>Opdrachtgever, klant</a:t>
            </a:r>
          </a:p>
          <a:p>
            <a:pPr lvl="1"/>
            <a:r>
              <a:rPr lang="nl-NL" dirty="0" smtClean="0">
                <a:solidFill>
                  <a:srgbClr val="666666"/>
                </a:solidFill>
              </a:rPr>
              <a:t>Project manager</a:t>
            </a:r>
          </a:p>
          <a:p>
            <a:pPr lvl="1"/>
            <a:r>
              <a:rPr lang="nl-NL" dirty="0" smtClean="0">
                <a:solidFill>
                  <a:srgbClr val="666666"/>
                </a:solidFill>
              </a:rPr>
              <a:t>Experts ( testers, developers, analysten)</a:t>
            </a:r>
          </a:p>
          <a:p>
            <a:endParaRPr lang="nl-NL" dirty="0" smtClean="0">
              <a:solidFill>
                <a:srgbClr val="666666"/>
              </a:solidFill>
            </a:endParaRPr>
          </a:p>
          <a:p>
            <a:r>
              <a:rPr lang="nl-NL" dirty="0" smtClean="0">
                <a:solidFill>
                  <a:srgbClr val="666666"/>
                </a:solidFill>
              </a:rPr>
              <a:t>Work items worden gekozen uit backlog, waarbij team ( prj mgr en experts) advies geeft aan klant</a:t>
            </a:r>
          </a:p>
          <a:p>
            <a:endParaRPr lang="nl-NL" dirty="0" smtClean="0">
              <a:solidFill>
                <a:srgbClr val="666666"/>
              </a:solidFill>
            </a:endParaRPr>
          </a:p>
          <a:p>
            <a:r>
              <a:rPr lang="nl-NL" dirty="0" smtClean="0">
                <a:solidFill>
                  <a:srgbClr val="666666"/>
                </a:solidFill>
              </a:rPr>
              <a:t>De lijst met gekozen work items voor een iteratie = iteration backlog of sprint backlog</a:t>
            </a:r>
          </a:p>
          <a:p>
            <a:endParaRPr lang="en-IE" dirty="0"/>
          </a:p>
        </p:txBody>
      </p:sp>
    </p:spTree>
    <p:extLst>
      <p:ext uri="{BB962C8B-B14F-4D97-AF65-F5344CB8AC3E}">
        <p14:creationId xmlns:p14="http://schemas.microsoft.com/office/powerpoint/2010/main" val="4170821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Product backlog  &amp; iteration ( sprint ) backlog</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11</a:t>
            </a:fld>
            <a:endParaRPr lang="nl-NL"/>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904875"/>
            <a:ext cx="7874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836" y="3590925"/>
            <a:ext cx="6941114"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625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Evaluatie</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12</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nl-NL" dirty="0" smtClean="0">
                <a:solidFill>
                  <a:srgbClr val="666666"/>
                </a:solidFill>
              </a:rPr>
              <a:t>Iedereen is aanwezig</a:t>
            </a:r>
          </a:p>
          <a:p>
            <a:endParaRPr lang="nl-NL" dirty="0">
              <a:solidFill>
                <a:srgbClr val="666666"/>
              </a:solidFill>
            </a:endParaRPr>
          </a:p>
          <a:p>
            <a:r>
              <a:rPr lang="nl-NL" dirty="0" smtClean="0">
                <a:solidFill>
                  <a:srgbClr val="666666"/>
                </a:solidFill>
              </a:rPr>
              <a:t>Begin evaluatie meeting met:</a:t>
            </a:r>
          </a:p>
          <a:p>
            <a:pPr lvl="1"/>
            <a:endParaRPr lang="nl-NL" dirty="0" smtClean="0">
              <a:solidFill>
                <a:srgbClr val="666666"/>
              </a:solidFill>
            </a:endParaRPr>
          </a:p>
          <a:p>
            <a:pPr lvl="1"/>
            <a:r>
              <a:rPr lang="nl-NL" dirty="0" smtClean="0">
                <a:solidFill>
                  <a:srgbClr val="666666"/>
                </a:solidFill>
              </a:rPr>
              <a:t>Zijn de opgeleverde work items uitgevoerd</a:t>
            </a:r>
          </a:p>
          <a:p>
            <a:pPr lvl="1"/>
            <a:r>
              <a:rPr lang="nl-NL" dirty="0" smtClean="0">
                <a:solidFill>
                  <a:srgbClr val="666666"/>
                </a:solidFill>
              </a:rPr>
              <a:t>=&gt; Work items worden besproken en besloten of ze </a:t>
            </a:r>
            <a:r>
              <a:rPr lang="nl-NL" b="1" dirty="0" smtClean="0">
                <a:solidFill>
                  <a:srgbClr val="666666"/>
                </a:solidFill>
              </a:rPr>
              <a:t>definitief gereed</a:t>
            </a:r>
            <a:r>
              <a:rPr lang="nl-NL" dirty="0" smtClean="0">
                <a:solidFill>
                  <a:srgbClr val="666666"/>
                </a:solidFill>
              </a:rPr>
              <a:t> zijn</a:t>
            </a:r>
          </a:p>
          <a:p>
            <a:pPr lvl="1"/>
            <a:r>
              <a:rPr lang="nl-NL" dirty="0" smtClean="0">
                <a:solidFill>
                  <a:srgbClr val="666666"/>
                </a:solidFill>
              </a:rPr>
              <a:t>Is de werkwijze optimaal: wat gaat er goed, wat kan er beter</a:t>
            </a:r>
          </a:p>
          <a:p>
            <a:pPr lvl="1"/>
            <a:r>
              <a:rPr lang="nl-NL" dirty="0" smtClean="0">
                <a:solidFill>
                  <a:srgbClr val="666666"/>
                </a:solidFill>
              </a:rPr>
              <a:t>=&gt; Bij verbeterpunten worden hier direct acties gekoppeld</a:t>
            </a:r>
          </a:p>
          <a:p>
            <a:pPr lvl="1"/>
            <a:endParaRPr lang="nl-NL" dirty="0" smtClean="0">
              <a:solidFill>
                <a:srgbClr val="666666"/>
              </a:solidFill>
            </a:endParaRPr>
          </a:p>
          <a:p>
            <a:endParaRPr lang="en-IE" dirty="0"/>
          </a:p>
        </p:txBody>
      </p:sp>
    </p:spTree>
    <p:extLst>
      <p:ext uri="{BB962C8B-B14F-4D97-AF65-F5344CB8AC3E}">
        <p14:creationId xmlns:p14="http://schemas.microsoft.com/office/powerpoint/2010/main" val="2017486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Rollen: De klant ( stakeholder)</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13</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nl-NL" dirty="0" smtClean="0">
                <a:solidFill>
                  <a:srgbClr val="666666"/>
                </a:solidFill>
              </a:rPr>
              <a:t>Klant = Oulu ( Finland)</a:t>
            </a:r>
          </a:p>
          <a:p>
            <a:pPr lvl="1"/>
            <a:r>
              <a:rPr lang="nl-NL" dirty="0" smtClean="0">
                <a:solidFill>
                  <a:srgbClr val="666666"/>
                </a:solidFill>
              </a:rPr>
              <a:t>Voortdurend in controle</a:t>
            </a:r>
          </a:p>
          <a:p>
            <a:pPr lvl="1"/>
            <a:r>
              <a:rPr lang="nl-NL" dirty="0" smtClean="0">
                <a:solidFill>
                  <a:srgbClr val="666666"/>
                </a:solidFill>
              </a:rPr>
              <a:t>Project = verantwoordelijkheid van de klant</a:t>
            </a:r>
          </a:p>
          <a:p>
            <a:pPr lvl="1"/>
            <a:r>
              <a:rPr lang="nl-NL" dirty="0" smtClean="0">
                <a:solidFill>
                  <a:srgbClr val="666666"/>
                </a:solidFill>
              </a:rPr>
              <a:t>Start Project : </a:t>
            </a:r>
          </a:p>
          <a:p>
            <a:pPr lvl="2"/>
            <a:r>
              <a:rPr lang="nl-NL" sz="1800" dirty="0" smtClean="0">
                <a:solidFill>
                  <a:srgbClr val="666666"/>
                </a:solidFill>
              </a:rPr>
              <a:t>Klant legt scope en requirements op</a:t>
            </a:r>
          </a:p>
          <a:p>
            <a:pPr lvl="2"/>
            <a:r>
              <a:rPr lang="nl-NL" sz="1800" dirty="0" smtClean="0">
                <a:solidFill>
                  <a:srgbClr val="666666"/>
                </a:solidFill>
              </a:rPr>
              <a:t>Invulling Project backlog</a:t>
            </a:r>
          </a:p>
          <a:p>
            <a:pPr lvl="2"/>
            <a:r>
              <a:rPr lang="nl-NL" sz="1800" dirty="0" smtClean="0">
                <a:solidFill>
                  <a:srgbClr val="666666"/>
                </a:solidFill>
              </a:rPr>
              <a:t>Inschatten van de work items</a:t>
            </a:r>
          </a:p>
          <a:p>
            <a:pPr lvl="1"/>
            <a:r>
              <a:rPr lang="nl-NL" sz="2000" dirty="0" smtClean="0">
                <a:solidFill>
                  <a:srgbClr val="666666"/>
                </a:solidFill>
              </a:rPr>
              <a:t>Start iteratie:</a:t>
            </a:r>
          </a:p>
          <a:p>
            <a:pPr lvl="2"/>
            <a:r>
              <a:rPr lang="nl-NL" sz="1800" dirty="0" smtClean="0">
                <a:solidFill>
                  <a:srgbClr val="666666"/>
                </a:solidFill>
              </a:rPr>
              <a:t>Klant kiest work items</a:t>
            </a:r>
          </a:p>
          <a:p>
            <a:pPr lvl="2"/>
            <a:r>
              <a:rPr lang="nl-NL" sz="1800" dirty="0" smtClean="0">
                <a:solidFill>
                  <a:srgbClr val="666666"/>
                </a:solidFill>
              </a:rPr>
              <a:t>Uitwerken van</a:t>
            </a:r>
            <a:r>
              <a:rPr lang="nl-NL" sz="1800" i="1" dirty="0" smtClean="0">
                <a:solidFill>
                  <a:srgbClr val="666666"/>
                </a:solidFill>
              </a:rPr>
              <a:t> User stories</a:t>
            </a:r>
          </a:p>
          <a:p>
            <a:pPr lvl="1"/>
            <a:r>
              <a:rPr lang="nl-NL" sz="2000" dirty="0" smtClean="0">
                <a:solidFill>
                  <a:srgbClr val="666666"/>
                </a:solidFill>
              </a:rPr>
              <a:t>Einde iteratie:</a:t>
            </a:r>
          </a:p>
          <a:p>
            <a:pPr lvl="2"/>
            <a:r>
              <a:rPr lang="nl-NL" sz="1800" dirty="0" smtClean="0">
                <a:solidFill>
                  <a:srgbClr val="666666"/>
                </a:solidFill>
              </a:rPr>
              <a:t>De gerealiseerde work items worden door de klant definitief goedgekeurd</a:t>
            </a:r>
          </a:p>
          <a:p>
            <a:pPr lvl="1"/>
            <a:endParaRPr lang="nl-NL" dirty="0" smtClean="0">
              <a:solidFill>
                <a:srgbClr val="666666"/>
              </a:solidFill>
            </a:endParaRPr>
          </a:p>
          <a:p>
            <a:pPr lvl="1"/>
            <a:endParaRPr lang="nl-NL" dirty="0" smtClean="0">
              <a:solidFill>
                <a:srgbClr val="666666"/>
              </a:solidFill>
            </a:endParaRPr>
          </a:p>
          <a:p>
            <a:endParaRPr lang="en-IE" dirty="0"/>
          </a:p>
        </p:txBody>
      </p:sp>
    </p:spTree>
    <p:extLst>
      <p:ext uri="{BB962C8B-B14F-4D97-AF65-F5344CB8AC3E}">
        <p14:creationId xmlns:p14="http://schemas.microsoft.com/office/powerpoint/2010/main" val="3049191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Rollen</a:t>
            </a:r>
            <a:r>
              <a:rPr lang="nl-BE" dirty="0" smtClean="0"/>
              <a:t>: Het Team</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14</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nl-NL" dirty="0" smtClean="0">
                <a:solidFill>
                  <a:srgbClr val="666666"/>
                </a:solidFill>
              </a:rPr>
              <a:t>Team = Antwerpen </a:t>
            </a:r>
          </a:p>
          <a:p>
            <a:pPr lvl="1"/>
            <a:r>
              <a:rPr lang="nl-NL" dirty="0" smtClean="0">
                <a:solidFill>
                  <a:srgbClr val="666666"/>
                </a:solidFill>
              </a:rPr>
              <a:t>Diegene die project uitvoert</a:t>
            </a:r>
          </a:p>
          <a:p>
            <a:pPr lvl="1"/>
            <a:r>
              <a:rPr lang="nl-NL" dirty="0" smtClean="0">
                <a:solidFill>
                  <a:srgbClr val="666666"/>
                </a:solidFill>
              </a:rPr>
              <a:t>Team is zelforganiserend, tijdens kickoff wordt het werk verdeeld</a:t>
            </a:r>
          </a:p>
          <a:p>
            <a:endParaRPr lang="nl-NL" dirty="0" smtClean="0">
              <a:solidFill>
                <a:srgbClr val="666666"/>
              </a:solidFill>
            </a:endParaRPr>
          </a:p>
          <a:p>
            <a:r>
              <a:rPr lang="nl-NL" dirty="0" smtClean="0">
                <a:solidFill>
                  <a:srgbClr val="666666"/>
                </a:solidFill>
              </a:rPr>
              <a:t>Project Manager</a:t>
            </a:r>
          </a:p>
          <a:p>
            <a:pPr lvl="1"/>
            <a:r>
              <a:rPr lang="nl-NL" dirty="0" smtClean="0">
                <a:solidFill>
                  <a:srgbClr val="666666"/>
                </a:solidFill>
              </a:rPr>
              <a:t>Elke 2 weken iemand van het team ( mailen naar Tom Peeters )</a:t>
            </a:r>
          </a:p>
          <a:p>
            <a:pPr lvl="1"/>
            <a:r>
              <a:rPr lang="nl-NL" dirty="0" smtClean="0">
                <a:solidFill>
                  <a:srgbClr val="666666"/>
                </a:solidFill>
              </a:rPr>
              <a:t>Maakt project plan:</a:t>
            </a:r>
          </a:p>
          <a:p>
            <a:pPr lvl="2"/>
            <a:r>
              <a:rPr lang="nl-NL" dirty="0" smtClean="0">
                <a:solidFill>
                  <a:srgbClr val="666666"/>
                </a:solidFill>
              </a:rPr>
              <a:t>Legt afspraken tussen klant vast: doelstelling, rollen, deadlines, werkwijze, acceptatiecriteria, beheerst verwachtingen ( tijdens kickoff)</a:t>
            </a:r>
          </a:p>
          <a:p>
            <a:pPr lvl="2"/>
            <a:r>
              <a:rPr lang="nl-NL" dirty="0" smtClean="0">
                <a:solidFill>
                  <a:srgbClr val="666666"/>
                </a:solidFill>
              </a:rPr>
              <a:t>Kickoff en evaluatie organiseren</a:t>
            </a:r>
          </a:p>
          <a:p>
            <a:pPr lvl="2"/>
            <a:r>
              <a:rPr lang="nl-NL" dirty="0" smtClean="0">
                <a:solidFill>
                  <a:srgbClr val="666666"/>
                </a:solidFill>
              </a:rPr>
              <a:t>Iteratie plan maken ( zie google docs )</a:t>
            </a:r>
          </a:p>
          <a:p>
            <a:pPr lvl="2"/>
            <a:r>
              <a:rPr lang="nl-NL" dirty="0" smtClean="0">
                <a:solidFill>
                  <a:srgbClr val="666666"/>
                </a:solidFill>
              </a:rPr>
              <a:t>Team vertegenwoordigen tijdens wekelijkse Prj Mgr – Tom Peeters meeting + voorbereiden meeting</a:t>
            </a:r>
          </a:p>
          <a:p>
            <a:pPr lvl="1"/>
            <a:endParaRPr lang="nl-NL" dirty="0" smtClean="0">
              <a:solidFill>
                <a:srgbClr val="666666"/>
              </a:solidFill>
            </a:endParaRPr>
          </a:p>
          <a:p>
            <a:endParaRPr lang="en-IE" dirty="0"/>
          </a:p>
        </p:txBody>
      </p:sp>
    </p:spTree>
    <p:extLst>
      <p:ext uri="{BB962C8B-B14F-4D97-AF65-F5344CB8AC3E}">
        <p14:creationId xmlns:p14="http://schemas.microsoft.com/office/powerpoint/2010/main" val="637915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Rollen: Het </a:t>
            </a:r>
            <a:r>
              <a:rPr lang="nl-BE" dirty="0" smtClean="0"/>
              <a:t>Team – cont’d</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15</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nl-NL" dirty="0" smtClean="0">
                <a:solidFill>
                  <a:srgbClr val="666666"/>
                </a:solidFill>
              </a:rPr>
              <a:t>Ontwikkelaar</a:t>
            </a:r>
          </a:p>
          <a:p>
            <a:pPr lvl="1"/>
            <a:r>
              <a:rPr lang="nl-NL" dirty="0" smtClean="0">
                <a:solidFill>
                  <a:srgbClr val="666666"/>
                </a:solidFill>
              </a:rPr>
              <a:t>Betrokken bij requirements, inschatten van work items ( discussie tijdens kick off)</a:t>
            </a:r>
          </a:p>
          <a:p>
            <a:pPr lvl="1"/>
            <a:r>
              <a:rPr lang="nl-NL" dirty="0" smtClean="0">
                <a:solidFill>
                  <a:srgbClr val="666666"/>
                </a:solidFill>
              </a:rPr>
              <a:t>Implementatie ( code )</a:t>
            </a:r>
          </a:p>
          <a:p>
            <a:pPr lvl="1"/>
            <a:r>
              <a:rPr lang="nl-NL" dirty="0" smtClean="0">
                <a:solidFill>
                  <a:srgbClr val="666666"/>
                </a:solidFill>
              </a:rPr>
              <a:t>Architectuur</a:t>
            </a:r>
          </a:p>
          <a:p>
            <a:pPr lvl="2"/>
            <a:r>
              <a:rPr lang="nl-NL" dirty="0" smtClean="0">
                <a:solidFill>
                  <a:srgbClr val="666666"/>
                </a:solidFill>
              </a:rPr>
              <a:t>Pair Programming !</a:t>
            </a:r>
          </a:p>
          <a:p>
            <a:endParaRPr lang="nl-NL" dirty="0">
              <a:solidFill>
                <a:srgbClr val="666666"/>
              </a:solidFill>
            </a:endParaRPr>
          </a:p>
          <a:p>
            <a:r>
              <a:rPr lang="nl-NL" dirty="0" smtClean="0">
                <a:solidFill>
                  <a:srgbClr val="666666"/>
                </a:solidFill>
              </a:rPr>
              <a:t>Tester</a:t>
            </a:r>
          </a:p>
          <a:p>
            <a:pPr lvl="1"/>
            <a:r>
              <a:rPr lang="nl-NL" dirty="0" smtClean="0">
                <a:solidFill>
                  <a:srgbClr val="666666"/>
                </a:solidFill>
              </a:rPr>
              <a:t>Testen van work items</a:t>
            </a:r>
          </a:p>
          <a:p>
            <a:pPr lvl="1"/>
            <a:r>
              <a:rPr lang="nl-NL" dirty="0" smtClean="0">
                <a:solidFill>
                  <a:srgbClr val="666666"/>
                </a:solidFill>
              </a:rPr>
              <a:t>Uitschrijven &amp; coderen van test plannen</a:t>
            </a:r>
          </a:p>
          <a:p>
            <a:pPr lvl="1"/>
            <a:r>
              <a:rPr lang="nl-NL" dirty="0" smtClean="0">
                <a:solidFill>
                  <a:srgbClr val="666666"/>
                </a:solidFill>
              </a:rPr>
              <a:t>Coderen</a:t>
            </a:r>
          </a:p>
          <a:p>
            <a:pPr lvl="1"/>
            <a:r>
              <a:rPr lang="nl-NL" dirty="0" smtClean="0">
                <a:solidFill>
                  <a:srgbClr val="666666"/>
                </a:solidFill>
              </a:rPr>
              <a:t>Uitwerken van deployment</a:t>
            </a:r>
          </a:p>
          <a:p>
            <a:pPr lvl="1"/>
            <a:endParaRPr lang="nl-NL" dirty="0" smtClean="0">
              <a:solidFill>
                <a:srgbClr val="666666"/>
              </a:solidFill>
            </a:endParaRPr>
          </a:p>
          <a:p>
            <a:endParaRPr lang="en-IE" dirty="0"/>
          </a:p>
        </p:txBody>
      </p:sp>
    </p:spTree>
    <p:extLst>
      <p:ext uri="{BB962C8B-B14F-4D97-AF65-F5344CB8AC3E}">
        <p14:creationId xmlns:p14="http://schemas.microsoft.com/office/powerpoint/2010/main" val="4247331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 y="6334125"/>
            <a:ext cx="9143999" cy="333375"/>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nl-BE" dirty="0" smtClean="0"/>
              <a:t>( </a:t>
            </a:r>
            <a:r>
              <a:rPr lang="nl-BE" i="1" dirty="0" smtClean="0"/>
              <a:t>Agile</a:t>
            </a:r>
            <a:r>
              <a:rPr lang="nl-BE" dirty="0" smtClean="0"/>
              <a:t> ) Requirements</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16</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nl-NL" dirty="0" smtClean="0">
                <a:solidFill>
                  <a:srgbClr val="666666"/>
                </a:solidFill>
              </a:rPr>
              <a:t>Traditioneel start het project met het vastleggen van alle requirements. </a:t>
            </a:r>
            <a:br>
              <a:rPr lang="nl-NL" dirty="0" smtClean="0">
                <a:solidFill>
                  <a:srgbClr val="666666"/>
                </a:solidFill>
              </a:rPr>
            </a:br>
            <a:r>
              <a:rPr lang="nl-NL" dirty="0" smtClean="0">
                <a:solidFill>
                  <a:srgbClr val="666666"/>
                </a:solidFill>
              </a:rPr>
              <a:t>=&gt; Nu start dit proces als de work items worden gerealiseerd</a:t>
            </a:r>
          </a:p>
          <a:p>
            <a:r>
              <a:rPr lang="nl-NL" dirty="0" smtClean="0">
                <a:solidFill>
                  <a:srgbClr val="666666"/>
                </a:solidFill>
              </a:rPr>
              <a:t>Uitgewerkt ‘</a:t>
            </a:r>
            <a:r>
              <a:rPr lang="nl-NL" b="1" dirty="0" smtClean="0">
                <a:solidFill>
                  <a:srgbClr val="666666"/>
                </a:solidFill>
              </a:rPr>
              <a:t>Just In Time</a:t>
            </a:r>
            <a:r>
              <a:rPr lang="nl-NL" dirty="0" smtClean="0">
                <a:solidFill>
                  <a:srgbClr val="666666"/>
                </a:solidFill>
              </a:rPr>
              <a:t>’</a:t>
            </a:r>
          </a:p>
          <a:p>
            <a:endParaRPr lang="nl-NL" dirty="0">
              <a:solidFill>
                <a:srgbClr val="666666"/>
              </a:solidFill>
            </a:endParaRPr>
          </a:p>
          <a:p>
            <a:r>
              <a:rPr lang="nl-NL" dirty="0" smtClean="0">
                <a:solidFill>
                  <a:srgbClr val="666666"/>
                </a:solidFill>
              </a:rPr>
              <a:t>User Stories: </a:t>
            </a:r>
            <a:r>
              <a:rPr lang="nl-BE" dirty="0"/>
              <a:t> </a:t>
            </a:r>
          </a:p>
          <a:p>
            <a:r>
              <a:rPr lang="nl-BE" u="sng" dirty="0">
                <a:hlinkClick r:id="rId2"/>
              </a:rPr>
              <a:t>http://www.mountaingoatsoftware.com/topics/user-stories</a:t>
            </a:r>
            <a:endParaRPr lang="nl-BE" dirty="0"/>
          </a:p>
          <a:p>
            <a:endParaRPr lang="nl-NL" dirty="0" smtClean="0">
              <a:solidFill>
                <a:srgbClr val="666666"/>
              </a:solidFill>
            </a:endParaRPr>
          </a:p>
          <a:p>
            <a:pPr lvl="1"/>
            <a:r>
              <a:rPr lang="nl-NL" dirty="0" smtClean="0">
                <a:solidFill>
                  <a:srgbClr val="666666"/>
                </a:solidFill>
              </a:rPr>
              <a:t>Minimale vastlegging van de requirements</a:t>
            </a:r>
          </a:p>
          <a:p>
            <a:pPr lvl="1"/>
            <a:r>
              <a:rPr lang="nl-NL" dirty="0" smtClean="0">
                <a:solidFill>
                  <a:srgbClr val="666666"/>
                </a:solidFill>
              </a:rPr>
              <a:t>Legt in 1 enkele zin vast wat de eindgebruiker met software wil bereiken</a:t>
            </a:r>
          </a:p>
          <a:p>
            <a:pPr lvl="1"/>
            <a:r>
              <a:rPr lang="nl-NL" dirty="0" smtClean="0">
                <a:solidFill>
                  <a:srgbClr val="666666"/>
                </a:solidFill>
              </a:rPr>
              <a:t>Vb. ALS lid van de bib</a:t>
            </a:r>
            <a:br>
              <a:rPr lang="nl-NL" dirty="0" smtClean="0">
                <a:solidFill>
                  <a:srgbClr val="666666"/>
                </a:solidFill>
              </a:rPr>
            </a:br>
            <a:r>
              <a:rPr lang="nl-NL" dirty="0" smtClean="0">
                <a:solidFill>
                  <a:srgbClr val="666666"/>
                </a:solidFill>
              </a:rPr>
              <a:t>      WIL IK een boek online kunnen verlengen</a:t>
            </a:r>
            <a:br>
              <a:rPr lang="nl-NL" dirty="0" smtClean="0">
                <a:solidFill>
                  <a:srgbClr val="666666"/>
                </a:solidFill>
              </a:rPr>
            </a:br>
            <a:r>
              <a:rPr lang="nl-NL" dirty="0" smtClean="0">
                <a:solidFill>
                  <a:srgbClr val="666666"/>
                </a:solidFill>
              </a:rPr>
              <a:t>	   ZODAT ik niet naar de bib hoef</a:t>
            </a:r>
          </a:p>
          <a:p>
            <a:pPr lvl="1"/>
            <a:r>
              <a:rPr lang="nl-NL" dirty="0" smtClean="0">
                <a:solidFill>
                  <a:srgbClr val="666666"/>
                </a:solidFill>
              </a:rPr>
              <a:t>Voornaamste instrument in communicatie tussen klant en team</a:t>
            </a:r>
          </a:p>
          <a:p>
            <a:pPr lvl="1"/>
            <a:endParaRPr lang="nl-NL" dirty="0">
              <a:solidFill>
                <a:srgbClr val="666666"/>
              </a:solidFill>
            </a:endParaRPr>
          </a:p>
          <a:p>
            <a:pPr lvl="1"/>
            <a:r>
              <a:rPr lang="nl-NL" dirty="0" smtClean="0">
                <a:solidFill>
                  <a:srgbClr val="666666"/>
                </a:solidFill>
              </a:rPr>
              <a:t>Deze User Stories verder uitwerken</a:t>
            </a:r>
          </a:p>
          <a:p>
            <a:endParaRPr lang="en-IE" dirty="0"/>
          </a:p>
        </p:txBody>
      </p:sp>
    </p:spTree>
    <p:extLst>
      <p:ext uri="{BB962C8B-B14F-4D97-AF65-F5344CB8AC3E}">
        <p14:creationId xmlns:p14="http://schemas.microsoft.com/office/powerpoint/2010/main" val="2531714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Tijdens project ..</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17</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nl-NL" dirty="0" smtClean="0">
                <a:solidFill>
                  <a:srgbClr val="666666"/>
                </a:solidFill>
              </a:rPr>
              <a:t>Maak een spreadsheet en hang deze ergens aan de muur</a:t>
            </a:r>
          </a:p>
          <a:p>
            <a:endParaRPr lang="nl-NL" dirty="0" smtClean="0">
              <a:solidFill>
                <a:srgbClr val="666666"/>
              </a:solidFill>
            </a:endParaRPr>
          </a:p>
          <a:p>
            <a:endParaRPr lang="nl-NL" dirty="0">
              <a:solidFill>
                <a:srgbClr val="666666"/>
              </a:solidFill>
            </a:endParaRPr>
          </a:p>
          <a:p>
            <a:endParaRPr lang="nl-NL" dirty="0" smtClean="0">
              <a:solidFill>
                <a:srgbClr val="666666"/>
              </a:solidFill>
            </a:endParaRPr>
          </a:p>
          <a:p>
            <a:endParaRPr lang="nl-NL" dirty="0">
              <a:solidFill>
                <a:srgbClr val="666666"/>
              </a:solidFill>
            </a:endParaRPr>
          </a:p>
          <a:p>
            <a:endParaRPr lang="nl-NL" dirty="0" smtClean="0">
              <a:solidFill>
                <a:srgbClr val="666666"/>
              </a:solidFill>
            </a:endParaRPr>
          </a:p>
          <a:p>
            <a:endParaRPr lang="nl-NL" dirty="0" smtClean="0">
              <a:solidFill>
                <a:srgbClr val="666666"/>
              </a:solidFill>
            </a:endParaRPr>
          </a:p>
          <a:p>
            <a:endParaRPr lang="nl-NL" dirty="0">
              <a:solidFill>
                <a:srgbClr val="666666"/>
              </a:solidFill>
            </a:endParaRPr>
          </a:p>
          <a:p>
            <a:endParaRPr lang="nl-NL" dirty="0" smtClean="0">
              <a:solidFill>
                <a:srgbClr val="666666"/>
              </a:solidFill>
            </a:endParaRPr>
          </a:p>
          <a:p>
            <a:r>
              <a:rPr lang="nl-NL" dirty="0" smtClean="0">
                <a:solidFill>
                  <a:srgbClr val="666666"/>
                </a:solidFill>
              </a:rPr>
              <a:t>Werk met post-its ( 1 work item per post-it)</a:t>
            </a:r>
          </a:p>
          <a:p>
            <a:pPr lvl="1"/>
            <a:r>
              <a:rPr lang="nl-NL" dirty="0" smtClean="0">
                <a:solidFill>
                  <a:srgbClr val="666666"/>
                </a:solidFill>
              </a:rPr>
              <a:t>Geel voor work items</a:t>
            </a:r>
          </a:p>
          <a:p>
            <a:pPr lvl="1"/>
            <a:r>
              <a:rPr lang="nl-NL" dirty="0" smtClean="0">
                <a:solidFill>
                  <a:srgbClr val="666666"/>
                </a:solidFill>
              </a:rPr>
              <a:t>Groen voor taken</a:t>
            </a:r>
          </a:p>
          <a:p>
            <a:pPr lvl="1"/>
            <a:r>
              <a:rPr lang="nl-NL" dirty="0" smtClean="0">
                <a:solidFill>
                  <a:srgbClr val="666666"/>
                </a:solidFill>
              </a:rPr>
              <a:t>Roze voor bugs</a:t>
            </a:r>
          </a:p>
          <a:p>
            <a:endParaRPr lang="en-I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3" y="1814513"/>
            <a:ext cx="488632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933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
            </a:r>
            <a:br>
              <a:rPr lang="nl-BE" dirty="0" smtClean="0"/>
            </a:br>
            <a:r>
              <a:rPr lang="nl-BE" dirty="0" smtClean="0"/>
              <a:t/>
            </a:r>
            <a:br>
              <a:rPr lang="nl-BE" dirty="0" smtClean="0"/>
            </a:br>
            <a:r>
              <a:rPr lang="nl-BE" dirty="0" smtClean="0"/>
              <a:t>Projecten: </a:t>
            </a:r>
            <a:r>
              <a:rPr lang="en-US" dirty="0"/>
              <a:t>Orienteering trainer</a:t>
            </a:r>
            <a:r>
              <a:rPr lang="nl-BE" dirty="0" smtClean="0"/>
              <a:t/>
            </a:r>
            <a:br>
              <a:rPr lang="nl-BE" dirty="0" smtClean="0"/>
            </a:br>
            <a:r>
              <a:rPr lang="en-US" sz="1800" dirty="0"/>
              <a:t>Motivates families to spend time together in outdoors</a:t>
            </a:r>
            <a:br>
              <a:rPr lang="en-US" sz="1800" dirty="0"/>
            </a:br>
            <a:r>
              <a:rPr lang="en-US" dirty="0"/>
              <a:t/>
            </a:r>
            <a:br>
              <a:rPr lang="en-US" dirty="0"/>
            </a:b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18</a:t>
            </a:fld>
            <a:endParaRPr lang="nl-NL"/>
          </a:p>
        </p:txBody>
      </p:sp>
      <p:sp>
        <p:nvSpPr>
          <p:cNvPr id="5"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en-US" dirty="0" smtClean="0"/>
              <a:t>Mobile </a:t>
            </a:r>
            <a:r>
              <a:rPr lang="en-US" dirty="0"/>
              <a:t>Phone reads GPS of the current place and randomly selects </a:t>
            </a:r>
            <a:r>
              <a:rPr lang="en-US" dirty="0" smtClean="0"/>
              <a:t>points</a:t>
            </a:r>
          </a:p>
          <a:p>
            <a:r>
              <a:rPr lang="en-US" dirty="0" smtClean="0"/>
              <a:t>Generates </a:t>
            </a:r>
            <a:r>
              <a:rPr lang="en-US" dirty="0"/>
              <a:t>different running routes, based on user’s choice of length.</a:t>
            </a:r>
          </a:p>
          <a:p>
            <a:r>
              <a:rPr lang="en-US" dirty="0"/>
              <a:t>Application for phone uses GPS to define place to start</a:t>
            </a:r>
            <a:r>
              <a:rPr lang="en-US" dirty="0" smtClean="0"/>
              <a:t>.</a:t>
            </a:r>
            <a:endParaRPr lang="en-US" dirty="0"/>
          </a:p>
          <a:p>
            <a:r>
              <a:rPr lang="en-US" dirty="0" smtClean="0"/>
              <a:t>Orienteering </a:t>
            </a:r>
            <a:r>
              <a:rPr lang="en-US" dirty="0"/>
              <a:t>route generator gives you random points (control points) which you should find.</a:t>
            </a:r>
          </a:p>
          <a:p>
            <a:r>
              <a:rPr lang="en-US" dirty="0"/>
              <a:t>While you use the app your location is hidden. The map only shows the control points.</a:t>
            </a:r>
          </a:p>
          <a:p>
            <a:r>
              <a:rPr lang="en-US" dirty="0"/>
              <a:t>When you get to the control point app gives you alarm sound which tells the user that the point has been found. GPS is used to trigger the alarm</a:t>
            </a:r>
            <a:r>
              <a:rPr lang="en-US" dirty="0" smtClean="0"/>
              <a:t>.</a:t>
            </a:r>
          </a:p>
          <a:p>
            <a:r>
              <a:rPr lang="en-US" dirty="0" err="1" smtClean="0"/>
              <a:t>Maanmittauslaitos</a:t>
            </a:r>
            <a:r>
              <a:rPr lang="en-US" dirty="0" smtClean="0"/>
              <a:t>/National </a:t>
            </a:r>
            <a:r>
              <a:rPr lang="en-US" dirty="0"/>
              <a:t>land survey of Finland offers good quality maps free of charge via WMS, WFS and WMTS protocol</a:t>
            </a:r>
          </a:p>
          <a:p>
            <a:r>
              <a:rPr lang="en-US" dirty="0" smtClean="0"/>
              <a:t>Statistics </a:t>
            </a:r>
            <a:r>
              <a:rPr lang="en-US" dirty="0"/>
              <a:t>are shown to user after workout and saved to database.</a:t>
            </a:r>
          </a:p>
          <a:p>
            <a:endParaRPr lang="en-IE" dirty="0"/>
          </a:p>
        </p:txBody>
      </p:sp>
    </p:spTree>
    <p:extLst>
      <p:ext uri="{BB962C8B-B14F-4D97-AF65-F5344CB8AC3E}">
        <p14:creationId xmlns:p14="http://schemas.microsoft.com/office/powerpoint/2010/main" val="785368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
            </a:r>
            <a:br>
              <a:rPr lang="nl-BE" dirty="0" smtClean="0"/>
            </a:br>
            <a:r>
              <a:rPr lang="nl-BE" dirty="0" smtClean="0"/>
              <a:t/>
            </a:r>
            <a:br>
              <a:rPr lang="nl-BE" dirty="0" smtClean="0"/>
            </a:br>
            <a:r>
              <a:rPr lang="nl-BE" dirty="0" smtClean="0"/>
              <a:t>Projecten: </a:t>
            </a:r>
            <a:r>
              <a:rPr lang="en-US" dirty="0"/>
              <a:t>Dancing Buddy </a:t>
            </a:r>
            <a:r>
              <a:rPr lang="nl-BE" dirty="0" smtClean="0"/>
              <a:t/>
            </a:r>
            <a:br>
              <a:rPr lang="nl-BE" dirty="0" smtClean="0"/>
            </a:br>
            <a:r>
              <a:rPr lang="en-US" sz="1800" dirty="0"/>
              <a:t>a mobile phone application that detects certain sound pressure and</a:t>
            </a:r>
            <a:br>
              <a:rPr lang="en-US" sz="1800" dirty="0"/>
            </a:br>
            <a:r>
              <a:rPr lang="en-US" sz="1800" dirty="0"/>
              <a:t>calculates frequency levels</a:t>
            </a:r>
            <a:r>
              <a:rPr lang="en-US" dirty="0"/>
              <a:t/>
            </a:r>
            <a:br>
              <a:rPr lang="en-US" dirty="0"/>
            </a:b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19</a:t>
            </a:fld>
            <a:endParaRPr lang="nl-NL"/>
          </a:p>
        </p:txBody>
      </p:sp>
      <p:sp>
        <p:nvSpPr>
          <p:cNvPr id="5"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en-US" dirty="0" smtClean="0"/>
              <a:t>Phone </a:t>
            </a:r>
            <a:r>
              <a:rPr lang="en-US" dirty="0"/>
              <a:t>vibrates with the beat of the sound. </a:t>
            </a:r>
            <a:endParaRPr lang="en-US" dirty="0" smtClean="0"/>
          </a:p>
          <a:p>
            <a:r>
              <a:rPr lang="en-US" dirty="0" smtClean="0"/>
              <a:t>Application also </a:t>
            </a:r>
            <a:r>
              <a:rPr lang="en-US" dirty="0"/>
              <a:t>shows sound pressure level and alarms if the sound pressure level is </a:t>
            </a:r>
            <a:r>
              <a:rPr lang="en-US" dirty="0" smtClean="0"/>
              <a:t>above certain </a:t>
            </a:r>
            <a:r>
              <a:rPr lang="en-US" dirty="0"/>
              <a:t>levels e.g. Immediate Physical Damage (160 dB), Immediate Pain </a:t>
            </a:r>
            <a:r>
              <a:rPr lang="en-US" dirty="0" smtClean="0"/>
              <a:t>Threshold (</a:t>
            </a:r>
            <a:r>
              <a:rPr lang="en-US" dirty="0"/>
              <a:t>130 dB)</a:t>
            </a:r>
          </a:p>
          <a:p>
            <a:endParaRPr lang="en-US" dirty="0"/>
          </a:p>
          <a:p>
            <a:r>
              <a:rPr lang="en-US" dirty="0" smtClean="0"/>
              <a:t>Data </a:t>
            </a:r>
            <a:r>
              <a:rPr lang="en-US" dirty="0"/>
              <a:t>can be stored to the database and can be viewed with web browser.</a:t>
            </a:r>
            <a:endParaRPr lang="en-I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713" y="3886200"/>
            <a:ext cx="52101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162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Project ict 4: Wat</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2</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nl-NL" dirty="0" smtClean="0"/>
              <a:t>Projectmatig uitvoeren van een opdracht gegeven door Finse studenten</a:t>
            </a:r>
          </a:p>
          <a:p>
            <a:endParaRPr lang="nl-NL" dirty="0" smtClean="0"/>
          </a:p>
          <a:p>
            <a:r>
              <a:rPr lang="nl-NL" dirty="0" smtClean="0"/>
              <a:t>Volgens Agile principe</a:t>
            </a:r>
          </a:p>
          <a:p>
            <a:endParaRPr lang="nl-NL" dirty="0" smtClean="0">
              <a:solidFill>
                <a:srgbClr val="666666"/>
              </a:solidFill>
            </a:endParaRPr>
          </a:p>
          <a:p>
            <a:r>
              <a:rPr lang="nl-NL" dirty="0" smtClean="0">
                <a:solidFill>
                  <a:srgbClr val="666666"/>
                </a:solidFill>
              </a:rPr>
              <a:t>Team bestaat uit 4 studenten</a:t>
            </a:r>
          </a:p>
          <a:p>
            <a:pPr lvl="1"/>
            <a:r>
              <a:rPr lang="en-IE" dirty="0" err="1" smtClean="0"/>
              <a:t>Iedereen</a:t>
            </a:r>
            <a:r>
              <a:rPr lang="en-IE" dirty="0" smtClean="0"/>
              <a:t> </a:t>
            </a:r>
            <a:r>
              <a:rPr lang="en-IE" dirty="0" err="1" smtClean="0"/>
              <a:t>neemt</a:t>
            </a:r>
            <a:r>
              <a:rPr lang="en-IE" dirty="0" smtClean="0"/>
              <a:t> </a:t>
            </a:r>
            <a:r>
              <a:rPr lang="en-IE" dirty="0" err="1" smtClean="0"/>
              <a:t>elke</a:t>
            </a:r>
            <a:r>
              <a:rPr lang="en-IE" dirty="0" smtClean="0"/>
              <a:t> 2 </a:t>
            </a:r>
            <a:r>
              <a:rPr lang="en-IE" dirty="0" err="1" smtClean="0"/>
              <a:t>weken</a:t>
            </a:r>
            <a:r>
              <a:rPr lang="en-IE" dirty="0" smtClean="0"/>
              <a:t> </a:t>
            </a:r>
            <a:r>
              <a:rPr lang="en-IE" dirty="0" err="1" smtClean="0"/>
              <a:t>een</a:t>
            </a:r>
            <a:r>
              <a:rPr lang="en-IE" dirty="0" smtClean="0"/>
              <a:t> </a:t>
            </a:r>
            <a:r>
              <a:rPr lang="en-IE" dirty="0" err="1" smtClean="0"/>
              <a:t>andere</a:t>
            </a:r>
            <a:r>
              <a:rPr lang="en-IE" dirty="0" smtClean="0"/>
              <a:t> </a:t>
            </a:r>
            <a:r>
              <a:rPr lang="en-IE" dirty="0" err="1" smtClean="0"/>
              <a:t>rol</a:t>
            </a:r>
            <a:r>
              <a:rPr lang="en-IE" dirty="0" smtClean="0"/>
              <a:t> op ( </a:t>
            </a:r>
            <a:r>
              <a:rPr lang="en-IE" dirty="0" err="1" smtClean="0"/>
              <a:t>Prj</a:t>
            </a:r>
            <a:r>
              <a:rPr lang="en-IE" dirty="0" smtClean="0"/>
              <a:t>. </a:t>
            </a:r>
            <a:r>
              <a:rPr lang="en-IE" dirty="0" err="1" smtClean="0"/>
              <a:t>Mgr</a:t>
            </a:r>
            <a:r>
              <a:rPr lang="en-IE" dirty="0" smtClean="0"/>
              <a:t>, Developer, Tester )</a:t>
            </a:r>
          </a:p>
          <a:p>
            <a:endParaRPr lang="en-IE" dirty="0" smtClean="0"/>
          </a:p>
        </p:txBody>
      </p:sp>
    </p:spTree>
    <p:extLst>
      <p:ext uri="{BB962C8B-B14F-4D97-AF65-F5344CB8AC3E}">
        <p14:creationId xmlns:p14="http://schemas.microsoft.com/office/powerpoint/2010/main" val="919062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
            </a:r>
            <a:br>
              <a:rPr lang="nl-BE" dirty="0" smtClean="0"/>
            </a:br>
            <a:r>
              <a:rPr lang="nl-BE" dirty="0" smtClean="0"/>
              <a:t>Projecten</a:t>
            </a:r>
            <a:r>
              <a:rPr lang="nl-BE" dirty="0"/>
              <a:t>: </a:t>
            </a:r>
            <a:r>
              <a:rPr lang="en-US" dirty="0" smtClean="0"/>
              <a:t>Medicine Planner</a:t>
            </a:r>
            <a:r>
              <a:rPr lang="nl-BE" dirty="0"/>
              <a:t/>
            </a:r>
            <a:br>
              <a:rPr lang="nl-BE" dirty="0"/>
            </a:br>
            <a:r>
              <a:rPr lang="en-US" sz="1600" dirty="0"/>
              <a:t>a mobile phone application that detects certain sound pressure and</a:t>
            </a:r>
            <a:br>
              <a:rPr lang="en-US" sz="1600" dirty="0"/>
            </a:br>
            <a:r>
              <a:rPr lang="en-US" sz="1600" dirty="0"/>
              <a:t>calculates frequency levels</a:t>
            </a:r>
            <a:r>
              <a:rPr lang="en-US" dirty="0"/>
              <a:t/>
            </a:r>
            <a:br>
              <a:rPr lang="en-US" dirty="0"/>
            </a:b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20</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en-US" dirty="0"/>
              <a:t>As an patient I want to…</a:t>
            </a:r>
            <a:br>
              <a:rPr lang="en-US" dirty="0"/>
            </a:br>
            <a:r>
              <a:rPr lang="en-US" dirty="0"/>
              <a:t>Get help in memorizing my daily drug taking</a:t>
            </a:r>
            <a:br>
              <a:rPr lang="en-US" dirty="0"/>
            </a:br>
            <a:r>
              <a:rPr lang="en-US" dirty="0"/>
              <a:t>So that…</a:t>
            </a:r>
            <a:br>
              <a:rPr lang="en-US" dirty="0"/>
            </a:br>
            <a:r>
              <a:rPr lang="en-US" dirty="0"/>
              <a:t>I have problems with my memory I don’t need to remember all by myself.</a:t>
            </a:r>
            <a:br>
              <a:rPr lang="en-US" dirty="0"/>
            </a:br>
            <a:endParaRPr lang="en-US" dirty="0" smtClean="0"/>
          </a:p>
          <a:p>
            <a:r>
              <a:rPr lang="en-US" dirty="0"/>
              <a:t>As an healthcare professional I want to…</a:t>
            </a:r>
            <a:br>
              <a:rPr lang="en-US" dirty="0"/>
            </a:br>
            <a:r>
              <a:rPr lang="en-US" dirty="0"/>
              <a:t>Watch my patient’s daily drug taking. </a:t>
            </a:r>
            <a:br>
              <a:rPr lang="en-US" dirty="0"/>
            </a:br>
            <a:r>
              <a:rPr lang="en-US" dirty="0"/>
              <a:t>So that…</a:t>
            </a:r>
            <a:br>
              <a:rPr lang="en-US" dirty="0"/>
            </a:br>
            <a:r>
              <a:rPr lang="en-US" dirty="0"/>
              <a:t>If the patient has </a:t>
            </a:r>
            <a:r>
              <a:rPr lang="en-US" dirty="0" err="1"/>
              <a:t>dementic</a:t>
            </a:r>
            <a:r>
              <a:rPr lang="en-US" dirty="0"/>
              <a:t> symptoms or otherwise bad memory I can see how often and how much there is mistakes in the drugs taking. Now I can see if the course of medication does not effect properly is the cause in here.</a:t>
            </a:r>
            <a:br>
              <a:rPr lang="en-US" dirty="0"/>
            </a:br>
            <a:endParaRPr lang="en-US" dirty="0" smtClean="0"/>
          </a:p>
          <a:p>
            <a:r>
              <a:rPr lang="en-US" dirty="0" smtClean="0"/>
              <a:t>…</a:t>
            </a:r>
            <a:endParaRPr lang="en-IE" dirty="0"/>
          </a:p>
        </p:txBody>
      </p:sp>
    </p:spTree>
    <p:extLst>
      <p:ext uri="{BB962C8B-B14F-4D97-AF65-F5344CB8AC3E}">
        <p14:creationId xmlns:p14="http://schemas.microsoft.com/office/powerpoint/2010/main" val="3040131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Projecten: Memory Game</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21</a:t>
            </a:fld>
            <a:endParaRPr lang="nl-NL"/>
          </a:p>
        </p:txBody>
      </p:sp>
      <p:sp>
        <p:nvSpPr>
          <p:cNvPr id="4" name="Rectangle 3"/>
          <p:cNvSpPr/>
          <p:nvPr/>
        </p:nvSpPr>
        <p:spPr>
          <a:xfrm>
            <a:off x="238125" y="1239173"/>
            <a:ext cx="8810625" cy="3970318"/>
          </a:xfrm>
          <a:prstGeom prst="rect">
            <a:avLst/>
          </a:prstGeom>
        </p:spPr>
        <p:txBody>
          <a:bodyPr wrap="square">
            <a:spAutoFit/>
          </a:bodyPr>
          <a:lstStyle/>
          <a:p>
            <a:r>
              <a:rPr lang="en-GB" dirty="0"/>
              <a:t>The product is memory game application. A product idea is to remember the order in which the symbols are shown at the beginning of game. Before game starts, player must choose game level (easy, medium, hard). When player reach more stages in game there will be more symbols what player need to remember. There can also be time counter which increasing or decreasing seconds.</a:t>
            </a:r>
            <a:br>
              <a:rPr lang="en-GB" dirty="0"/>
            </a:br>
            <a:r>
              <a:rPr lang="en-GB" dirty="0"/>
              <a:t/>
            </a:r>
            <a:br>
              <a:rPr lang="en-GB" dirty="0"/>
            </a:br>
            <a:r>
              <a:rPr lang="en-GB" dirty="0"/>
              <a:t>First player need to make(register) own user(register for the game. There is information like age and weight because these factors affect memory. </a:t>
            </a:r>
            <a:br>
              <a:rPr lang="en-GB" dirty="0"/>
            </a:br>
            <a:r>
              <a:rPr lang="en-GB" dirty="0"/>
              <a:t/>
            </a:r>
            <a:br>
              <a:rPr lang="en-GB" dirty="0"/>
            </a:br>
            <a:r>
              <a:rPr lang="en-GB" dirty="0"/>
              <a:t>Every time when player start new game, application will ask game difficult and also </a:t>
            </a:r>
            <a:br>
              <a:rPr lang="en-GB" dirty="0"/>
            </a:br>
            <a:r>
              <a:rPr lang="en-GB" dirty="0"/>
              <a:t>“player </a:t>
            </a:r>
            <a:r>
              <a:rPr lang="en-GB" dirty="0" err="1"/>
              <a:t>informations</a:t>
            </a:r>
            <a:r>
              <a:rPr lang="en-GB" dirty="0"/>
              <a:t>”. These player </a:t>
            </a:r>
            <a:r>
              <a:rPr lang="en-GB" dirty="0" err="1"/>
              <a:t>informations</a:t>
            </a:r>
            <a:r>
              <a:rPr lang="en-GB" dirty="0"/>
              <a:t> can be always different when player start new game. So that is the reason why player need/can add those. Information what player can add they affect how well human can remember things (example. </a:t>
            </a:r>
            <a:r>
              <a:rPr lang="en-GB" dirty="0" err="1"/>
              <a:t>sleep,sport,alcohol</a:t>
            </a:r>
            <a:r>
              <a:rPr lang="en-GB" dirty="0"/>
              <a:t>). Specially game will test player “short-time” memory.</a:t>
            </a:r>
            <a:endParaRPr lang="nl-BE" dirty="0"/>
          </a:p>
        </p:txBody>
      </p:sp>
    </p:spTree>
    <p:extLst>
      <p:ext uri="{BB962C8B-B14F-4D97-AF65-F5344CB8AC3E}">
        <p14:creationId xmlns:p14="http://schemas.microsoft.com/office/powerpoint/2010/main" val="2296656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Team Meeting : Nu</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22</a:t>
            </a:fld>
            <a:endParaRPr lang="nl-NL"/>
          </a:p>
        </p:txBody>
      </p:sp>
      <p:sp>
        <p:nvSpPr>
          <p:cNvPr id="4" name="Tijdelijke aanduiding voor inhoud 2"/>
          <p:cNvSpPr txBox="1">
            <a:spLocks/>
          </p:cNvSpPr>
          <p:nvPr/>
        </p:nvSpPr>
        <p:spPr>
          <a:xfrm>
            <a:off x="874713" y="14811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endParaRPr lang="en-US" dirty="0" smtClean="0"/>
          </a:p>
          <a:p>
            <a:r>
              <a:rPr lang="en-US" dirty="0" err="1" smtClean="0"/>
              <a:t>Doorzoek</a:t>
            </a:r>
            <a:r>
              <a:rPr lang="en-US" dirty="0" smtClean="0"/>
              <a:t> Google docs</a:t>
            </a:r>
          </a:p>
          <a:p>
            <a:endParaRPr lang="en-US" dirty="0"/>
          </a:p>
          <a:p>
            <a:r>
              <a:rPr lang="en-US" dirty="0" smtClean="0"/>
              <a:t>Set-up Skype</a:t>
            </a:r>
          </a:p>
          <a:p>
            <a:endParaRPr lang="en-US" dirty="0" smtClean="0"/>
          </a:p>
          <a:p>
            <a:r>
              <a:rPr lang="en-US" dirty="0" err="1" smtClean="0"/>
              <a:t>Discussie</a:t>
            </a:r>
            <a:r>
              <a:rPr lang="en-US" dirty="0" smtClean="0"/>
              <a:t> over Project</a:t>
            </a:r>
          </a:p>
          <a:p>
            <a:endParaRPr lang="en-IE" dirty="0" smtClean="0"/>
          </a:p>
          <a:p>
            <a:r>
              <a:rPr lang="en-IE" dirty="0" err="1" smtClean="0"/>
              <a:t>Formuleer</a:t>
            </a:r>
            <a:r>
              <a:rPr lang="en-IE" dirty="0" smtClean="0"/>
              <a:t> </a:t>
            </a:r>
            <a:r>
              <a:rPr lang="en-IE" dirty="0" err="1" smtClean="0"/>
              <a:t>eerste</a:t>
            </a:r>
            <a:r>
              <a:rPr lang="en-IE" dirty="0" smtClean="0"/>
              <a:t> </a:t>
            </a:r>
            <a:r>
              <a:rPr lang="en-IE" dirty="0" err="1" smtClean="0"/>
              <a:t>discussiepunten</a:t>
            </a:r>
            <a:r>
              <a:rPr lang="en-IE" dirty="0" smtClean="0"/>
              <a:t> </a:t>
            </a:r>
            <a:r>
              <a:rPr lang="en-IE" dirty="0" err="1" smtClean="0"/>
              <a:t>voor</a:t>
            </a:r>
            <a:r>
              <a:rPr lang="en-IE" dirty="0" smtClean="0"/>
              <a:t> </a:t>
            </a:r>
            <a:r>
              <a:rPr lang="en-IE" dirty="0" err="1" smtClean="0"/>
              <a:t>tijdens</a:t>
            </a:r>
            <a:r>
              <a:rPr lang="en-IE" dirty="0" smtClean="0"/>
              <a:t> </a:t>
            </a:r>
            <a:r>
              <a:rPr lang="en-IE" dirty="0" err="1" smtClean="0"/>
              <a:t>skype</a:t>
            </a:r>
            <a:r>
              <a:rPr lang="en-IE" dirty="0" smtClean="0"/>
              <a:t> meeting</a:t>
            </a:r>
          </a:p>
          <a:p>
            <a:endParaRPr lang="en-IE" dirty="0"/>
          </a:p>
          <a:p>
            <a:r>
              <a:rPr lang="en-IE" dirty="0" err="1" smtClean="0"/>
              <a:t>Vastleggen</a:t>
            </a:r>
            <a:r>
              <a:rPr lang="en-IE" dirty="0" smtClean="0"/>
              <a:t> </a:t>
            </a:r>
            <a:r>
              <a:rPr lang="en-IE" dirty="0" err="1" smtClean="0"/>
              <a:t>rollen</a:t>
            </a:r>
            <a:endParaRPr lang="en-IE" dirty="0" smtClean="0"/>
          </a:p>
          <a:p>
            <a:endParaRPr lang="en-IE" dirty="0"/>
          </a:p>
          <a:p>
            <a:endParaRPr lang="en-IE" dirty="0"/>
          </a:p>
          <a:p>
            <a:endParaRPr lang="en-IE" dirty="0"/>
          </a:p>
        </p:txBody>
      </p:sp>
    </p:spTree>
    <p:extLst>
      <p:ext uri="{BB962C8B-B14F-4D97-AF65-F5344CB8AC3E}">
        <p14:creationId xmlns:p14="http://schemas.microsoft.com/office/powerpoint/2010/main" val="3990260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Skype Meeting 14/2</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23</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endParaRPr lang="en-IE" dirty="0"/>
          </a:p>
        </p:txBody>
      </p:sp>
      <p:sp>
        <p:nvSpPr>
          <p:cNvPr id="5" name="Tijdelijke aanduiding voor inhoud 2"/>
          <p:cNvSpPr txBox="1">
            <a:spLocks/>
          </p:cNvSpPr>
          <p:nvPr/>
        </p:nvSpPr>
        <p:spPr>
          <a:xfrm>
            <a:off x="874713" y="14811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en-US" dirty="0" err="1" smtClean="0"/>
              <a:t>Voorstelling</a:t>
            </a:r>
            <a:r>
              <a:rPr lang="en-US" dirty="0" smtClean="0"/>
              <a:t> team</a:t>
            </a:r>
          </a:p>
          <a:p>
            <a:endParaRPr lang="en-US" dirty="0" smtClean="0"/>
          </a:p>
          <a:p>
            <a:r>
              <a:rPr lang="en-US" dirty="0" err="1" smtClean="0"/>
              <a:t>Discussie</a:t>
            </a:r>
            <a:r>
              <a:rPr lang="en-US" dirty="0" smtClean="0"/>
              <a:t> over Project</a:t>
            </a:r>
          </a:p>
          <a:p>
            <a:endParaRPr lang="en-IE" dirty="0" smtClean="0"/>
          </a:p>
          <a:p>
            <a:r>
              <a:rPr lang="en-IE" dirty="0" err="1" smtClean="0"/>
              <a:t>Tijdschema</a:t>
            </a:r>
            <a:r>
              <a:rPr lang="en-IE" dirty="0" smtClean="0"/>
              <a:t> (</a:t>
            </a:r>
            <a:r>
              <a:rPr lang="en-IE" i="1" dirty="0" smtClean="0"/>
              <a:t> </a:t>
            </a:r>
            <a:r>
              <a:rPr lang="en-IE" i="1" dirty="0" err="1" smtClean="0"/>
              <a:t>hou</a:t>
            </a:r>
            <a:r>
              <a:rPr lang="en-IE" i="1" dirty="0" smtClean="0"/>
              <a:t> </a:t>
            </a:r>
            <a:r>
              <a:rPr lang="en-IE" i="1" dirty="0" err="1" smtClean="0"/>
              <a:t>rekening</a:t>
            </a:r>
            <a:r>
              <a:rPr lang="en-IE" i="1" dirty="0" smtClean="0"/>
              <a:t> met technology learning curve </a:t>
            </a:r>
            <a:r>
              <a:rPr lang="en-IE" dirty="0" smtClean="0"/>
              <a:t>)</a:t>
            </a:r>
          </a:p>
          <a:p>
            <a:endParaRPr lang="en-IE" dirty="0"/>
          </a:p>
          <a:p>
            <a:r>
              <a:rPr lang="en-IE" dirty="0" err="1" smtClean="0"/>
              <a:t>Maak</a:t>
            </a:r>
            <a:r>
              <a:rPr lang="en-IE" dirty="0" smtClean="0"/>
              <a:t> </a:t>
            </a:r>
            <a:r>
              <a:rPr lang="en-IE" dirty="0" err="1" smtClean="0"/>
              <a:t>afspraak</a:t>
            </a:r>
            <a:r>
              <a:rPr lang="en-IE" dirty="0" smtClean="0"/>
              <a:t> </a:t>
            </a:r>
            <a:r>
              <a:rPr lang="en-IE" dirty="0" err="1" smtClean="0"/>
              <a:t>voor</a:t>
            </a:r>
            <a:r>
              <a:rPr lang="en-IE" dirty="0" smtClean="0"/>
              <a:t> </a:t>
            </a:r>
            <a:r>
              <a:rPr lang="en-IE" dirty="0" err="1" smtClean="0"/>
              <a:t>eerste</a:t>
            </a:r>
            <a:r>
              <a:rPr lang="en-IE" dirty="0" smtClean="0"/>
              <a:t> sprint</a:t>
            </a:r>
          </a:p>
          <a:p>
            <a:endParaRPr lang="en-IE" dirty="0"/>
          </a:p>
          <a:p>
            <a:r>
              <a:rPr lang="en-IE" dirty="0" smtClean="0"/>
              <a:t>Project Manager is Focal Point </a:t>
            </a:r>
            <a:r>
              <a:rPr lang="en-IE" dirty="0" err="1" smtClean="0"/>
              <a:t>tijdens</a:t>
            </a:r>
            <a:r>
              <a:rPr lang="en-IE" dirty="0" smtClean="0"/>
              <a:t> </a:t>
            </a:r>
            <a:r>
              <a:rPr lang="en-IE" dirty="0" err="1" smtClean="0"/>
              <a:t>eerste</a:t>
            </a:r>
            <a:r>
              <a:rPr lang="en-IE" dirty="0" smtClean="0"/>
              <a:t> </a:t>
            </a:r>
            <a:r>
              <a:rPr lang="en-IE" dirty="0" err="1" smtClean="0"/>
              <a:t>skype</a:t>
            </a:r>
            <a:r>
              <a:rPr lang="en-IE" dirty="0" smtClean="0"/>
              <a:t> meeting!</a:t>
            </a:r>
            <a:endParaRPr lang="en-IE" dirty="0"/>
          </a:p>
        </p:txBody>
      </p:sp>
    </p:spTree>
    <p:extLst>
      <p:ext uri="{BB962C8B-B14F-4D97-AF65-F5344CB8AC3E}">
        <p14:creationId xmlns:p14="http://schemas.microsoft.com/office/powerpoint/2010/main" val="3590300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Google Docs</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24</a:t>
            </a:fld>
            <a:endParaRPr lang="nl-NL"/>
          </a:p>
        </p:txBody>
      </p:sp>
      <p:sp>
        <p:nvSpPr>
          <p:cNvPr id="4" name="Tijdelijke aanduiding voor inhoud 2"/>
          <p:cNvSpPr txBox="1">
            <a:spLocks/>
          </p:cNvSpPr>
          <p:nvPr/>
        </p:nvSpPr>
        <p:spPr>
          <a:xfrm>
            <a:off x="874713" y="14811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nl-BE" dirty="0" smtClean="0"/>
              <a:t>Gedeelde documenten tussen Belgie en Finland</a:t>
            </a:r>
          </a:p>
          <a:p>
            <a:pPr lvl="1"/>
            <a:r>
              <a:rPr lang="nl-BE" dirty="0" smtClean="0"/>
              <a:t>Backlog</a:t>
            </a:r>
          </a:p>
          <a:p>
            <a:pPr lvl="1"/>
            <a:r>
              <a:rPr lang="nl-BE" dirty="0" smtClean="0"/>
              <a:t>Presentaties</a:t>
            </a:r>
          </a:p>
          <a:p>
            <a:pPr lvl="1"/>
            <a:r>
              <a:rPr lang="nl-BE" dirty="0" smtClean="0"/>
              <a:t>..</a:t>
            </a:r>
          </a:p>
          <a:p>
            <a:r>
              <a:rPr lang="nl-BE" dirty="0" smtClean="0"/>
              <a:t>Skype: Communicatie tool met Finland</a:t>
            </a:r>
          </a:p>
          <a:p>
            <a:endParaRPr lang="nl-BE" dirty="0"/>
          </a:p>
          <a:p>
            <a:r>
              <a:rPr lang="nl-BE" dirty="0" smtClean="0"/>
              <a:t>Github: deel code met elkaar</a:t>
            </a:r>
          </a:p>
          <a:p>
            <a:pPr lvl="1"/>
            <a:endParaRPr lang="en-IE" dirty="0"/>
          </a:p>
        </p:txBody>
      </p:sp>
    </p:spTree>
    <p:extLst>
      <p:ext uri="{BB962C8B-B14F-4D97-AF65-F5344CB8AC3E}">
        <p14:creationId xmlns:p14="http://schemas.microsoft.com/office/powerpoint/2010/main" val="563137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Wat maakt een project </a:t>
            </a:r>
            <a:r>
              <a:rPr lang="nl-BE" i="1" dirty="0" smtClean="0"/>
              <a:t>“Agile”</a:t>
            </a:r>
            <a:endParaRPr lang="nl-BE" i="1"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3</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nl-NL" dirty="0" smtClean="0"/>
              <a:t>Korte iteraties</a:t>
            </a:r>
          </a:p>
          <a:p>
            <a:pPr lvl="1"/>
            <a:r>
              <a:rPr lang="nl-NL" dirty="0" smtClean="0"/>
              <a:t>Een deel van de software analyseren, ontwerpen, ontwikkelen, testen, accepteren en opleveren</a:t>
            </a:r>
          </a:p>
          <a:p>
            <a:endParaRPr lang="nl-NL" dirty="0" smtClean="0"/>
          </a:p>
          <a:p>
            <a:r>
              <a:rPr lang="nl-NL" dirty="0" smtClean="0"/>
              <a:t>Samenwerkende teams</a:t>
            </a:r>
          </a:p>
          <a:p>
            <a:pPr lvl="1"/>
            <a:r>
              <a:rPr lang="nl-NL" dirty="0" smtClean="0"/>
              <a:t>Mensen werken niet NA mekaar, maar MET elkaar</a:t>
            </a:r>
          </a:p>
          <a:p>
            <a:endParaRPr lang="nl-NL" dirty="0"/>
          </a:p>
          <a:p>
            <a:r>
              <a:rPr lang="nl-NL" dirty="0" smtClean="0"/>
              <a:t>Kleine eenheid van werk</a:t>
            </a:r>
          </a:p>
          <a:p>
            <a:pPr lvl="1"/>
            <a:r>
              <a:rPr lang="nl-NL" dirty="0" smtClean="0"/>
              <a:t>Tijdens iedere iteratie wordt een gedeelte van de software opgeleverd ( </a:t>
            </a:r>
            <a:r>
              <a:rPr lang="nl-NL" i="1" dirty="0" smtClean="0"/>
              <a:t>user stories </a:t>
            </a:r>
            <a:r>
              <a:rPr lang="nl-NL" dirty="0" smtClean="0"/>
              <a:t>&gt; </a:t>
            </a:r>
            <a:r>
              <a:rPr lang="nl-NL" i="1" dirty="0" smtClean="0"/>
              <a:t>work items</a:t>
            </a:r>
            <a:r>
              <a:rPr lang="nl-NL" dirty="0" smtClean="0"/>
              <a:t>)</a:t>
            </a:r>
          </a:p>
          <a:p>
            <a:pPr lvl="1"/>
            <a:endParaRPr lang="nl-NL" dirty="0"/>
          </a:p>
          <a:p>
            <a:r>
              <a:rPr lang="nl-NL" dirty="0" smtClean="0"/>
              <a:t>Omgaan met veranderingen</a:t>
            </a:r>
          </a:p>
          <a:p>
            <a:pPr lvl="1"/>
            <a:r>
              <a:rPr lang="nl-NL" dirty="0" smtClean="0"/>
              <a:t>Bij de start van een iteratie worden work items uit een lijst resterende work items gekozen die dan het belangrijkst zijn om te realiseren</a:t>
            </a:r>
          </a:p>
          <a:p>
            <a:endParaRPr lang="nl-NL" dirty="0" smtClean="0">
              <a:solidFill>
                <a:srgbClr val="666666"/>
              </a:solidFill>
            </a:endParaRPr>
          </a:p>
          <a:p>
            <a:endParaRPr lang="en-IE" dirty="0"/>
          </a:p>
        </p:txBody>
      </p:sp>
    </p:spTree>
    <p:extLst>
      <p:ext uri="{BB962C8B-B14F-4D97-AF65-F5344CB8AC3E}">
        <p14:creationId xmlns:p14="http://schemas.microsoft.com/office/powerpoint/2010/main" val="903815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Wat maakt een project </a:t>
            </a:r>
            <a:r>
              <a:rPr lang="nl-BE" i="1" dirty="0" smtClean="0"/>
              <a:t>“Agile” – cont’d</a:t>
            </a:r>
            <a:endParaRPr lang="nl-BE" i="1"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4</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nl-NL" dirty="0" smtClean="0">
                <a:solidFill>
                  <a:srgbClr val="666666"/>
                </a:solidFill>
              </a:rPr>
              <a:t>Voortdurend plannen, meten, testen</a:t>
            </a:r>
          </a:p>
          <a:p>
            <a:endParaRPr lang="nl-NL" dirty="0">
              <a:solidFill>
                <a:srgbClr val="666666"/>
              </a:solidFill>
            </a:endParaRPr>
          </a:p>
          <a:p>
            <a:r>
              <a:rPr lang="nl-NL" dirty="0" smtClean="0">
                <a:solidFill>
                  <a:srgbClr val="666666"/>
                </a:solidFill>
              </a:rPr>
              <a:t>Vereenvoudigde communicatie</a:t>
            </a:r>
          </a:p>
          <a:p>
            <a:pPr lvl="1"/>
            <a:r>
              <a:rPr lang="nl-NL" dirty="0" smtClean="0">
                <a:solidFill>
                  <a:srgbClr val="666666"/>
                </a:solidFill>
              </a:rPr>
              <a:t>Post-its aan de muur (scrumboard), spreadsheets met overzicht van de </a:t>
            </a:r>
            <a:r>
              <a:rPr lang="nl-NL" i="1" dirty="0" smtClean="0">
                <a:solidFill>
                  <a:srgbClr val="666666"/>
                </a:solidFill>
              </a:rPr>
              <a:t>work items</a:t>
            </a:r>
          </a:p>
          <a:p>
            <a:endParaRPr lang="en-IE" dirty="0"/>
          </a:p>
        </p:txBody>
      </p:sp>
    </p:spTree>
    <p:extLst>
      <p:ext uri="{BB962C8B-B14F-4D97-AF65-F5344CB8AC3E}">
        <p14:creationId xmlns:p14="http://schemas.microsoft.com/office/powerpoint/2010/main" val="3163715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Traditioneel Project</a:t>
            </a:r>
            <a:endParaRPr lang="nl-BE" i="1"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5</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endParaRPr lang="nl-NL" dirty="0" smtClean="0">
              <a:solidFill>
                <a:srgbClr val="666666"/>
              </a:solidFill>
            </a:endParaRPr>
          </a:p>
          <a:p>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499" y="1255713"/>
            <a:ext cx="642937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715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Agile Project</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6</a:t>
            </a:fld>
            <a:endParaRPr lang="nl-NL"/>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49" y="1609725"/>
            <a:ext cx="835706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6116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5810250"/>
            <a:ext cx="9144000" cy="5715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nl-BE" dirty="0"/>
              <a:t>Agile </a:t>
            </a:r>
            <a:r>
              <a:rPr lang="nl-BE" dirty="0" smtClean="0"/>
              <a:t>Project – cont’d</a:t>
            </a:r>
            <a:endParaRPr lang="nl-BE" i="1"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7</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nl-NL" dirty="0" smtClean="0">
                <a:solidFill>
                  <a:srgbClr val="666666"/>
                </a:solidFill>
              </a:rPr>
              <a:t>Work items</a:t>
            </a:r>
          </a:p>
          <a:p>
            <a:pPr lvl="1"/>
            <a:r>
              <a:rPr lang="nl-NL" dirty="0" smtClean="0">
                <a:solidFill>
                  <a:srgbClr val="666666"/>
                </a:solidFill>
              </a:rPr>
              <a:t>Bepaald (klein) deel van het totaal project dat gerealiseerd kan / moet worden.</a:t>
            </a:r>
          </a:p>
          <a:p>
            <a:endParaRPr lang="nl-NL" dirty="0" smtClean="0">
              <a:solidFill>
                <a:srgbClr val="666666"/>
              </a:solidFill>
            </a:endParaRPr>
          </a:p>
          <a:p>
            <a:r>
              <a:rPr lang="nl-NL" dirty="0" smtClean="0">
                <a:solidFill>
                  <a:srgbClr val="666666"/>
                </a:solidFill>
              </a:rPr>
              <a:t>Product Backlog</a:t>
            </a:r>
          </a:p>
          <a:p>
            <a:pPr lvl="1"/>
            <a:r>
              <a:rPr lang="nl-NL" dirty="0" smtClean="0">
                <a:solidFill>
                  <a:srgbClr val="666666"/>
                </a:solidFill>
              </a:rPr>
              <a:t>Lijst met de te realiseren work items</a:t>
            </a:r>
          </a:p>
          <a:p>
            <a:pPr lvl="1"/>
            <a:r>
              <a:rPr lang="nl-NL" dirty="0" smtClean="0">
                <a:solidFill>
                  <a:srgbClr val="666666"/>
                </a:solidFill>
              </a:rPr>
              <a:t>Het team adviseert, maar de klant kiest!</a:t>
            </a:r>
          </a:p>
          <a:p>
            <a:pPr lvl="1"/>
            <a:r>
              <a:rPr lang="nl-NL" dirty="0" smtClean="0">
                <a:solidFill>
                  <a:srgbClr val="666666"/>
                </a:solidFill>
              </a:rPr>
              <a:t>Must Have, Should Have, Could Have, Want to have but won’t have this time around</a:t>
            </a:r>
          </a:p>
          <a:p>
            <a:pPr lvl="1"/>
            <a:endParaRPr lang="nl-NL" dirty="0">
              <a:solidFill>
                <a:srgbClr val="666666"/>
              </a:solidFill>
            </a:endParaRPr>
          </a:p>
          <a:p>
            <a:r>
              <a:rPr lang="nl-NL" dirty="0" smtClean="0">
                <a:solidFill>
                  <a:srgbClr val="666666"/>
                </a:solidFill>
              </a:rPr>
              <a:t>=&gt; Al het werk bij traditionele projecten die sequentieel verlopen ( analyse – ontwerp – development – testing ) worden per work item uitgevoerd</a:t>
            </a:r>
          </a:p>
          <a:p>
            <a:endParaRPr lang="nl-NL" dirty="0">
              <a:solidFill>
                <a:srgbClr val="666666"/>
              </a:solidFill>
            </a:endParaRPr>
          </a:p>
          <a:p>
            <a:r>
              <a:rPr lang="nl-NL" dirty="0" smtClean="0">
                <a:solidFill>
                  <a:srgbClr val="666666"/>
                </a:solidFill>
              </a:rPr>
              <a:t>Project gaat van start als product backlog bekend is ( 14/2)</a:t>
            </a:r>
          </a:p>
          <a:p>
            <a:endParaRPr lang="en-IE" dirty="0"/>
          </a:p>
        </p:txBody>
      </p:sp>
    </p:spTree>
    <p:extLst>
      <p:ext uri="{BB962C8B-B14F-4D97-AF65-F5344CB8AC3E}">
        <p14:creationId xmlns:p14="http://schemas.microsoft.com/office/powerpoint/2010/main" val="2721297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Agile Project : werkwijze</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8</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nl-NL" dirty="0" smtClean="0">
                <a:solidFill>
                  <a:srgbClr val="666666"/>
                </a:solidFill>
              </a:rPr>
              <a:t>Een Agile Project bestaat uit iteraties of sprints ( scrum )</a:t>
            </a:r>
          </a:p>
          <a:p>
            <a:endParaRPr lang="nl-NL" dirty="0">
              <a:solidFill>
                <a:srgbClr val="666666"/>
              </a:solidFill>
            </a:endParaRPr>
          </a:p>
          <a:p>
            <a:endParaRPr lang="nl-NL" dirty="0" smtClean="0">
              <a:solidFill>
                <a:srgbClr val="666666"/>
              </a:solidFill>
            </a:endParaRPr>
          </a:p>
          <a:p>
            <a:endParaRPr lang="nl-NL" dirty="0">
              <a:solidFill>
                <a:srgbClr val="666666"/>
              </a:solidFill>
            </a:endParaRPr>
          </a:p>
          <a:p>
            <a:endParaRPr lang="nl-NL" dirty="0" smtClean="0">
              <a:solidFill>
                <a:srgbClr val="666666"/>
              </a:solidFill>
            </a:endParaRPr>
          </a:p>
          <a:p>
            <a:endParaRPr lang="nl-NL" dirty="0">
              <a:solidFill>
                <a:srgbClr val="666666"/>
              </a:solidFill>
            </a:endParaRPr>
          </a:p>
          <a:p>
            <a:endParaRPr lang="nl-NL" dirty="0" smtClean="0">
              <a:solidFill>
                <a:srgbClr val="666666"/>
              </a:solidFill>
            </a:endParaRPr>
          </a:p>
          <a:p>
            <a:endParaRPr lang="nl-NL" dirty="0">
              <a:solidFill>
                <a:srgbClr val="666666"/>
              </a:solidFill>
            </a:endParaRPr>
          </a:p>
          <a:p>
            <a:r>
              <a:rPr lang="nl-NL" dirty="0" smtClean="0">
                <a:solidFill>
                  <a:srgbClr val="666666"/>
                </a:solidFill>
              </a:rPr>
              <a:t>Iteraties duurt 2 tot 4 weken</a:t>
            </a:r>
          </a:p>
          <a:p>
            <a:r>
              <a:rPr lang="nl-NL" dirty="0" smtClean="0">
                <a:solidFill>
                  <a:srgbClr val="666666"/>
                </a:solidFill>
              </a:rPr>
              <a:t>Gekozen </a:t>
            </a:r>
            <a:r>
              <a:rPr lang="nl-NL" i="1" dirty="0" smtClean="0">
                <a:solidFill>
                  <a:srgbClr val="666666"/>
                </a:solidFill>
              </a:rPr>
              <a:t>work items </a:t>
            </a:r>
            <a:r>
              <a:rPr lang="nl-NL" dirty="0" smtClean="0">
                <a:solidFill>
                  <a:srgbClr val="666666"/>
                </a:solidFill>
              </a:rPr>
              <a:t>geprioriteerd en naar </a:t>
            </a:r>
            <a:r>
              <a:rPr lang="nl-NL" i="1" dirty="0" smtClean="0">
                <a:solidFill>
                  <a:srgbClr val="666666"/>
                </a:solidFill>
              </a:rPr>
              <a:t>sprint backlog</a:t>
            </a:r>
            <a:r>
              <a:rPr lang="nl-NL" dirty="0" smtClean="0">
                <a:solidFill>
                  <a:srgbClr val="666666"/>
                </a:solidFill>
              </a:rPr>
              <a:t> geplaatst die worden ontwikkeld</a:t>
            </a:r>
          </a:p>
          <a:p>
            <a:endParaRPr lang="en-I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513" y="1800225"/>
            <a:ext cx="47529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813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743450"/>
            <a:ext cx="9144000" cy="4572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0" y="3332163"/>
            <a:ext cx="9144000" cy="4572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0" y="1971675"/>
            <a:ext cx="9144000" cy="4572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nl-BE" dirty="0" smtClean="0"/>
              <a:t>Agile Project : Iteratie / sprint</a:t>
            </a:r>
            <a:endParaRPr lang="nl-BE" dirty="0"/>
          </a:p>
        </p:txBody>
      </p:sp>
      <p:sp>
        <p:nvSpPr>
          <p:cNvPr id="3" name="Slide Number Placeholder 2"/>
          <p:cNvSpPr>
            <a:spLocks noGrp="1"/>
          </p:cNvSpPr>
          <p:nvPr>
            <p:ph type="sldNum" sz="quarter" idx="10"/>
          </p:nvPr>
        </p:nvSpPr>
        <p:spPr/>
        <p:txBody>
          <a:bodyPr/>
          <a:lstStyle/>
          <a:p>
            <a:r>
              <a:rPr lang="nl-NL" smtClean="0"/>
              <a:t>© </a:t>
            </a:r>
            <a:r>
              <a:rPr lang="nl-NL" b="1" smtClean="0"/>
              <a:t>artesis</a:t>
            </a:r>
            <a:r>
              <a:rPr lang="nl-NL" smtClean="0"/>
              <a:t> 2008 | </a:t>
            </a:r>
            <a:fld id="{2451F2DC-AE96-4B3D-8D88-4333B59DE482}" type="slidenum">
              <a:rPr lang="nl-NL" smtClean="0"/>
              <a:pPr/>
              <a:t>9</a:t>
            </a:fld>
            <a:endParaRPr lang="nl-NL"/>
          </a:p>
        </p:txBody>
      </p:sp>
      <p:sp>
        <p:nvSpPr>
          <p:cNvPr id="4" name="Tijdelijke aanduiding voor inhoud 2"/>
          <p:cNvSpPr txBox="1">
            <a:spLocks/>
          </p:cNvSpPr>
          <p:nvPr/>
        </p:nvSpPr>
        <p:spPr>
          <a:xfrm>
            <a:off x="722313" y="1328738"/>
            <a:ext cx="8212137" cy="4902200"/>
          </a:xfrm>
          <a:prstGeom prst="rect">
            <a:avLst/>
          </a:prstGeom>
        </p:spPr>
        <p:txBody>
          <a:bodyPr/>
          <a:lstStyle>
            <a:lvl1pPr marL="287338" indent="-287338" algn="l" rtl="0" fontAlgn="base">
              <a:spcBef>
                <a:spcPct val="20000"/>
              </a:spcBef>
              <a:spcAft>
                <a:spcPct val="0"/>
              </a:spcAft>
              <a:buClr>
                <a:schemeClr val="accent2"/>
              </a:buClr>
              <a:buSzPct val="110000"/>
              <a:buFont typeface="Times" charset="0"/>
              <a:buChar char="•"/>
              <a:defRPr sz="2000">
                <a:solidFill>
                  <a:schemeClr val="tx1"/>
                </a:solidFill>
                <a:latin typeface="+mn-lt"/>
                <a:ea typeface="+mn-ea"/>
                <a:cs typeface="+mn-cs"/>
              </a:defRPr>
            </a:lvl1pPr>
            <a:lvl2pPr marL="723900" indent="-246063" algn="l" rtl="0" fontAlgn="base">
              <a:spcBef>
                <a:spcPct val="20000"/>
              </a:spcBef>
              <a:spcAft>
                <a:spcPct val="0"/>
              </a:spcAft>
              <a:buClr>
                <a:schemeClr val="accent2"/>
              </a:buClr>
              <a:buSzPct val="115000"/>
              <a:buFont typeface="Times" charset="0"/>
              <a:buChar char="•"/>
              <a:defRPr>
                <a:solidFill>
                  <a:schemeClr val="tx1"/>
                </a:solidFill>
                <a:latin typeface="+mn-lt"/>
              </a:defRPr>
            </a:lvl2pPr>
            <a:lvl3pPr marL="1135063" indent="-220663" algn="just" rtl="0" fontAlgn="base">
              <a:spcBef>
                <a:spcPct val="20000"/>
              </a:spcBef>
              <a:spcAft>
                <a:spcPct val="0"/>
              </a:spcAft>
              <a:buClr>
                <a:schemeClr val="accent2"/>
              </a:buClr>
              <a:buSzPct val="90000"/>
              <a:buFont typeface="Times" charset="0"/>
              <a:buChar char="•"/>
              <a:defRPr sz="1600">
                <a:solidFill>
                  <a:schemeClr val="tx1"/>
                </a:solidFill>
                <a:latin typeface="+mn-lt"/>
              </a:defRPr>
            </a:lvl3pPr>
            <a:lvl4pPr marL="1503363" indent="-207963" algn="l" rtl="0" fontAlgn="base">
              <a:spcBef>
                <a:spcPct val="20000"/>
              </a:spcBef>
              <a:spcAft>
                <a:spcPct val="0"/>
              </a:spcAft>
              <a:buClr>
                <a:schemeClr val="accent2"/>
              </a:buClr>
              <a:buFont typeface="Times" charset="0"/>
              <a:buChar char="•"/>
              <a:defRPr sz="1600">
                <a:solidFill>
                  <a:schemeClr val="tx1"/>
                </a:solidFill>
                <a:latin typeface="+mn-lt"/>
              </a:defRPr>
            </a:lvl4pPr>
            <a:lvl5pPr marL="1898650" indent="-204788" algn="l" rtl="0" fontAlgn="base">
              <a:spcBef>
                <a:spcPct val="20000"/>
              </a:spcBef>
              <a:spcAft>
                <a:spcPct val="0"/>
              </a:spcAft>
              <a:buClr>
                <a:schemeClr val="accent2"/>
              </a:buClr>
              <a:buFont typeface="Times" charset="0"/>
              <a:buChar char="•"/>
              <a:defRPr sz="1600">
                <a:solidFill>
                  <a:schemeClr val="tx1"/>
                </a:solidFill>
                <a:latin typeface="+mn-lt"/>
              </a:defRPr>
            </a:lvl5pPr>
            <a:lvl6pPr marL="2355850" indent="-204788" algn="l" rtl="0" fontAlgn="base">
              <a:spcBef>
                <a:spcPct val="20000"/>
              </a:spcBef>
              <a:spcAft>
                <a:spcPct val="0"/>
              </a:spcAft>
              <a:buClr>
                <a:schemeClr val="accent2"/>
              </a:buClr>
              <a:buFont typeface="Times" charset="0"/>
              <a:buChar char="•"/>
              <a:defRPr sz="1600">
                <a:solidFill>
                  <a:schemeClr val="tx1"/>
                </a:solidFill>
                <a:latin typeface="+mn-lt"/>
              </a:defRPr>
            </a:lvl6pPr>
            <a:lvl7pPr marL="2813050" indent="-204788" algn="l" rtl="0" fontAlgn="base">
              <a:spcBef>
                <a:spcPct val="20000"/>
              </a:spcBef>
              <a:spcAft>
                <a:spcPct val="0"/>
              </a:spcAft>
              <a:buClr>
                <a:schemeClr val="accent2"/>
              </a:buClr>
              <a:buFont typeface="Times" charset="0"/>
              <a:buChar char="•"/>
              <a:defRPr sz="1600">
                <a:solidFill>
                  <a:schemeClr val="tx1"/>
                </a:solidFill>
                <a:latin typeface="+mn-lt"/>
              </a:defRPr>
            </a:lvl7pPr>
            <a:lvl8pPr marL="3270250" indent="-204788" algn="l" rtl="0" fontAlgn="base">
              <a:spcBef>
                <a:spcPct val="20000"/>
              </a:spcBef>
              <a:spcAft>
                <a:spcPct val="0"/>
              </a:spcAft>
              <a:buClr>
                <a:schemeClr val="accent2"/>
              </a:buClr>
              <a:buFont typeface="Times" charset="0"/>
              <a:buChar char="•"/>
              <a:defRPr sz="1600">
                <a:solidFill>
                  <a:schemeClr val="tx1"/>
                </a:solidFill>
                <a:latin typeface="+mn-lt"/>
              </a:defRPr>
            </a:lvl8pPr>
            <a:lvl9pPr marL="3727450" indent="-204788" algn="l" rtl="0" fontAlgn="base">
              <a:spcBef>
                <a:spcPct val="20000"/>
              </a:spcBef>
              <a:spcAft>
                <a:spcPct val="0"/>
              </a:spcAft>
              <a:buClr>
                <a:schemeClr val="accent2"/>
              </a:buClr>
              <a:buFont typeface="Times" charset="0"/>
              <a:buChar char="•"/>
              <a:defRPr sz="1600">
                <a:solidFill>
                  <a:schemeClr val="tx1"/>
                </a:solidFill>
                <a:latin typeface="+mn-lt"/>
              </a:defRPr>
            </a:lvl9pPr>
          </a:lstStyle>
          <a:p>
            <a:r>
              <a:rPr lang="nl-NL" dirty="0" smtClean="0">
                <a:solidFill>
                  <a:srgbClr val="666666"/>
                </a:solidFill>
              </a:rPr>
              <a:t>Elke Iteratie bestaat uit 3 delen</a:t>
            </a:r>
          </a:p>
          <a:p>
            <a:endParaRPr lang="nl-NL" dirty="0">
              <a:solidFill>
                <a:srgbClr val="666666"/>
              </a:solidFill>
            </a:endParaRPr>
          </a:p>
          <a:p>
            <a:r>
              <a:rPr lang="nl-NL" dirty="0" smtClean="0">
                <a:solidFill>
                  <a:srgbClr val="666666"/>
                </a:solidFill>
              </a:rPr>
              <a:t>KICK OFF</a:t>
            </a:r>
          </a:p>
          <a:p>
            <a:pPr lvl="1"/>
            <a:r>
              <a:rPr lang="nl-NL" dirty="0" smtClean="0">
                <a:solidFill>
                  <a:srgbClr val="666666"/>
                </a:solidFill>
              </a:rPr>
              <a:t>Hele team legt vast welke work items tijdens iteratie worden opgepakt</a:t>
            </a:r>
          </a:p>
          <a:p>
            <a:pPr lvl="1"/>
            <a:r>
              <a:rPr lang="nl-NL" dirty="0" smtClean="0">
                <a:solidFill>
                  <a:srgbClr val="666666"/>
                </a:solidFill>
              </a:rPr>
              <a:t>Team commit met klant</a:t>
            </a:r>
          </a:p>
          <a:p>
            <a:pPr lvl="1"/>
            <a:endParaRPr lang="nl-NL" dirty="0">
              <a:solidFill>
                <a:srgbClr val="666666"/>
              </a:solidFill>
            </a:endParaRPr>
          </a:p>
          <a:p>
            <a:r>
              <a:rPr lang="nl-NL" dirty="0" smtClean="0">
                <a:solidFill>
                  <a:srgbClr val="666666"/>
                </a:solidFill>
              </a:rPr>
              <a:t>WERK</a:t>
            </a:r>
          </a:p>
          <a:p>
            <a:pPr lvl="1"/>
            <a:r>
              <a:rPr lang="nl-NL" dirty="0" smtClean="0">
                <a:solidFill>
                  <a:srgbClr val="666666"/>
                </a:solidFill>
              </a:rPr>
              <a:t>Realiseren van afgesproken work items</a:t>
            </a:r>
          </a:p>
          <a:p>
            <a:pPr lvl="1"/>
            <a:r>
              <a:rPr lang="nl-NL" dirty="0" smtClean="0">
                <a:solidFill>
                  <a:srgbClr val="666666"/>
                </a:solidFill>
              </a:rPr>
              <a:t>Realiseren = Analyse, ontwerp, implementatie, testen en acceptatie</a:t>
            </a:r>
          </a:p>
          <a:p>
            <a:endParaRPr lang="nl-NL" dirty="0">
              <a:solidFill>
                <a:srgbClr val="666666"/>
              </a:solidFill>
            </a:endParaRPr>
          </a:p>
          <a:p>
            <a:r>
              <a:rPr lang="nl-NL" dirty="0" smtClean="0">
                <a:solidFill>
                  <a:srgbClr val="666666"/>
                </a:solidFill>
              </a:rPr>
              <a:t>EVALUATIE</a:t>
            </a:r>
          </a:p>
          <a:p>
            <a:pPr lvl="1"/>
            <a:r>
              <a:rPr lang="nl-NL" dirty="0" smtClean="0">
                <a:solidFill>
                  <a:srgbClr val="666666"/>
                </a:solidFill>
              </a:rPr>
              <a:t>Evaluatie met hele team + </a:t>
            </a:r>
            <a:r>
              <a:rPr lang="nl-NL" i="1" dirty="0" smtClean="0">
                <a:solidFill>
                  <a:srgbClr val="666666"/>
                </a:solidFill>
              </a:rPr>
              <a:t>stakeholders</a:t>
            </a:r>
          </a:p>
          <a:p>
            <a:pPr lvl="1"/>
            <a:r>
              <a:rPr lang="nl-NL" dirty="0" smtClean="0">
                <a:solidFill>
                  <a:srgbClr val="666666"/>
                </a:solidFill>
              </a:rPr>
              <a:t>Demo + werkwijze onder loep genomen</a:t>
            </a:r>
            <a:endParaRPr lang="en-IE" dirty="0"/>
          </a:p>
        </p:txBody>
      </p:sp>
    </p:spTree>
    <p:extLst>
      <p:ext uri="{BB962C8B-B14F-4D97-AF65-F5344CB8AC3E}">
        <p14:creationId xmlns:p14="http://schemas.microsoft.com/office/powerpoint/2010/main" val="3997580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ardontwerp">
  <a:themeElements>
    <a:clrScheme name="">
      <a:dk1>
        <a:srgbClr val="666666"/>
      </a:dk1>
      <a:lt1>
        <a:srgbClr val="FFFFFF"/>
      </a:lt1>
      <a:dk2>
        <a:srgbClr val="666666"/>
      </a:dk2>
      <a:lt2>
        <a:srgbClr val="330000"/>
      </a:lt2>
      <a:accent1>
        <a:srgbClr val="FF8800"/>
      </a:accent1>
      <a:accent2>
        <a:srgbClr val="EE4411"/>
      </a:accent2>
      <a:accent3>
        <a:srgbClr val="FFFFFF"/>
      </a:accent3>
      <a:accent4>
        <a:srgbClr val="565656"/>
      </a:accent4>
      <a:accent5>
        <a:srgbClr val="FFC3AA"/>
      </a:accent5>
      <a:accent6>
        <a:srgbClr val="D83D0E"/>
      </a:accent6>
      <a:hlink>
        <a:srgbClr val="0077CC"/>
      </a:hlink>
      <a:folHlink>
        <a:srgbClr val="22AA22"/>
      </a:folHlink>
    </a:clrScheme>
    <a:fontScheme name="Standaardontwerp">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sz="1800" b="0" i="0" u="none" strike="noStrike" cap="none" normalizeH="0" baseline="0" smtClean="0">
            <a:ln>
              <a:noFill/>
            </a:ln>
            <a:solidFill>
              <a:schemeClr val="tx1"/>
            </a:solidFill>
            <a:effectLst/>
            <a:latin typeface="Arial" charset="0"/>
          </a:defRPr>
        </a:defPPr>
      </a:lstStyle>
    </a:lnDef>
  </a:objectDefaults>
  <a:extraClrSchemeLst>
    <a:extraClrScheme>
      <a:clrScheme name="Standaardontwerp 1">
        <a:dk1>
          <a:srgbClr val="330000"/>
        </a:dk1>
        <a:lt1>
          <a:srgbClr val="FFFFFF"/>
        </a:lt1>
        <a:dk2>
          <a:srgbClr val="330000"/>
        </a:dk2>
        <a:lt2>
          <a:srgbClr val="5C1F00"/>
        </a:lt2>
        <a:accent1>
          <a:srgbClr val="FF9900"/>
        </a:accent1>
        <a:accent2>
          <a:srgbClr val="330000"/>
        </a:accent2>
        <a:accent3>
          <a:srgbClr val="FFFFFF"/>
        </a:accent3>
        <a:accent4>
          <a:srgbClr val="2A0000"/>
        </a:accent4>
        <a:accent5>
          <a:srgbClr val="FFCAAA"/>
        </a:accent5>
        <a:accent6>
          <a:srgbClr val="2D0000"/>
        </a:accent6>
        <a:hlink>
          <a:srgbClr val="FFCC66"/>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3092</TotalTime>
  <Words>1194</Words>
  <Application>Microsoft Office PowerPoint</Application>
  <PresentationFormat>Diavoorstelling (4:3)</PresentationFormat>
  <Paragraphs>234</Paragraphs>
  <Slides>24</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24</vt:i4>
      </vt:variant>
    </vt:vector>
  </HeadingPairs>
  <TitlesOfParts>
    <vt:vector size="27" baseType="lpstr">
      <vt:lpstr>Arial</vt:lpstr>
      <vt:lpstr>Times</vt:lpstr>
      <vt:lpstr>Standaardontwerp</vt:lpstr>
      <vt:lpstr>Project ICT 4 – Tom Peeters</vt:lpstr>
      <vt:lpstr>Project ict 4: Wat</vt:lpstr>
      <vt:lpstr>Wat maakt een project “Agile”</vt:lpstr>
      <vt:lpstr>Wat maakt een project “Agile” – cont’d</vt:lpstr>
      <vt:lpstr>Traditioneel Project</vt:lpstr>
      <vt:lpstr>Agile Project</vt:lpstr>
      <vt:lpstr>Agile Project – cont’d</vt:lpstr>
      <vt:lpstr>Agile Project : werkwijze</vt:lpstr>
      <vt:lpstr>Agile Project : Iteratie / sprint</vt:lpstr>
      <vt:lpstr>Agile Project : Iteratie &gt; Kick off</vt:lpstr>
      <vt:lpstr>Product backlog  &amp; iteration ( sprint ) backlog</vt:lpstr>
      <vt:lpstr>Evaluatie</vt:lpstr>
      <vt:lpstr>Rollen: De klant ( stakeholder)</vt:lpstr>
      <vt:lpstr>Rollen: Het Team</vt:lpstr>
      <vt:lpstr>Rollen: Het Team – cont’d</vt:lpstr>
      <vt:lpstr>( Agile ) Requirements</vt:lpstr>
      <vt:lpstr>Tijdens project ..</vt:lpstr>
      <vt:lpstr>  Projecten: Orienteering trainer Motivates families to spend time together in outdoors  </vt:lpstr>
      <vt:lpstr>  Projecten: Dancing Buddy  a mobile phone application that detects certain sound pressure and calculates frequency levels </vt:lpstr>
      <vt:lpstr> Projecten: Medicine Planner a mobile phone application that detects certain sound pressure and calculates frequency levels </vt:lpstr>
      <vt:lpstr>Projecten: Memory Game</vt:lpstr>
      <vt:lpstr>Team Meeting : Nu</vt:lpstr>
      <vt:lpstr>Skype Meeting 14/2</vt:lpstr>
      <vt:lpstr>Google Docs</vt:lpstr>
    </vt:vector>
  </TitlesOfParts>
  <Company>Gramma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voka presentatie versie 8 maart 2004</dc:subject>
  <dc:creator>Luc Pieters</dc:creator>
  <dc:description>docarchief</dc:description>
  <cp:lastModifiedBy>Tom Peeters</cp:lastModifiedBy>
  <cp:revision>95</cp:revision>
  <cp:lastPrinted>2008-08-25T12:59:34Z</cp:lastPrinted>
  <dcterms:created xsi:type="dcterms:W3CDTF">2008-08-26T07:45:18Z</dcterms:created>
  <dcterms:modified xsi:type="dcterms:W3CDTF">2013-11-21T17:01:05Z</dcterms:modified>
</cp:coreProperties>
</file>