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Open Sans ExtraBold"/>
      <p:bold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  <p:embeddedFont>
      <p:font typeface="Crimson Text"/>
      <p:regular r:id="rId22"/>
      <p:bold r:id="rId23"/>
      <p:italic r:id="rId24"/>
      <p:boldItalic r:id="rId25"/>
    </p:embeddedFont>
    <p:embeddedFont>
      <p:font typeface="Open Sans Light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22" Type="http://schemas.openxmlformats.org/officeDocument/2006/relationships/font" Target="fonts/CrimsonText-regular.fntdata"/><Relationship Id="rId21" Type="http://schemas.openxmlformats.org/officeDocument/2006/relationships/font" Target="fonts/RobotoMono-boldItalic.fntdata"/><Relationship Id="rId24" Type="http://schemas.openxmlformats.org/officeDocument/2006/relationships/font" Target="fonts/CrimsonText-italic.fntdata"/><Relationship Id="rId23" Type="http://schemas.openxmlformats.org/officeDocument/2006/relationships/font" Target="fonts/CrimsonTex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Light-regular.fntdata"/><Relationship Id="rId25" Type="http://schemas.openxmlformats.org/officeDocument/2006/relationships/font" Target="fonts/CrimsonText-boldItalic.fntdata"/><Relationship Id="rId28" Type="http://schemas.openxmlformats.org/officeDocument/2006/relationships/font" Target="fonts/OpenSansLight-italic.fntdata"/><Relationship Id="rId27" Type="http://schemas.openxmlformats.org/officeDocument/2006/relationships/font" Target="fonts/OpenSans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penSansExtraBold-boldItalic.fntdata"/><Relationship Id="rId16" Type="http://schemas.openxmlformats.org/officeDocument/2006/relationships/font" Target="fonts/OpenSansExtraBold-bold.fntdata"/><Relationship Id="rId19" Type="http://schemas.openxmlformats.org/officeDocument/2006/relationships/font" Target="fonts/RobotoMono-bold.fntdata"/><Relationship Id="rId18" Type="http://schemas.openxmlformats.org/officeDocument/2006/relationships/font" Target="fonts/Roboto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186d3b4e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186d3b4e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3186d3b4e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3186d3b4e_1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2b456ac4f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2b456ac4f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run Autoware on Ambrella native system directly?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the stack compare to Nvidia Jetson.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3186d3b4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3186d3b4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2b456ac4f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2b456ac4f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https://autowarefoundation.github.io/autoware-documentation/galactic/how-to-guides/running-autoware-without-cuda/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3186d3b4e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3186d3b4e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4972833" y="0"/>
            <a:ext cx="721916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"/>
          <p:cNvCxnSpPr/>
          <p:nvPr/>
        </p:nvCxnSpPr>
        <p:spPr>
          <a:xfrm>
            <a:off x="5776231" y="3745282"/>
            <a:ext cx="5687223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732463" y="2284413"/>
            <a:ext cx="57308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5788025" y="4026802"/>
            <a:ext cx="32702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b="1" sz="1600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543" y="2556221"/>
            <a:ext cx="2078103" cy="13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781891" y="4449077"/>
            <a:ext cx="59261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Slide Photo">
  <p:cSld name="Full-Slide Photo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588723" y="588724"/>
            <a:ext cx="11014553" cy="56805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1757819" y="2035793"/>
            <a:ext cx="8538576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720850" y="2438400"/>
            <a:ext cx="8575545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AutoNum type="arabicPeriod"/>
              <a:defRPr sz="2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1820450" y="1220947"/>
            <a:ext cx="5883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</a:pPr>
            <a:r>
              <a:rPr b="0" i="0" lang="en-US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Agenda</a:t>
            </a:r>
            <a:endParaRPr b="0" i="0" sz="3600" u="none" cap="none" strike="noStrik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54363" y="3044825"/>
            <a:ext cx="58832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indent="-508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2pPr>
            <a:lvl3pPr indent="-508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3pPr>
            <a:lvl4pPr indent="-508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4pPr>
            <a:lvl5pPr indent="-508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Headline">
  <p:cSld name="Text with Headlin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384125" y="83048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2346325" y="3081338"/>
            <a:ext cx="67468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2346325" y="2535238"/>
            <a:ext cx="6638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2346325" y="631804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">
  <p:cSld name="Two-Colum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346325" y="2978150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6"/>
          <p:cNvCxnSpPr/>
          <p:nvPr/>
        </p:nvCxnSpPr>
        <p:spPr>
          <a:xfrm flipH="1">
            <a:off x="6861569" y="2624443"/>
            <a:ext cx="36096" cy="260002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2347175" y="8089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2346324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7269053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5" type="body"/>
          </p:nvPr>
        </p:nvSpPr>
        <p:spPr>
          <a:xfrm>
            <a:off x="7272098" y="2974975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2347165" y="6318250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2346544" y="2596953"/>
            <a:ext cx="3930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Crimson Text"/>
              <a:buNone/>
            </a:pPr>
            <a:r>
              <a:rPr b="0" i="0" lang="en-US" sz="5400" u="none" cap="none" strike="noStrike">
                <a:solidFill>
                  <a:srgbClr val="A5A5A5"/>
                </a:solidFill>
                <a:latin typeface="Crimson Text"/>
                <a:ea typeface="Crimson Text"/>
                <a:cs typeface="Crimson Text"/>
                <a:sym typeface="Crimson Text"/>
              </a:rPr>
              <a:t>“</a:t>
            </a:r>
            <a:endParaRPr b="0" i="0" sz="5400" u="none" cap="none" strike="noStrike">
              <a:solidFill>
                <a:srgbClr val="A5A5A5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57" name="Google Shape;57;p7"/>
          <p:cNvSpPr/>
          <p:nvPr>
            <p:ph idx="2" type="pic"/>
          </p:nvPr>
        </p:nvSpPr>
        <p:spPr>
          <a:xfrm rot="429021">
            <a:off x="8715166" y="1582670"/>
            <a:ext cx="2665962" cy="41751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2676100" y="5367415"/>
            <a:ext cx="4413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cap="none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2676525" y="2779713"/>
            <a:ext cx="5286375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None/>
              <a:defRPr sz="2400">
                <a:solidFill>
                  <a:srgbClr val="5D5D5D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2378063" y="7867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2325685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2335568" y="6328495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2384125" y="2171238"/>
            <a:ext cx="68166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2708275" y="6342063"/>
            <a:ext cx="57681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i="1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-Out">
  <p:cSld name="Call-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9"/>
          <p:cNvCxnSpPr/>
          <p:nvPr/>
        </p:nvCxnSpPr>
        <p:spPr>
          <a:xfrm>
            <a:off x="2382685" y="3389704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" name="Google Shape;77;p9"/>
          <p:cNvCxnSpPr/>
          <p:nvPr/>
        </p:nvCxnSpPr>
        <p:spPr>
          <a:xfrm>
            <a:off x="2382685" y="4675735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9"/>
          <p:cNvCxnSpPr/>
          <p:nvPr/>
        </p:nvCxnSpPr>
        <p:spPr>
          <a:xfrm>
            <a:off x="2382685" y="6017521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2384125" y="86701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2457450" y="23786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302125" y="24480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2457450" y="36011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5" type="body"/>
          </p:nvPr>
        </p:nvSpPr>
        <p:spPr>
          <a:xfrm>
            <a:off x="4302125" y="36705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6" type="body"/>
          </p:nvPr>
        </p:nvSpPr>
        <p:spPr>
          <a:xfrm>
            <a:off x="2457450" y="4884025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7" type="body"/>
          </p:nvPr>
        </p:nvSpPr>
        <p:spPr>
          <a:xfrm>
            <a:off x="4302125" y="4953380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2341697" y="631647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9"/>
          <p:cNvCxnSpPr/>
          <p:nvPr/>
        </p:nvCxnSpPr>
        <p:spPr>
          <a:xfrm>
            <a:off x="2384121" y="1615723"/>
            <a:ext cx="91773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89" name="Google Shape;8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308225" y="6320927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/>
          <p:nvPr>
            <p:ph idx="2" type="chart"/>
          </p:nvPr>
        </p:nvSpPr>
        <p:spPr>
          <a:xfrm>
            <a:off x="2308225" y="2682875"/>
            <a:ext cx="7102475" cy="318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cxnSp>
        <p:nvCxnSpPr>
          <p:cNvPr id="94" name="Google Shape;94;p10"/>
          <p:cNvCxnSpPr/>
          <p:nvPr/>
        </p:nvCxnSpPr>
        <p:spPr>
          <a:xfrm>
            <a:off x="2384121" y="1615723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5" name="Google Shape;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4639" y="2683253"/>
            <a:ext cx="4782721" cy="31884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2384125" y="7803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3" type="body"/>
          </p:nvPr>
        </p:nvSpPr>
        <p:spPr>
          <a:xfrm>
            <a:off x="2308225" y="2179638"/>
            <a:ext cx="667655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b="1"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b="0" i="0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6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4972833" y="0"/>
            <a:ext cx="72192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4543" y="2556221"/>
            <a:ext cx="2078103" cy="13196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5732463" y="2284413"/>
            <a:ext cx="5730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</a:pPr>
            <a:r>
              <a:rPr lang="en-US"/>
              <a:t>Week 2 Report</a:t>
            </a:r>
            <a:endParaRPr/>
          </a:p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5788025" y="4026802"/>
            <a:ext cx="3270300" cy="3381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Qi Luo, Sidharth Suravarapu</a:t>
            </a:r>
            <a:endParaRPr/>
          </a:p>
        </p:txBody>
      </p:sp>
      <p:sp>
        <p:nvSpPr>
          <p:cNvPr id="106" name="Google Shape;106;p12"/>
          <p:cNvSpPr txBox="1"/>
          <p:nvPr>
            <p:ph idx="3" type="body"/>
          </p:nvPr>
        </p:nvSpPr>
        <p:spPr>
          <a:xfrm>
            <a:off x="5781900" y="4449074"/>
            <a:ext cx="5926200" cy="9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OSHKOSH PROJECT: Assessment of Autonomous Driving Software Performance on Edge Devices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2341697" y="6316472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2384125" y="867013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Primary Objectives</a:t>
            </a:r>
            <a:endParaRPr/>
          </a:p>
        </p:txBody>
      </p:sp>
      <p:sp>
        <p:nvSpPr>
          <p:cNvPr id="113" name="Google Shape;113;p13"/>
          <p:cNvSpPr txBox="1"/>
          <p:nvPr>
            <p:ph idx="2" type="body"/>
          </p:nvPr>
        </p:nvSpPr>
        <p:spPr>
          <a:xfrm>
            <a:off x="2457450" y="2378670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4" name="Google Shape;114;p13"/>
          <p:cNvSpPr txBox="1"/>
          <p:nvPr>
            <p:ph idx="3" type="body"/>
          </p:nvPr>
        </p:nvSpPr>
        <p:spPr>
          <a:xfrm>
            <a:off x="4302125" y="2448025"/>
            <a:ext cx="6832500" cy="5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Implement Autoware on Ambarella edge device</a:t>
            </a:r>
            <a:endParaRPr sz="2400"/>
          </a:p>
        </p:txBody>
      </p:sp>
      <p:sp>
        <p:nvSpPr>
          <p:cNvPr id="115" name="Google Shape;115;p13"/>
          <p:cNvSpPr txBox="1"/>
          <p:nvPr>
            <p:ph idx="4" type="body"/>
          </p:nvPr>
        </p:nvSpPr>
        <p:spPr>
          <a:xfrm>
            <a:off x="2457450" y="3601170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6" name="Google Shape;116;p13"/>
          <p:cNvSpPr txBox="1"/>
          <p:nvPr>
            <p:ph idx="5" type="body"/>
          </p:nvPr>
        </p:nvSpPr>
        <p:spPr>
          <a:xfrm>
            <a:off x="4302125" y="3670525"/>
            <a:ext cx="6832500" cy="5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Evaluate the capability of the Ambarella devices</a:t>
            </a:r>
            <a:endParaRPr sz="2400"/>
          </a:p>
        </p:txBody>
      </p:sp>
      <p:sp>
        <p:nvSpPr>
          <p:cNvPr id="117" name="Google Shape;117;p13"/>
          <p:cNvSpPr txBox="1"/>
          <p:nvPr>
            <p:ph idx="6" type="body"/>
          </p:nvPr>
        </p:nvSpPr>
        <p:spPr>
          <a:xfrm>
            <a:off x="2457450" y="4884025"/>
            <a:ext cx="1503300" cy="9234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8" name="Google Shape;118;p13"/>
          <p:cNvSpPr txBox="1"/>
          <p:nvPr>
            <p:ph idx="7" type="body"/>
          </p:nvPr>
        </p:nvSpPr>
        <p:spPr>
          <a:xfrm>
            <a:off x="4302125" y="4953375"/>
            <a:ext cx="6832500" cy="8541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Compare the performance of Ambarella device to the NVIDIA ORIN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Updated Timeline</a:t>
            </a:r>
            <a:endParaRPr/>
          </a:p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2384125" y="1701600"/>
            <a:ext cx="9143400" cy="4451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857"/>
              <a:t>1 week- 6/14:</a:t>
            </a:r>
            <a:endParaRPr sz="1857"/>
          </a:p>
          <a:p>
            <a:pPr indent="-329603" lvl="0" marL="4572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1591"/>
              <a:buChar char="-"/>
            </a:pPr>
            <a:r>
              <a:rPr lang="en-US" sz="1590"/>
              <a:t>Set up and run Autoware development </a:t>
            </a:r>
            <a:r>
              <a:rPr lang="en-US" sz="1590"/>
              <a:t>environment on CMU-provided devices</a:t>
            </a:r>
            <a:endParaRPr sz="1590"/>
          </a:p>
          <a:p>
            <a:pPr indent="-32940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88"/>
              <a:buChar char="-"/>
            </a:pPr>
            <a:r>
              <a:rPr lang="en-US" sz="1587"/>
              <a:t>Create list of capabilities/scenarios to evaluate</a:t>
            </a:r>
            <a:endParaRPr sz="1587"/>
          </a:p>
          <a:p>
            <a:pPr indent="-32960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91"/>
              <a:buChar char="-"/>
            </a:pPr>
            <a:r>
              <a:rPr lang="en-US" sz="1590"/>
              <a:t>Begin explicitly dividing work between ourselves</a:t>
            </a:r>
            <a:endParaRPr sz="1590"/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1018"/>
              <a:buNone/>
            </a:pPr>
            <a:r>
              <a:rPr lang="en-US" sz="1857"/>
              <a:t>2 weeks- 6/21:</a:t>
            </a:r>
            <a:endParaRPr sz="1857"/>
          </a:p>
          <a:p>
            <a:pPr indent="-329406" lvl="0" marL="4572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1588"/>
              <a:buChar char="-"/>
            </a:pPr>
            <a:r>
              <a:rPr lang="en-US" sz="1587"/>
              <a:t>Make sure Ambarella basic capabilities match NVIDIA capabilities</a:t>
            </a:r>
            <a:endParaRPr sz="1957"/>
          </a:p>
          <a:p>
            <a:pPr indent="-32960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91"/>
              <a:buChar char="-"/>
            </a:pPr>
            <a:r>
              <a:rPr lang="en-US" sz="1590"/>
              <a:t>Explore which metrics to add to matrix, based on previous findings</a:t>
            </a:r>
            <a:endParaRPr sz="1590"/>
          </a:p>
          <a:p>
            <a:pPr indent="-32960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91"/>
              <a:buChar char="-"/>
            </a:pPr>
            <a:r>
              <a:rPr lang="en-US" sz="1590"/>
              <a:t>Implement functionality observed from NVIDIA devices on Ambarella device</a:t>
            </a:r>
            <a:endParaRPr sz="1590"/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1018"/>
              <a:buNone/>
            </a:pPr>
            <a:r>
              <a:rPr lang="en-US" sz="1857"/>
              <a:t>3 weeks- 6/28:</a:t>
            </a:r>
            <a:endParaRPr sz="1857"/>
          </a:p>
          <a:p>
            <a:pPr indent="-329406" lvl="0" marL="4572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1588"/>
              <a:buChar char="-"/>
            </a:pPr>
            <a:r>
              <a:rPr lang="en-US" sz="1587"/>
              <a:t>Observe structure of </a:t>
            </a:r>
            <a:r>
              <a:rPr lang="en-US" sz="1587"/>
              <a:t>simulation</a:t>
            </a:r>
            <a:r>
              <a:rPr lang="en-US" sz="1587"/>
              <a:t> results on NVIDIA and Ambarella device</a:t>
            </a:r>
            <a:endParaRPr sz="1587"/>
          </a:p>
          <a:p>
            <a:pPr indent="-32940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88"/>
              <a:buChar char="-"/>
            </a:pPr>
            <a:r>
              <a:rPr lang="en-US" sz="1587"/>
              <a:t>Decide metrics based on simulations</a:t>
            </a:r>
            <a:endParaRPr sz="1587"/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1018"/>
              <a:buNone/>
            </a:pPr>
            <a:r>
              <a:rPr lang="en-US" sz="1857"/>
              <a:t>4 weeks - 7/5:</a:t>
            </a:r>
            <a:endParaRPr sz="1857"/>
          </a:p>
          <a:p>
            <a:pPr indent="-329406" lvl="0" marL="4572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1588"/>
              <a:buChar char="-"/>
            </a:pPr>
            <a:r>
              <a:rPr lang="en-US" sz="1587"/>
              <a:t>Formulate final performance matrix</a:t>
            </a:r>
            <a:endParaRPr sz="1587"/>
          </a:p>
        </p:txBody>
      </p:sp>
      <p:sp>
        <p:nvSpPr>
          <p:cNvPr id="126" name="Google Shape;126;p14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Completed Tasks</a:t>
            </a:r>
            <a:endParaRPr/>
          </a:p>
        </p:txBody>
      </p:sp>
      <p:sp>
        <p:nvSpPr>
          <p:cNvPr id="132" name="Google Shape;132;p15"/>
          <p:cNvSpPr txBox="1"/>
          <p:nvPr>
            <p:ph idx="2" type="body"/>
          </p:nvPr>
        </p:nvSpPr>
        <p:spPr>
          <a:xfrm>
            <a:off x="2384125" y="2171252"/>
            <a:ext cx="6816600" cy="3631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up the development environment using both docker and source on Nvidia device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r>
              <a:rPr lang="en-US"/>
              <a:t>un Autoware provided (Ad hoc simulation) planning simulation and rosbag replay simulation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/>
              <a:t>Explore Build GUI and Launch GUI: Message recording and data collection</a:t>
            </a:r>
            <a:endParaRPr/>
          </a:p>
        </p:txBody>
      </p:sp>
      <p:sp>
        <p:nvSpPr>
          <p:cNvPr id="133" name="Google Shape;133;p15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2384125" y="79443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Ongoing Tasks</a:t>
            </a:r>
            <a:endParaRPr/>
          </a:p>
        </p:txBody>
      </p:sp>
      <p:sp>
        <p:nvSpPr>
          <p:cNvPr id="141" name="Google Shape;141;p16"/>
          <p:cNvSpPr txBox="1"/>
          <p:nvPr>
            <p:ph idx="2" type="body"/>
          </p:nvPr>
        </p:nvSpPr>
        <p:spPr>
          <a:xfrm>
            <a:off x="2384125" y="1768650"/>
            <a:ext cx="8553900" cy="4271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to install the same version (release/v1.0) to Ambarella (Source or Docker)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Explore Scenario Simulations Planning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Explore CARLA simulator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Write a script that monitors and logs the </a:t>
            </a:r>
            <a:r>
              <a:rPr lang="en-US"/>
              <a:t>system resource</a:t>
            </a:r>
            <a:r>
              <a:rPr lang="en-US"/>
              <a:t> usage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GPU</a:t>
            </a:r>
            <a:r>
              <a:rPr lang="en-US"/>
              <a:t>: nvidia-smi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/>
              <a:t>Continue reviewing Ambarella documentation to evaluate compatibility</a:t>
            </a:r>
            <a:endParaRPr/>
          </a:p>
        </p:txBody>
      </p:sp>
      <p:sp>
        <p:nvSpPr>
          <p:cNvPr id="142" name="Google Shape;142;p16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2384125" y="794450"/>
            <a:ext cx="83544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Performance Metrics Collection</a:t>
            </a:r>
            <a:endParaRPr/>
          </a:p>
        </p:txBody>
      </p:sp>
      <p:sp>
        <p:nvSpPr>
          <p:cNvPr id="149" name="Google Shape;149;p17"/>
          <p:cNvSpPr txBox="1"/>
          <p:nvPr>
            <p:ph idx="2" type="body"/>
          </p:nvPr>
        </p:nvSpPr>
        <p:spPr>
          <a:xfrm>
            <a:off x="2384125" y="1698775"/>
            <a:ext cx="4210800" cy="4643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Open Sans"/>
                <a:ea typeface="Open Sans"/>
                <a:cs typeface="Open Sans"/>
                <a:sym typeface="Open Sans"/>
              </a:rPr>
              <a:t>Need CUDA: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Object Detection</a:t>
            </a:r>
            <a:endParaRPr/>
          </a:p>
          <a:p>
            <a:pPr indent="-324365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508"/>
              <a:buFont typeface="Roboto"/>
              <a:buChar char="•"/>
            </a:pPr>
            <a:r>
              <a:rPr lang="en-US" sz="1308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lidar_centerpoint</a:t>
            </a:r>
            <a:endParaRPr sz="1308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43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8"/>
              <a:buFont typeface="Roboto"/>
              <a:buChar char="•"/>
            </a:pPr>
            <a:r>
              <a:rPr lang="en-US" sz="1308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lidar_apollo_instance_segmentation</a:t>
            </a:r>
            <a:endParaRPr sz="1308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•"/>
            </a:pPr>
            <a:r>
              <a:rPr lang="en-US" sz="1308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lidar-apollo</a:t>
            </a:r>
            <a:r>
              <a:rPr lang="en-US" sz="1508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lang="en-US" sz="1308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tensorrt_yolo</a:t>
            </a:r>
            <a:endParaRPr sz="1308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•"/>
            </a:pPr>
            <a:r>
              <a:rPr lang="en-US" sz="1308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lidar-centerpoint</a:t>
            </a:r>
            <a:r>
              <a:rPr lang="en-US" sz="1508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lang="en-US" sz="1308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tensorrt_yolo</a:t>
            </a:r>
            <a:endParaRPr sz="1308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Traffic Light Detection/Classification</a:t>
            </a:r>
            <a:endParaRPr/>
          </a:p>
          <a:p>
            <a:pPr indent="-330624" lvl="0" marL="7366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7"/>
              <a:buFont typeface="Roboto"/>
              <a:buChar char="●"/>
            </a:pPr>
            <a:r>
              <a:rPr lang="en-US" sz="1406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traffic_light_ssd_fine_detector</a:t>
            </a:r>
            <a:endParaRPr sz="1406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624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7"/>
              <a:buFont typeface="Roboto"/>
              <a:buChar char="●"/>
            </a:pPr>
            <a:r>
              <a:rPr lang="en-US" sz="1406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traffic_light_classifier</a:t>
            </a:r>
            <a:endParaRPr sz="1406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Simulation performance at high framerates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 sz="1406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17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 txBox="1"/>
          <p:nvPr>
            <p:ph idx="2" type="body"/>
          </p:nvPr>
        </p:nvSpPr>
        <p:spPr>
          <a:xfrm>
            <a:off x="6961525" y="1764450"/>
            <a:ext cx="4869000" cy="4643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Open Sans"/>
                <a:ea typeface="Open Sans"/>
                <a:cs typeface="Open Sans"/>
                <a:sym typeface="Open Sans"/>
              </a:rPr>
              <a:t>Don’t n</a:t>
            </a:r>
            <a:r>
              <a:rPr b="1" lang="en-US" u="sng">
                <a:latin typeface="Open Sans"/>
                <a:ea typeface="Open Sans"/>
                <a:cs typeface="Open Sans"/>
                <a:sym typeface="Open Sans"/>
              </a:rPr>
              <a:t>eed CUDA: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Object Detection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lang="en-US" sz="14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euclidean_cluster</a:t>
            </a:r>
            <a:endParaRPr sz="140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800"/>
              <a:t>OSHKOSH’s current object detection solution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Traffic Light Detection/Classification</a:t>
            </a:r>
            <a:endParaRPr/>
          </a:p>
          <a:p>
            <a:pPr indent="-330624" lvl="0" marL="7366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7"/>
              <a:buFont typeface="Roboto"/>
              <a:buChar char="●"/>
            </a:pPr>
            <a:r>
              <a:rPr lang="en-US" sz="1406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traffic_light_ssd_fine_detector</a:t>
            </a:r>
            <a:endParaRPr sz="1406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792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7"/>
              <a:buFont typeface="Roboto Mono"/>
              <a:buChar char="•"/>
            </a:pPr>
            <a:r>
              <a:rPr lang="en-US" sz="1406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use_fine_detector </a:t>
            </a:r>
            <a:r>
              <a:rPr lang="en-US" sz="1800"/>
              <a:t>set to false</a:t>
            </a:r>
            <a:endParaRPr sz="1206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624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7"/>
              <a:buFont typeface="Roboto"/>
              <a:buChar char="●"/>
            </a:pPr>
            <a:r>
              <a:rPr lang="en-US" sz="1406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traffic_light_classifier</a:t>
            </a:r>
            <a:endParaRPr sz="1406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792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7"/>
              <a:buFont typeface="Roboto Mono"/>
              <a:buChar char="•"/>
            </a:pPr>
            <a:r>
              <a:rPr lang="en-US" sz="1406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use_gpu </a:t>
            </a:r>
            <a:r>
              <a:rPr lang="en-US" sz="1800"/>
              <a:t>set to false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2384125" y="794450"/>
            <a:ext cx="86505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Performance Metrics to Collect</a:t>
            </a:r>
            <a:endParaRPr/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8"/>
          <p:cNvSpPr txBox="1"/>
          <p:nvPr>
            <p:ph idx="2" type="body"/>
          </p:nvPr>
        </p:nvSpPr>
        <p:spPr>
          <a:xfrm>
            <a:off x="2384125" y="1904300"/>
            <a:ext cx="8924100" cy="4224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Hardware</a:t>
            </a:r>
            <a:r>
              <a:rPr lang="en-US"/>
              <a:t>: FPS, Power Usage, CPU/GPU usage, memory access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Software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FPS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Detection: Processing time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SLAM: Update Time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Path Planning: Computation Time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/>
              <a:t>Control: Response Time</a:t>
            </a:r>
            <a:endParaRPr/>
          </a:p>
        </p:txBody>
      </p:sp>
      <p:sp>
        <p:nvSpPr>
          <p:cNvPr id="159" name="Google Shape;159;p18"/>
          <p:cNvSpPr txBox="1"/>
          <p:nvPr>
            <p:ph idx="3" type="body"/>
          </p:nvPr>
        </p:nvSpPr>
        <p:spPr>
          <a:xfrm>
            <a:off x="2708275" y="6342063"/>
            <a:ext cx="5768100" cy="276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