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Open Sans ExtraBold"/>
      <p:bold r:id="rId14"/>
      <p:boldItalic r:id="rId15"/>
    </p:embeddedFont>
    <p:embeddedFont>
      <p:font typeface="Crimson Text"/>
      <p:regular r:id="rId16"/>
      <p:bold r:id="rId17"/>
      <p:italic r:id="rId18"/>
      <p:boldItalic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OpenSansExtraBold-boldItalic.fntdata"/><Relationship Id="rId14" Type="http://schemas.openxmlformats.org/officeDocument/2006/relationships/font" Target="fonts/OpenSansExtraBold-bold.fntdata"/><Relationship Id="rId17" Type="http://schemas.openxmlformats.org/officeDocument/2006/relationships/font" Target="fonts/CrimsonText-bold.fntdata"/><Relationship Id="rId16" Type="http://schemas.openxmlformats.org/officeDocument/2006/relationships/font" Target="fonts/CrimsonText-regular.fntdata"/><Relationship Id="rId19" Type="http://schemas.openxmlformats.org/officeDocument/2006/relationships/font" Target="fonts/CrimsonText-boldItalic.fntdata"/><Relationship Id="rId18" Type="http://schemas.openxmlformats.org/officeDocument/2006/relationships/font" Target="fonts/CrimsonTex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186d3b4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186d3b4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b456ac4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b456ac4f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run Autoware on Ambrella native system directly?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the stack compare to Nvidia Jetson.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3186d3b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3186d3b4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8ae230ca4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8ae230ca4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8ae230ca4_2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8ae230ca4_2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8ae230ca4_2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8ae230ca4_2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8ae230ca4_2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8ae230ca4_2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72425eda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72425eda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125" y="83048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47175" y="8089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rimson Text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78063" y="7867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9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4" name="Google Shape;94;p1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639" y="2683253"/>
            <a:ext cx="4782721" cy="31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4972833" y="0"/>
            <a:ext cx="72192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543" y="2556221"/>
            <a:ext cx="2078103" cy="13196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Week 4 Report</a:t>
            </a:r>
            <a:endParaRPr/>
          </a:p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Qi Luo, Sidharth Suravarapu</a:t>
            </a:r>
            <a:endParaRPr/>
          </a:p>
        </p:txBody>
      </p:sp>
      <p:sp>
        <p:nvSpPr>
          <p:cNvPr id="106" name="Google Shape;106;p12"/>
          <p:cNvSpPr txBox="1"/>
          <p:nvPr>
            <p:ph idx="3" type="body"/>
          </p:nvPr>
        </p:nvSpPr>
        <p:spPr>
          <a:xfrm>
            <a:off x="5781900" y="4449074"/>
            <a:ext cx="5926200" cy="9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OSHKOSH PROJECT: Assessment of Autonomous Driving Software Performance on Edge Devices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2341697" y="6316472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Primary Objectives</a:t>
            </a:r>
            <a:endParaRPr/>
          </a:p>
        </p:txBody>
      </p:sp>
      <p:sp>
        <p:nvSpPr>
          <p:cNvPr id="113" name="Google Shape;113;p13"/>
          <p:cNvSpPr txBox="1"/>
          <p:nvPr>
            <p:ph idx="2" type="body"/>
          </p:nvPr>
        </p:nvSpPr>
        <p:spPr>
          <a:xfrm>
            <a:off x="2457450" y="23786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4" name="Google Shape;114;p13"/>
          <p:cNvSpPr txBox="1"/>
          <p:nvPr>
            <p:ph idx="3" type="body"/>
          </p:nvPr>
        </p:nvSpPr>
        <p:spPr>
          <a:xfrm>
            <a:off x="4302125" y="24480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Implement Autoware on Ambarella edge device</a:t>
            </a:r>
            <a:endParaRPr sz="2400"/>
          </a:p>
        </p:txBody>
      </p:sp>
      <p:sp>
        <p:nvSpPr>
          <p:cNvPr id="115" name="Google Shape;115;p13"/>
          <p:cNvSpPr txBox="1"/>
          <p:nvPr>
            <p:ph idx="4" type="body"/>
          </p:nvPr>
        </p:nvSpPr>
        <p:spPr>
          <a:xfrm>
            <a:off x="2457450" y="36011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6" name="Google Shape;116;p13"/>
          <p:cNvSpPr txBox="1"/>
          <p:nvPr>
            <p:ph idx="5" type="body"/>
          </p:nvPr>
        </p:nvSpPr>
        <p:spPr>
          <a:xfrm>
            <a:off x="4302125" y="36705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Evaluate the capability of the Ambarella devices</a:t>
            </a:r>
            <a:endParaRPr sz="2400"/>
          </a:p>
        </p:txBody>
      </p:sp>
      <p:sp>
        <p:nvSpPr>
          <p:cNvPr id="117" name="Google Shape;117;p13"/>
          <p:cNvSpPr txBox="1"/>
          <p:nvPr>
            <p:ph idx="6" type="body"/>
          </p:nvPr>
        </p:nvSpPr>
        <p:spPr>
          <a:xfrm>
            <a:off x="2457450" y="4884025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8" name="Google Shape;118;p13"/>
          <p:cNvSpPr txBox="1"/>
          <p:nvPr>
            <p:ph idx="7" type="body"/>
          </p:nvPr>
        </p:nvSpPr>
        <p:spPr>
          <a:xfrm>
            <a:off x="4302125" y="4953375"/>
            <a:ext cx="6832500" cy="8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Compare the performance of Ambarella device to the NVIDIA ORIN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Completed Tasks</a:t>
            </a:r>
            <a:endParaRPr/>
          </a:p>
        </p:txBody>
      </p:sp>
      <p:sp>
        <p:nvSpPr>
          <p:cNvPr id="124" name="Google Shape;124;p14"/>
          <p:cNvSpPr txBox="1"/>
          <p:nvPr>
            <p:ph idx="2" type="body"/>
          </p:nvPr>
        </p:nvSpPr>
        <p:spPr>
          <a:xfrm>
            <a:off x="2384125" y="1942863"/>
            <a:ext cx="9084900" cy="3897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Installation on Ambarella Box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Maps refuse to load (Path/ROS2)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 graphic acceleration</a:t>
            </a:r>
            <a:endParaRPr/>
          </a:p>
        </p:txBody>
      </p:sp>
      <p:sp>
        <p:nvSpPr>
          <p:cNvPr id="125" name="Google Shape;125;p14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Ongoing Tasks</a:t>
            </a:r>
            <a:endParaRPr/>
          </a:p>
        </p:txBody>
      </p:sp>
      <p:sp>
        <p:nvSpPr>
          <p:cNvPr id="133" name="Google Shape;133;p15"/>
          <p:cNvSpPr txBox="1"/>
          <p:nvPr>
            <p:ph idx="2" type="body"/>
          </p:nvPr>
        </p:nvSpPr>
        <p:spPr>
          <a:xfrm>
            <a:off x="2384125" y="1768650"/>
            <a:ext cx="8553900" cy="4271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Ambarella Remote Desktop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Beetle Demo Research</a:t>
            </a:r>
            <a:endParaRPr/>
          </a:p>
        </p:txBody>
      </p:sp>
      <p:sp>
        <p:nvSpPr>
          <p:cNvPr id="134" name="Google Shape;134;p15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384125" y="794450"/>
            <a:ext cx="89550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Investigating Ambarella SOC: N1  </a:t>
            </a:r>
            <a:endParaRPr/>
          </a:p>
        </p:txBody>
      </p:sp>
      <p:sp>
        <p:nvSpPr>
          <p:cNvPr id="141" name="Google Shape;141;p16"/>
          <p:cNvSpPr txBox="1"/>
          <p:nvPr>
            <p:ph idx="2" type="body"/>
          </p:nvPr>
        </p:nvSpPr>
        <p:spPr>
          <a:xfrm>
            <a:off x="2384125" y="1935676"/>
            <a:ext cx="5768100" cy="4187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NVP (Neural Vector Processor)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“</a:t>
            </a:r>
            <a:r>
              <a:rPr lang="en-US"/>
              <a:t>high performance, low latency, and low-power NN processing” + transformer network support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GVP (General Vector Processor)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traditional CV processing + optimization for radar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How do programs access them?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Ex. </a:t>
            </a:r>
            <a:r>
              <a:rPr lang="en-US"/>
              <a:t>Beetle Demo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How can we benchmark them?</a:t>
            </a:r>
            <a:endParaRPr/>
          </a:p>
        </p:txBody>
      </p:sp>
      <p:sp>
        <p:nvSpPr>
          <p:cNvPr id="142" name="Google Shape;142;p16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6375" y="2711075"/>
            <a:ext cx="3563226" cy="269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Beetle Demo: Architecture</a:t>
            </a:r>
            <a:endParaRPr/>
          </a:p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2384125" y="1895404"/>
            <a:ext cx="9443700" cy="3983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Gstreamer captures </a:t>
            </a:r>
            <a:r>
              <a:rPr lang="en-US" sz="1900"/>
              <a:t>camera</a:t>
            </a:r>
            <a:r>
              <a:rPr lang="en-US" sz="1900"/>
              <a:t> data and sends it to NNInference module</a:t>
            </a:r>
            <a:endParaRPr sz="19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900"/>
              <a:t>NNInference module publishes bounding boxes via ROS2</a:t>
            </a:r>
            <a:endParaRPr sz="1900"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1" name="Google Shape;151;p17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825" y="6270675"/>
            <a:ext cx="34099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163" y="3328000"/>
            <a:ext cx="7859279" cy="31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Beetle Demo: Architecture</a:t>
            </a:r>
            <a:endParaRPr/>
          </a:p>
        </p:txBody>
      </p:sp>
      <p:sp>
        <p:nvSpPr>
          <p:cNvPr id="160" name="Google Shape;160;p18"/>
          <p:cNvSpPr txBox="1"/>
          <p:nvPr>
            <p:ph idx="2" type="body"/>
          </p:nvPr>
        </p:nvSpPr>
        <p:spPr>
          <a:xfrm>
            <a:off x="2384125" y="1895404"/>
            <a:ext cx="9443700" cy="3983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How does </a:t>
            </a:r>
            <a:r>
              <a:rPr lang="en-US" sz="1900"/>
              <a:t>inferencing take place?</a:t>
            </a:r>
            <a:endParaRPr sz="1900"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1900"/>
              <a:t>Review SDK - CNNGen Toolchain</a:t>
            </a:r>
            <a:endParaRPr sz="1900"/>
          </a:p>
        </p:txBody>
      </p:sp>
      <p:sp>
        <p:nvSpPr>
          <p:cNvPr id="161" name="Google Shape;161;p18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825" y="6270675"/>
            <a:ext cx="34099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866" y="2787325"/>
            <a:ext cx="6890925" cy="39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2384125" y="794450"/>
            <a:ext cx="86079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CVFlow - Brief Overview</a:t>
            </a:r>
            <a:endParaRPr/>
          </a:p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2384125" y="1744275"/>
            <a:ext cx="9089700" cy="1244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can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map their own CNN networks</a:t>
            </a:r>
            <a:r>
              <a:rPr lang="en-US"/>
              <a:t> trained with industry-standard tools (e.g., Caffe, TensorFlow, PyTorch) </a:t>
            </a:r>
            <a:r>
              <a:rPr lang="en-US"/>
              <a:t>to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run on Ambarella processors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D82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https://www.ambarella.com/blog/the-story-of-cvflow/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350" y="2478200"/>
            <a:ext cx="7413898" cy="394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Issues</a:t>
            </a:r>
            <a:endParaRPr/>
          </a:p>
        </p:txBody>
      </p:sp>
      <p:sp>
        <p:nvSpPr>
          <p:cNvPr id="179" name="Google Shape;179;p20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Fedora vs. Ubuntu (Ambarella Driver SDK)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Equipment: Power measurement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Connect with someone from Ambarella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Why is the beetle demo Lychee dependent?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Emulator (Nvidia -&gt; Ambarella)?</a:t>
            </a:r>
            <a:endParaRPr/>
          </a:p>
        </p:txBody>
      </p:sp>
      <p:sp>
        <p:nvSpPr>
          <p:cNvPr id="180" name="Google Shape;180;p20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