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Open Sans ExtraBold"/>
      <p:bold r:id="rId13"/>
      <p:boldItalic r:id="rId14"/>
    </p:embeddedFont>
    <p:embeddedFont>
      <p:font typeface="Crimson Text"/>
      <p:regular r:id="rId15"/>
      <p:bold r:id="rId16"/>
      <p:italic r:id="rId17"/>
      <p:boldItalic r:id="rId18"/>
    </p:embeddedFont>
    <p:embeddedFont>
      <p:font typeface="Open Sans Light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.fntdata"/><Relationship Id="rId22" Type="http://schemas.openxmlformats.org/officeDocument/2006/relationships/font" Target="fonts/OpenSansLight-boldItalic.fntdata"/><Relationship Id="rId21" Type="http://schemas.openxmlformats.org/officeDocument/2006/relationships/font" Target="fonts/OpenSansLight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penSansExtraBold-bold.fntdata"/><Relationship Id="rId12" Type="http://schemas.openxmlformats.org/officeDocument/2006/relationships/slide" Target="slides/slide8.xml"/><Relationship Id="rId15" Type="http://schemas.openxmlformats.org/officeDocument/2006/relationships/font" Target="fonts/CrimsonText-regular.fntdata"/><Relationship Id="rId14" Type="http://schemas.openxmlformats.org/officeDocument/2006/relationships/font" Target="fonts/OpenSansExtraBold-boldItalic.fntdata"/><Relationship Id="rId17" Type="http://schemas.openxmlformats.org/officeDocument/2006/relationships/font" Target="fonts/CrimsonText-italic.fntdata"/><Relationship Id="rId16" Type="http://schemas.openxmlformats.org/officeDocument/2006/relationships/font" Target="fonts/CrimsonText-bold.fntdata"/><Relationship Id="rId19" Type="http://schemas.openxmlformats.org/officeDocument/2006/relationships/font" Target="fonts/OpenSansLight-regular.fntdata"/><Relationship Id="rId18" Type="http://schemas.openxmlformats.org/officeDocument/2006/relationships/font" Target="fonts/CrimsonTex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186d3b4e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186d3b4e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2b456ac4f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2b456ac4f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run Autoware on Ambrella native system directly?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the stack compare to Nvidia Jetson.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6feafe279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6feafe279_1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3186d3b4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3186d3b4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6feafe27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6feafe27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we’re aware this is a stretch goal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6feafe279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6feafe279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6feafe279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6feafe279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4972833" y="0"/>
            <a:ext cx="721916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"/>
          <p:cNvCxnSpPr/>
          <p:nvPr/>
        </p:nvCxnSpPr>
        <p:spPr>
          <a:xfrm>
            <a:off x="5776231" y="3745282"/>
            <a:ext cx="5687223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732463" y="2284413"/>
            <a:ext cx="57308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5788025" y="4026802"/>
            <a:ext cx="32702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b="1" sz="1600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543" y="2556221"/>
            <a:ext cx="2078103" cy="13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781891" y="4449077"/>
            <a:ext cx="59261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Slide Photo">
  <p:cSld name="Full-Slide Photo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588723" y="588724"/>
            <a:ext cx="11014553" cy="56805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1757819" y="2035793"/>
            <a:ext cx="8538576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720850" y="2438400"/>
            <a:ext cx="8575545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AutoNum type="arabicPeriod"/>
              <a:defRPr sz="2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1820450" y="1220947"/>
            <a:ext cx="5883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</a:pPr>
            <a:r>
              <a:rPr b="0" i="0" lang="en-US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Agenda</a:t>
            </a:r>
            <a:endParaRPr b="0" i="0" sz="3600" u="none" cap="none" strike="noStrik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54363" y="3044825"/>
            <a:ext cx="58832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indent="-508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2pPr>
            <a:lvl3pPr indent="-508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3pPr>
            <a:lvl4pPr indent="-508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4pPr>
            <a:lvl5pPr indent="-508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Headline">
  <p:cSld name="Text with Headlin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384125" y="83048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2346325" y="3081338"/>
            <a:ext cx="67468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2346325" y="2535238"/>
            <a:ext cx="6638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2346325" y="631804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">
  <p:cSld name="Two-Colum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346325" y="2978150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6"/>
          <p:cNvCxnSpPr/>
          <p:nvPr/>
        </p:nvCxnSpPr>
        <p:spPr>
          <a:xfrm flipH="1">
            <a:off x="6861569" y="2624443"/>
            <a:ext cx="36096" cy="260002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2347175" y="8089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2346324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7269053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5" type="body"/>
          </p:nvPr>
        </p:nvSpPr>
        <p:spPr>
          <a:xfrm>
            <a:off x="7272098" y="2974975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2347165" y="6318250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2346544" y="2596953"/>
            <a:ext cx="3930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Crimson Text"/>
              <a:buNone/>
            </a:pPr>
            <a:r>
              <a:rPr b="0" i="0" lang="en-US" sz="5400" u="none" cap="none" strike="noStrike">
                <a:solidFill>
                  <a:srgbClr val="A5A5A5"/>
                </a:solidFill>
                <a:latin typeface="Crimson Text"/>
                <a:ea typeface="Crimson Text"/>
                <a:cs typeface="Crimson Text"/>
                <a:sym typeface="Crimson Text"/>
              </a:rPr>
              <a:t>“</a:t>
            </a:r>
            <a:endParaRPr b="0" i="0" sz="5400" u="none" cap="none" strike="noStrike">
              <a:solidFill>
                <a:srgbClr val="A5A5A5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57" name="Google Shape;57;p7"/>
          <p:cNvSpPr/>
          <p:nvPr>
            <p:ph idx="2" type="pic"/>
          </p:nvPr>
        </p:nvSpPr>
        <p:spPr>
          <a:xfrm rot="429021">
            <a:off x="8715166" y="1582670"/>
            <a:ext cx="2665962" cy="41751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2676100" y="5367415"/>
            <a:ext cx="4413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cap="none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2676525" y="2779713"/>
            <a:ext cx="5286375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None/>
              <a:defRPr sz="2400">
                <a:solidFill>
                  <a:srgbClr val="5D5D5D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2378063" y="7867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2325685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2335568" y="6328495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2384125" y="2171238"/>
            <a:ext cx="68166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2708275" y="6342063"/>
            <a:ext cx="57681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i="1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-Out">
  <p:cSld name="Call-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9"/>
          <p:cNvCxnSpPr/>
          <p:nvPr/>
        </p:nvCxnSpPr>
        <p:spPr>
          <a:xfrm>
            <a:off x="2382685" y="3389704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" name="Google Shape;77;p9"/>
          <p:cNvCxnSpPr/>
          <p:nvPr/>
        </p:nvCxnSpPr>
        <p:spPr>
          <a:xfrm>
            <a:off x="2382685" y="4675735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9"/>
          <p:cNvCxnSpPr/>
          <p:nvPr/>
        </p:nvCxnSpPr>
        <p:spPr>
          <a:xfrm>
            <a:off x="2382685" y="6017521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2384125" y="86701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2457450" y="23786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302125" y="24480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2457450" y="36011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5" type="body"/>
          </p:nvPr>
        </p:nvSpPr>
        <p:spPr>
          <a:xfrm>
            <a:off x="4302125" y="36705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6" type="body"/>
          </p:nvPr>
        </p:nvSpPr>
        <p:spPr>
          <a:xfrm>
            <a:off x="2457450" y="4884025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7" type="body"/>
          </p:nvPr>
        </p:nvSpPr>
        <p:spPr>
          <a:xfrm>
            <a:off x="4302125" y="4953380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2341697" y="631647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9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89" name="Google Shape;8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308225" y="6320927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/>
          <p:nvPr>
            <p:ph idx="2" type="chart"/>
          </p:nvPr>
        </p:nvSpPr>
        <p:spPr>
          <a:xfrm>
            <a:off x="2308225" y="2682875"/>
            <a:ext cx="7102475" cy="318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cxnSp>
        <p:nvCxnSpPr>
          <p:cNvPr id="94" name="Google Shape;94;p10"/>
          <p:cNvCxnSpPr/>
          <p:nvPr/>
        </p:nvCxnSpPr>
        <p:spPr>
          <a:xfrm>
            <a:off x="2384121" y="1615723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5" name="Google Shape;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4639" y="2683253"/>
            <a:ext cx="4782721" cy="31884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2384125" y="7803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3" type="body"/>
          </p:nvPr>
        </p:nvSpPr>
        <p:spPr>
          <a:xfrm>
            <a:off x="2308225" y="2179638"/>
            <a:ext cx="667655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b="1"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b="0" i="0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6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4972833" y="0"/>
            <a:ext cx="72192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4543" y="2556221"/>
            <a:ext cx="2078103" cy="13196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5732463" y="2284413"/>
            <a:ext cx="5730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</a:pPr>
            <a:r>
              <a:rPr lang="en-US"/>
              <a:t>Week 5 Report</a:t>
            </a:r>
            <a:endParaRPr/>
          </a:p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5788025" y="4026802"/>
            <a:ext cx="3270300" cy="3381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Qi Luo, Sidharth Suravarapu</a:t>
            </a:r>
            <a:endParaRPr/>
          </a:p>
        </p:txBody>
      </p:sp>
      <p:sp>
        <p:nvSpPr>
          <p:cNvPr id="106" name="Google Shape;106;p12"/>
          <p:cNvSpPr txBox="1"/>
          <p:nvPr>
            <p:ph idx="3" type="body"/>
          </p:nvPr>
        </p:nvSpPr>
        <p:spPr>
          <a:xfrm>
            <a:off x="5781900" y="4449074"/>
            <a:ext cx="5926200" cy="9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OSHKOSH PROJECT: Assessment of Autonomous Driving Software Performance on Edge Devices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2341697" y="6316472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2384125" y="867013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Primary Objectives</a:t>
            </a:r>
            <a:endParaRPr/>
          </a:p>
        </p:txBody>
      </p:sp>
      <p:sp>
        <p:nvSpPr>
          <p:cNvPr id="113" name="Google Shape;113;p13"/>
          <p:cNvSpPr txBox="1"/>
          <p:nvPr>
            <p:ph idx="2" type="body"/>
          </p:nvPr>
        </p:nvSpPr>
        <p:spPr>
          <a:xfrm>
            <a:off x="2457450" y="2378670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4" name="Google Shape;114;p13"/>
          <p:cNvSpPr txBox="1"/>
          <p:nvPr>
            <p:ph idx="3" type="body"/>
          </p:nvPr>
        </p:nvSpPr>
        <p:spPr>
          <a:xfrm>
            <a:off x="4302125" y="2448025"/>
            <a:ext cx="6832500" cy="5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Implement Autoware on Ambarella edge device</a:t>
            </a:r>
            <a:endParaRPr sz="2400"/>
          </a:p>
        </p:txBody>
      </p:sp>
      <p:sp>
        <p:nvSpPr>
          <p:cNvPr id="115" name="Google Shape;115;p13"/>
          <p:cNvSpPr txBox="1"/>
          <p:nvPr>
            <p:ph idx="4" type="body"/>
          </p:nvPr>
        </p:nvSpPr>
        <p:spPr>
          <a:xfrm>
            <a:off x="2457450" y="3601170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6" name="Google Shape;116;p13"/>
          <p:cNvSpPr txBox="1"/>
          <p:nvPr>
            <p:ph idx="5" type="body"/>
          </p:nvPr>
        </p:nvSpPr>
        <p:spPr>
          <a:xfrm>
            <a:off x="4302125" y="3670525"/>
            <a:ext cx="6832500" cy="5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Evaluate the capability of the Ambarella devices</a:t>
            </a:r>
            <a:endParaRPr sz="2400"/>
          </a:p>
        </p:txBody>
      </p:sp>
      <p:sp>
        <p:nvSpPr>
          <p:cNvPr id="117" name="Google Shape;117;p13"/>
          <p:cNvSpPr txBox="1"/>
          <p:nvPr>
            <p:ph idx="6" type="body"/>
          </p:nvPr>
        </p:nvSpPr>
        <p:spPr>
          <a:xfrm>
            <a:off x="2457450" y="4884025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8" name="Google Shape;118;p13"/>
          <p:cNvSpPr txBox="1"/>
          <p:nvPr>
            <p:ph idx="7" type="body"/>
          </p:nvPr>
        </p:nvSpPr>
        <p:spPr>
          <a:xfrm>
            <a:off x="4302125" y="4953375"/>
            <a:ext cx="6832500" cy="8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Compare the performance of Ambarella device to the NVIDIA ORIN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Completed Tasks</a:t>
            </a:r>
            <a:endParaRPr/>
          </a:p>
        </p:txBody>
      </p:sp>
      <p:sp>
        <p:nvSpPr>
          <p:cNvPr id="124" name="Google Shape;124;p14"/>
          <p:cNvSpPr txBox="1"/>
          <p:nvPr>
            <p:ph idx="2" type="body"/>
          </p:nvPr>
        </p:nvSpPr>
        <p:spPr>
          <a:xfrm>
            <a:off x="2384125" y="1942863"/>
            <a:ext cx="9084900" cy="3897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Installed Autoware on Ambarella device (no graphic acceleration)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Installed Ambarella SDK on work laptops (Docker container running U</a:t>
            </a:r>
            <a:r>
              <a:rPr lang="en-US"/>
              <a:t>buntu</a:t>
            </a:r>
            <a:r>
              <a:rPr lang="en-US"/>
              <a:t> 20.04 required)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2000"/>
              </a:spcAft>
              <a:buSzPts val="2000"/>
              <a:buChar char="•"/>
            </a:pPr>
            <a:r>
              <a:rPr lang="en-US"/>
              <a:t>Used Arm Toolchain to generate SDK documentation</a:t>
            </a:r>
            <a:endParaRPr/>
          </a:p>
        </p:txBody>
      </p:sp>
      <p:sp>
        <p:nvSpPr>
          <p:cNvPr id="125" name="Google Shape;125;p14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N1 Cooper Max SDK Info</a:t>
            </a:r>
            <a:endParaRPr/>
          </a:p>
        </p:txBody>
      </p:sp>
      <p:sp>
        <p:nvSpPr>
          <p:cNvPr id="133" name="Google Shape;133;p15"/>
          <p:cNvSpPr txBox="1"/>
          <p:nvPr>
            <p:ph idx="2" type="body"/>
          </p:nvPr>
        </p:nvSpPr>
        <p:spPr>
          <a:xfrm>
            <a:off x="2384125" y="2171238"/>
            <a:ext cx="6816600" cy="3067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4" name="Google Shape;134;p15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75" y="2038824"/>
            <a:ext cx="11493024" cy="34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Ongoing Tasks</a:t>
            </a:r>
            <a:endParaRPr/>
          </a:p>
        </p:txBody>
      </p:sp>
      <p:sp>
        <p:nvSpPr>
          <p:cNvPr id="142" name="Google Shape;142;p16"/>
          <p:cNvSpPr txBox="1"/>
          <p:nvPr>
            <p:ph idx="2" type="body"/>
          </p:nvPr>
        </p:nvSpPr>
        <p:spPr>
          <a:xfrm>
            <a:off x="2384125" y="1768650"/>
            <a:ext cx="8553900" cy="4271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Running Autoware headless to speed it up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Review the newly generated documentations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New Demos Available: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Access Control Camera (point cloud / biometrics)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Multi-View Video Conference (segments video input into one output per person)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to log </a:t>
            </a:r>
            <a:r>
              <a:rPr lang="en-US"/>
              <a:t>(CPU, NVP, GVP usage)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Find model files (onnx, etc.) for object detection that Autoware uses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Implement and demonstrate performance of converted model with CVFlow</a:t>
            </a:r>
            <a:endParaRPr/>
          </a:p>
        </p:txBody>
      </p:sp>
      <p:sp>
        <p:nvSpPr>
          <p:cNvPr id="143" name="Google Shape;143;p16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Hardware Block Diagram</a:t>
            </a:r>
            <a:endParaRPr/>
          </a:p>
        </p:txBody>
      </p:sp>
      <p:sp>
        <p:nvSpPr>
          <p:cNvPr id="150" name="Google Shape;150;p17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975" y="1708050"/>
            <a:ext cx="8357651" cy="45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/>
          <p:nvPr/>
        </p:nvSpPr>
        <p:spPr>
          <a:xfrm>
            <a:off x="3857125" y="2194575"/>
            <a:ext cx="2157600" cy="338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 Light"/>
                <a:ea typeface="Open Sans Light"/>
                <a:cs typeface="Open Sans Light"/>
                <a:sym typeface="Open Sans Light"/>
              </a:rPr>
              <a:t>Ambarella CV3x SOC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5287850" y="2908550"/>
            <a:ext cx="2507700" cy="48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 Light"/>
                <a:ea typeface="Open Sans Light"/>
                <a:cs typeface="Open Sans Light"/>
                <a:sym typeface="Open Sans Light"/>
              </a:rPr>
              <a:t>Dual Core Arm Cortex A78AE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Software Framework</a:t>
            </a:r>
            <a:endParaRPr/>
          </a:p>
        </p:txBody>
      </p:sp>
      <p:sp>
        <p:nvSpPr>
          <p:cNvPr id="160" name="Google Shape;160;p18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118" y="1704663"/>
            <a:ext cx="8607942" cy="45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Questions for Ambarella</a:t>
            </a:r>
            <a:endParaRPr/>
          </a:p>
        </p:txBody>
      </p:sp>
      <p:sp>
        <p:nvSpPr>
          <p:cNvPr id="168" name="Google Shape;168;p19"/>
          <p:cNvSpPr txBox="1"/>
          <p:nvPr>
            <p:ph idx="2" type="body"/>
          </p:nvPr>
        </p:nvSpPr>
        <p:spPr>
          <a:xfrm>
            <a:off x="2384125" y="1773075"/>
            <a:ext cx="8473800" cy="4380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We are trying to benchmark the performance and capability of Autoware on ambarella device against an Nvidia device.</a:t>
            </a:r>
            <a:endParaRPr sz="1800"/>
          </a:p>
          <a:p>
            <a:pPr indent="-334327" lvl="0" marL="457200" rtl="0" algn="l">
              <a:spcBef>
                <a:spcPts val="20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Can Rviz graphical rendering be hardware accelerated on Ambarella devices, like Nvidia does? Or does there exist alternative rendering software for Ambarella?</a:t>
            </a:r>
            <a:endParaRPr sz="1800"/>
          </a:p>
          <a:p>
            <a:pPr indent="-334327" lvl="0" marL="457200" rtl="0" algn="l">
              <a:spcBef>
                <a:spcPts val="20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What logging software is used for performance benchmarking in the Beetle Demo? (CPU, NVP, GVP usage)</a:t>
            </a:r>
            <a:endParaRPr sz="1800"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Can we run a docker container that has Nvidia dependencies on the ambarella device? Does the Ambarella hardware meet the necessary requirements to support these dependencies?</a:t>
            </a:r>
            <a:endParaRPr sz="1800"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Is there a way to directly emulate Nvidia software on the ambarella device? Are there any known issues or limitations when running Nvidia software on the Ambarella device?</a:t>
            </a:r>
            <a:endParaRPr sz="1800"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What steps are required to ensure compatibility between Nvidia software and the Ambarella device?</a:t>
            </a:r>
            <a:endParaRPr sz="1800"/>
          </a:p>
          <a:p>
            <a:pPr indent="-334327" lvl="0" marL="457200" rtl="0" algn="l">
              <a:spcBef>
                <a:spcPts val="2000"/>
              </a:spcBef>
              <a:spcAft>
                <a:spcPts val="2000"/>
              </a:spcAft>
              <a:buSzPct val="100000"/>
              <a:buChar char="•"/>
            </a:pPr>
            <a:r>
              <a:rPr lang="en-US" sz="1800"/>
              <a:t>Does the ambarella device have a power </a:t>
            </a:r>
            <a:r>
              <a:rPr lang="en-US" sz="1800"/>
              <a:t>consumption</a:t>
            </a:r>
            <a:r>
              <a:rPr lang="en-US" sz="1800"/>
              <a:t> monitor built in?</a:t>
            </a:r>
            <a:endParaRPr sz="1800"/>
          </a:p>
        </p:txBody>
      </p:sp>
      <p:sp>
        <p:nvSpPr>
          <p:cNvPr id="169" name="Google Shape;169;p19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