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Open Sans ExtraBold"/>
      <p:bold r:id="rId18"/>
      <p:boldItalic r:id="rId19"/>
    </p:embeddedFont>
    <p:embeddedFont>
      <p:font typeface="Crimson Text"/>
      <p:regular r:id="rId20"/>
      <p:bold r:id="rId21"/>
      <p:italic r:id="rId22"/>
      <p:boldItalic r:id="rId23"/>
    </p:embeddedFont>
    <p:embeddedFont>
      <p:font typeface="Open Sans Light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rimsonText-regular.fntdata"/><Relationship Id="rId22" Type="http://schemas.openxmlformats.org/officeDocument/2006/relationships/font" Target="fonts/CrimsonText-italic.fntdata"/><Relationship Id="rId21" Type="http://schemas.openxmlformats.org/officeDocument/2006/relationships/font" Target="fonts/CrimsonText-bold.fntdata"/><Relationship Id="rId24" Type="http://schemas.openxmlformats.org/officeDocument/2006/relationships/font" Target="fonts/OpenSansLight-regular.fntdata"/><Relationship Id="rId23" Type="http://schemas.openxmlformats.org/officeDocument/2006/relationships/font" Target="fonts/CrimsonTex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Light-italic.fntdata"/><Relationship Id="rId25" Type="http://schemas.openxmlformats.org/officeDocument/2006/relationships/font" Target="fonts/OpenSansLight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OpenSans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OpenSansExtraBold-boldItalic.fntdata"/><Relationship Id="rId18" Type="http://schemas.openxmlformats.org/officeDocument/2006/relationships/font" Target="fonts/OpenSans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3186d3b4e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3186d3b4e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2b456ac4f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2b456ac4f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we run Autoware on Ambrella native system directly?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the stack compare to Nvidia Jetson.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86eea4d04_0_3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86eea4d04_0_3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86eea4d04_0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86eea4d04_0_1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86eea4d04_0_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86eea4d04_0_1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3186d3b4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3186d3b4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86eea4d0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786eea4d0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6feafe279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6feafe279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4972833" y="0"/>
            <a:ext cx="721916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6;p2"/>
          <p:cNvCxnSpPr/>
          <p:nvPr/>
        </p:nvCxnSpPr>
        <p:spPr>
          <a:xfrm>
            <a:off x="5776231" y="3745282"/>
            <a:ext cx="5687223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732463" y="2284413"/>
            <a:ext cx="57308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5788025" y="4026802"/>
            <a:ext cx="32702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b="1" sz="1600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4543" y="2556221"/>
            <a:ext cx="2078103" cy="131967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3" type="body"/>
          </p:nvPr>
        </p:nvSpPr>
        <p:spPr>
          <a:xfrm>
            <a:off x="5781891" y="4449077"/>
            <a:ext cx="59261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-Slide Photo">
  <p:cSld name="Full-Slide Photo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588723" y="588724"/>
            <a:ext cx="11014553" cy="56805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4;p3"/>
          <p:cNvCxnSpPr/>
          <p:nvPr/>
        </p:nvCxnSpPr>
        <p:spPr>
          <a:xfrm>
            <a:off x="1757819" y="2035793"/>
            <a:ext cx="8538576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720850" y="2438400"/>
            <a:ext cx="8575545" cy="280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Open Sans ExtraBold"/>
              <a:buAutoNum type="arabicPeriod"/>
              <a:defRPr sz="24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81000" lvl="3" marL="1828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81000" lvl="4" marL="22860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/>
        </p:nvSpPr>
        <p:spPr>
          <a:xfrm>
            <a:off x="1820450" y="1220947"/>
            <a:ext cx="58830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</a:pPr>
            <a:r>
              <a:rPr b="0" i="0" lang="en-US" sz="36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Agenda</a:t>
            </a:r>
            <a:endParaRPr b="0" i="0" sz="3600" u="none" cap="none" strike="noStrike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" type="body"/>
          </p:nvPr>
        </p:nvSpPr>
        <p:spPr>
          <a:xfrm>
            <a:off x="3154363" y="3044825"/>
            <a:ext cx="5883275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indent="-508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2pPr>
            <a:lvl3pPr indent="-508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3pPr>
            <a:lvl4pPr indent="-508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4pPr>
            <a:lvl5pPr indent="-508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with Headline">
  <p:cSld name="Text with Headlin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idx="1" type="body"/>
          </p:nvPr>
        </p:nvSpPr>
        <p:spPr>
          <a:xfrm>
            <a:off x="2384125" y="830488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2346325" y="3081338"/>
            <a:ext cx="6746875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3" type="body"/>
          </p:nvPr>
        </p:nvSpPr>
        <p:spPr>
          <a:xfrm>
            <a:off x="2346325" y="2535238"/>
            <a:ext cx="66389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2346325" y="6318042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lumn">
  <p:cSld name="Two-Colum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2346325" y="2978150"/>
            <a:ext cx="4289425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6"/>
          <p:cNvCxnSpPr/>
          <p:nvPr/>
        </p:nvCxnSpPr>
        <p:spPr>
          <a:xfrm flipH="1">
            <a:off x="6861569" y="2624443"/>
            <a:ext cx="36096" cy="260002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2347175" y="808938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2346324" y="2535238"/>
            <a:ext cx="4288651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7269053" y="2535238"/>
            <a:ext cx="4288651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5" type="body"/>
          </p:nvPr>
        </p:nvSpPr>
        <p:spPr>
          <a:xfrm>
            <a:off x="7272098" y="2974975"/>
            <a:ext cx="4289425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2347165" y="6318250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/>
          <p:nvPr/>
        </p:nvSpPr>
        <p:spPr>
          <a:xfrm>
            <a:off x="1152395" y="0"/>
            <a:ext cx="11039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/>
          <p:nvPr/>
        </p:nvSpPr>
        <p:spPr>
          <a:xfrm>
            <a:off x="2346544" y="2596953"/>
            <a:ext cx="3930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5400"/>
              <a:buFont typeface="Crimson Text"/>
              <a:buNone/>
            </a:pPr>
            <a:r>
              <a:rPr b="0" i="0" lang="en-US" sz="5400" u="none" cap="none" strike="noStrike">
                <a:solidFill>
                  <a:srgbClr val="A5A5A5"/>
                </a:solidFill>
                <a:latin typeface="Crimson Text"/>
                <a:ea typeface="Crimson Text"/>
                <a:cs typeface="Crimson Text"/>
                <a:sym typeface="Crimson Text"/>
              </a:rPr>
              <a:t>“</a:t>
            </a:r>
            <a:endParaRPr b="0" i="0" sz="5400" u="none" cap="none" strike="noStrike">
              <a:solidFill>
                <a:srgbClr val="A5A5A5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57" name="Google Shape;57;p7"/>
          <p:cNvSpPr/>
          <p:nvPr>
            <p:ph idx="2" type="pic"/>
          </p:nvPr>
        </p:nvSpPr>
        <p:spPr>
          <a:xfrm rot="429021">
            <a:off x="8715166" y="1582670"/>
            <a:ext cx="2665962" cy="41751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2676100" y="5367415"/>
            <a:ext cx="44132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cap="none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2676525" y="2779713"/>
            <a:ext cx="5286375" cy="221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400"/>
              <a:buNone/>
              <a:defRPr sz="2400">
                <a:solidFill>
                  <a:srgbClr val="5D5D5D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2378063" y="786763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2325685" y="6332948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ed List">
  <p:cSld name="Bulleted Lis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2335568" y="6328495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2" type="body"/>
          </p:nvPr>
        </p:nvSpPr>
        <p:spPr>
          <a:xfrm>
            <a:off x="2384125" y="2171238"/>
            <a:ext cx="68166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3" type="body"/>
          </p:nvPr>
        </p:nvSpPr>
        <p:spPr>
          <a:xfrm>
            <a:off x="2708275" y="6342063"/>
            <a:ext cx="5768163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i="1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1" name="Google Shape;71;p8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-Out">
  <p:cSld name="Call-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73" name="Google Shape;7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9"/>
          <p:cNvCxnSpPr/>
          <p:nvPr/>
        </p:nvCxnSpPr>
        <p:spPr>
          <a:xfrm>
            <a:off x="2382685" y="3389704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7" name="Google Shape;77;p9"/>
          <p:cNvCxnSpPr/>
          <p:nvPr/>
        </p:nvCxnSpPr>
        <p:spPr>
          <a:xfrm>
            <a:off x="2382685" y="4675735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" name="Google Shape;78;p9"/>
          <p:cNvCxnSpPr/>
          <p:nvPr/>
        </p:nvCxnSpPr>
        <p:spPr>
          <a:xfrm>
            <a:off x="2382685" y="6017521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9" name="Google Shape;79;p9"/>
          <p:cNvSpPr txBox="1"/>
          <p:nvPr>
            <p:ph idx="1" type="body"/>
          </p:nvPr>
        </p:nvSpPr>
        <p:spPr>
          <a:xfrm>
            <a:off x="2384125" y="867013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2" type="body"/>
          </p:nvPr>
        </p:nvSpPr>
        <p:spPr>
          <a:xfrm>
            <a:off x="2457450" y="2378670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3" type="body"/>
          </p:nvPr>
        </p:nvSpPr>
        <p:spPr>
          <a:xfrm>
            <a:off x="4302125" y="2448025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4" type="body"/>
          </p:nvPr>
        </p:nvSpPr>
        <p:spPr>
          <a:xfrm>
            <a:off x="2457450" y="3601170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5" type="body"/>
          </p:nvPr>
        </p:nvSpPr>
        <p:spPr>
          <a:xfrm>
            <a:off x="4302125" y="3670525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6" type="body"/>
          </p:nvPr>
        </p:nvSpPr>
        <p:spPr>
          <a:xfrm>
            <a:off x="2457450" y="4884025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7" type="body"/>
          </p:nvPr>
        </p:nvSpPr>
        <p:spPr>
          <a:xfrm>
            <a:off x="4302125" y="4953380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2341697" y="6316472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9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89" name="Google Shape;8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0"/>
          <p:cNvSpPr/>
          <p:nvPr/>
        </p:nvSpPr>
        <p:spPr>
          <a:xfrm>
            <a:off x="1152395" y="0"/>
            <a:ext cx="11039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2308225" y="6320927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0"/>
          <p:cNvSpPr/>
          <p:nvPr>
            <p:ph idx="2" type="chart"/>
          </p:nvPr>
        </p:nvSpPr>
        <p:spPr>
          <a:xfrm>
            <a:off x="2308225" y="2682875"/>
            <a:ext cx="7102475" cy="318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cxnSp>
        <p:nvCxnSpPr>
          <p:cNvPr id="94" name="Google Shape;94;p10"/>
          <p:cNvCxnSpPr/>
          <p:nvPr/>
        </p:nvCxnSpPr>
        <p:spPr>
          <a:xfrm>
            <a:off x="2384121" y="1615723"/>
            <a:ext cx="917740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5" name="Google Shape;9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4639" y="2683253"/>
            <a:ext cx="4782721" cy="318848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0"/>
          <p:cNvSpPr txBox="1"/>
          <p:nvPr>
            <p:ph idx="1" type="body"/>
          </p:nvPr>
        </p:nvSpPr>
        <p:spPr>
          <a:xfrm>
            <a:off x="2384125" y="780363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3" type="body"/>
          </p:nvPr>
        </p:nvSpPr>
        <p:spPr>
          <a:xfrm>
            <a:off x="2308225" y="2179638"/>
            <a:ext cx="6676559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b="1" sz="18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  <a:defRPr b="0" i="0" sz="36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6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4972833" y="0"/>
            <a:ext cx="72192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04543" y="2556221"/>
            <a:ext cx="2078103" cy="13196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idx="1" type="body"/>
          </p:nvPr>
        </p:nvSpPr>
        <p:spPr>
          <a:xfrm>
            <a:off x="5732463" y="2284413"/>
            <a:ext cx="5730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</a:pPr>
            <a:r>
              <a:rPr lang="en-US"/>
              <a:t>Week 6 Report</a:t>
            </a:r>
            <a:endParaRPr/>
          </a:p>
        </p:txBody>
      </p:sp>
      <p:sp>
        <p:nvSpPr>
          <p:cNvPr id="105" name="Google Shape;105;p12"/>
          <p:cNvSpPr txBox="1"/>
          <p:nvPr>
            <p:ph idx="2" type="body"/>
          </p:nvPr>
        </p:nvSpPr>
        <p:spPr>
          <a:xfrm>
            <a:off x="5788025" y="4026802"/>
            <a:ext cx="3270300" cy="3381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Qi Luo, Sidharth Suravarapu</a:t>
            </a:r>
            <a:endParaRPr/>
          </a:p>
        </p:txBody>
      </p:sp>
      <p:sp>
        <p:nvSpPr>
          <p:cNvPr id="106" name="Google Shape;106;p12"/>
          <p:cNvSpPr txBox="1"/>
          <p:nvPr>
            <p:ph idx="3" type="body"/>
          </p:nvPr>
        </p:nvSpPr>
        <p:spPr>
          <a:xfrm>
            <a:off x="5781900" y="4449074"/>
            <a:ext cx="5926200" cy="957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OSHKOSH PROJECT: Assessment of Autonomous Driving Software Performance on Edge Devices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2341697" y="6316472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3"/>
          <p:cNvSpPr txBox="1"/>
          <p:nvPr>
            <p:ph idx="1" type="body"/>
          </p:nvPr>
        </p:nvSpPr>
        <p:spPr>
          <a:xfrm>
            <a:off x="2384125" y="867013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Primary Objectives</a:t>
            </a:r>
            <a:endParaRPr/>
          </a:p>
        </p:txBody>
      </p:sp>
      <p:sp>
        <p:nvSpPr>
          <p:cNvPr id="113" name="Google Shape;113;p13"/>
          <p:cNvSpPr txBox="1"/>
          <p:nvPr>
            <p:ph idx="2" type="body"/>
          </p:nvPr>
        </p:nvSpPr>
        <p:spPr>
          <a:xfrm>
            <a:off x="2457450" y="2378670"/>
            <a:ext cx="1503300" cy="9234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14" name="Google Shape;114;p13"/>
          <p:cNvSpPr txBox="1"/>
          <p:nvPr>
            <p:ph idx="3" type="body"/>
          </p:nvPr>
        </p:nvSpPr>
        <p:spPr>
          <a:xfrm>
            <a:off x="4302125" y="2448025"/>
            <a:ext cx="6832500" cy="554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Implement Autoware on Ambarella edge device</a:t>
            </a:r>
            <a:endParaRPr sz="2400"/>
          </a:p>
        </p:txBody>
      </p:sp>
      <p:sp>
        <p:nvSpPr>
          <p:cNvPr id="115" name="Google Shape;115;p13"/>
          <p:cNvSpPr txBox="1"/>
          <p:nvPr>
            <p:ph idx="4" type="body"/>
          </p:nvPr>
        </p:nvSpPr>
        <p:spPr>
          <a:xfrm>
            <a:off x="2457450" y="3601170"/>
            <a:ext cx="1503300" cy="9234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16" name="Google Shape;116;p13"/>
          <p:cNvSpPr txBox="1"/>
          <p:nvPr>
            <p:ph idx="5" type="body"/>
          </p:nvPr>
        </p:nvSpPr>
        <p:spPr>
          <a:xfrm>
            <a:off x="4302125" y="3670525"/>
            <a:ext cx="6832500" cy="554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Evaluate the capability of the Ambarella devices</a:t>
            </a:r>
            <a:endParaRPr sz="2400"/>
          </a:p>
        </p:txBody>
      </p:sp>
      <p:sp>
        <p:nvSpPr>
          <p:cNvPr id="117" name="Google Shape;117;p13"/>
          <p:cNvSpPr txBox="1"/>
          <p:nvPr>
            <p:ph idx="6" type="body"/>
          </p:nvPr>
        </p:nvSpPr>
        <p:spPr>
          <a:xfrm>
            <a:off x="2457450" y="4884025"/>
            <a:ext cx="1503300" cy="9234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18" name="Google Shape;118;p13"/>
          <p:cNvSpPr txBox="1"/>
          <p:nvPr>
            <p:ph idx="7" type="body"/>
          </p:nvPr>
        </p:nvSpPr>
        <p:spPr>
          <a:xfrm>
            <a:off x="4302125" y="4953375"/>
            <a:ext cx="6832500" cy="854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Compare the performance of Ambarella device to the NVIDIA ORIN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Completed Tasks</a:t>
            </a:r>
            <a:endParaRPr/>
          </a:p>
        </p:txBody>
      </p:sp>
      <p:sp>
        <p:nvSpPr>
          <p:cNvPr id="124" name="Google Shape;124;p14"/>
          <p:cNvSpPr txBox="1"/>
          <p:nvPr>
            <p:ph idx="2" type="body"/>
          </p:nvPr>
        </p:nvSpPr>
        <p:spPr>
          <a:xfrm>
            <a:off x="2384125" y="1942863"/>
            <a:ext cx="9084900" cy="38970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Reviewed the newly generated documentations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Ran Benchmarks on Beetle Demo to verify NVP, GVP Usage - Using Cooper Home</a:t>
            </a:r>
            <a:endParaRPr/>
          </a:p>
          <a:p>
            <a:pPr indent="0" lvl="0" marL="45720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2384125" y="751025"/>
            <a:ext cx="81582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85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Beetle Demo: </a:t>
            </a:r>
            <a:r>
              <a:rPr lang="en-US"/>
              <a:t>Benchmarking</a:t>
            </a:r>
            <a:r>
              <a:rPr lang="en-US"/>
              <a:t> Results for N1</a:t>
            </a:r>
            <a:endParaRPr/>
          </a:p>
        </p:txBody>
      </p:sp>
      <p:sp>
        <p:nvSpPr>
          <p:cNvPr id="133" name="Google Shape;133;p15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LINK: </a:t>
            </a:r>
            <a:r>
              <a:rPr lang="en-US"/>
              <a:t>https://docs.google.com/spreadsheets/d/1CO8MaR8qaK6ZJHWardiuMNDysWMEI98H/edit?gid=561081422#gid=561081422</a:t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350" y="2084425"/>
            <a:ext cx="5669601" cy="31203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5"/>
          <p:cNvSpPr txBox="1"/>
          <p:nvPr/>
        </p:nvSpPr>
        <p:spPr>
          <a:xfrm>
            <a:off x="8418175" y="2048425"/>
            <a:ext cx="3546900" cy="31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Results show slightly improved performance from</a:t>
            </a:r>
            <a:r>
              <a:rPr lang="en-US" sz="20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Ambarella-provided documentation</a:t>
            </a:r>
            <a:endParaRPr sz="20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2384125" y="794450"/>
            <a:ext cx="69687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Review:</a:t>
            </a:r>
            <a:r>
              <a:rPr lang="en-US"/>
              <a:t> Hardware Monitoring</a:t>
            </a:r>
            <a:endParaRPr/>
          </a:p>
        </p:txBody>
      </p:sp>
      <p:sp>
        <p:nvSpPr>
          <p:cNvPr id="142" name="Google Shape;142;p16"/>
          <p:cNvSpPr txBox="1"/>
          <p:nvPr>
            <p:ph idx="2" type="body"/>
          </p:nvPr>
        </p:nvSpPr>
        <p:spPr>
          <a:xfrm>
            <a:off x="2335575" y="1732418"/>
            <a:ext cx="3607200" cy="117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0"/>
              </a:spcAft>
              <a:buNone/>
            </a:pPr>
            <a:r>
              <a:rPr lang="en-US" sz="2600"/>
              <a:t>System Monitor</a:t>
            </a:r>
            <a:endParaRPr sz="2600"/>
          </a:p>
        </p:txBody>
      </p:sp>
      <p:sp>
        <p:nvSpPr>
          <p:cNvPr id="143" name="Google Shape;143;p16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https://autowarefoundation.github.io/autoware.universe/latest/system/system_monitor/</a:t>
            </a:r>
            <a:endParaRPr/>
          </a:p>
        </p:txBody>
      </p:sp>
      <p:sp>
        <p:nvSpPr>
          <p:cNvPr id="144" name="Google Shape;144;p16"/>
          <p:cNvSpPr txBox="1"/>
          <p:nvPr>
            <p:ph idx="2" type="body"/>
          </p:nvPr>
        </p:nvSpPr>
        <p:spPr>
          <a:xfrm>
            <a:off x="7535025" y="1732425"/>
            <a:ext cx="4087200" cy="44610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Publishes topics for various hardware parameters: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1716">
                <a:solidFill>
                  <a:srgbClr val="000000"/>
                </a:solidFill>
              </a:rPr>
              <a:t>CPU Monitor</a:t>
            </a:r>
            <a:endParaRPr sz="1716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716">
                <a:solidFill>
                  <a:srgbClr val="000000"/>
                </a:solidFill>
              </a:rPr>
              <a:t>HDD Monitor</a:t>
            </a:r>
            <a:endParaRPr sz="1716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716">
                <a:solidFill>
                  <a:srgbClr val="000000"/>
                </a:solidFill>
              </a:rPr>
              <a:t>Memory Monitor</a:t>
            </a:r>
            <a:endParaRPr sz="1716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716">
                <a:solidFill>
                  <a:srgbClr val="000000"/>
                </a:solidFill>
              </a:rPr>
              <a:t>Network Monitor</a:t>
            </a:r>
            <a:endParaRPr sz="1716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716">
                <a:solidFill>
                  <a:srgbClr val="000000"/>
                </a:solidFill>
              </a:rPr>
              <a:t>NTP Monitor</a:t>
            </a:r>
            <a:endParaRPr sz="1716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716">
                <a:solidFill>
                  <a:srgbClr val="000000"/>
                </a:solidFill>
              </a:rPr>
              <a:t>Process Monitor</a:t>
            </a:r>
            <a:endParaRPr sz="1716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716">
                <a:solidFill>
                  <a:srgbClr val="000000"/>
                </a:solidFill>
              </a:rPr>
              <a:t>GPU Monitor</a:t>
            </a:r>
            <a:endParaRPr sz="1716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716">
                <a:solidFill>
                  <a:srgbClr val="000000"/>
                </a:solidFill>
              </a:rPr>
              <a:t>Voltage Monitor</a:t>
            </a:r>
            <a:endParaRPr sz="1716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181A1B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118" y="2320305"/>
            <a:ext cx="4498310" cy="312854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 txBox="1"/>
          <p:nvPr/>
        </p:nvSpPr>
        <p:spPr>
          <a:xfrm>
            <a:off x="2335575" y="5505900"/>
            <a:ext cx="459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0"/>
              </a:spcAft>
              <a:buNone/>
            </a:pPr>
            <a:r>
              <a:rPr lang="en-US" sz="16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Example: Class Diagram for Process Monitor</a:t>
            </a:r>
            <a:endParaRPr sz="16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2384125" y="794450"/>
            <a:ext cx="69687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Review: Node Benchmarking</a:t>
            </a:r>
            <a:endParaRPr/>
          </a:p>
        </p:txBody>
      </p:sp>
      <p:sp>
        <p:nvSpPr>
          <p:cNvPr id="153" name="Google Shape;153;p17"/>
          <p:cNvSpPr txBox="1"/>
          <p:nvPr>
            <p:ph idx="2" type="body"/>
          </p:nvPr>
        </p:nvSpPr>
        <p:spPr>
          <a:xfrm>
            <a:off x="2335575" y="1732413"/>
            <a:ext cx="6816600" cy="30672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0"/>
              </a:spcAft>
              <a:buNone/>
            </a:pPr>
            <a:r>
              <a:rPr lang="en-US" sz="2400"/>
              <a:t>Reaction Analyzer</a:t>
            </a:r>
            <a:endParaRPr sz="2400"/>
          </a:p>
        </p:txBody>
      </p:sp>
      <p:sp>
        <p:nvSpPr>
          <p:cNvPr id="154" name="Google Shape;154;p17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https://github.com/autowarefoundation/autoware.universe/tree/main/tools/reaction_analyzer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125" y="2388975"/>
            <a:ext cx="5266026" cy="28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/>
          <p:nvPr>
            <p:ph idx="2" type="body"/>
          </p:nvPr>
        </p:nvSpPr>
        <p:spPr>
          <a:xfrm>
            <a:off x="7963300" y="1895400"/>
            <a:ext cx="3445800" cy="30672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Subscribes to predetermined topics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Reports Node Latency, Pipeline Latency, and Total Latency for each of the nodes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Ongoing Tasks</a:t>
            </a:r>
            <a:endParaRPr/>
          </a:p>
        </p:txBody>
      </p:sp>
      <p:sp>
        <p:nvSpPr>
          <p:cNvPr id="163" name="Google Shape;163;p18"/>
          <p:cNvSpPr txBox="1"/>
          <p:nvPr>
            <p:ph idx="2" type="body"/>
          </p:nvPr>
        </p:nvSpPr>
        <p:spPr>
          <a:xfrm>
            <a:off x="2384125" y="1768650"/>
            <a:ext cx="8553900" cy="42714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System logging script (Uses System Monitor to publish topics, then script logs topics)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Using Reaction Analyzer: compatibility issues </a:t>
            </a:r>
            <a:r>
              <a:rPr lang="en-US"/>
              <a:t>with</a:t>
            </a:r>
            <a:r>
              <a:rPr lang="en-US"/>
              <a:t> current Autoware version, planning simulation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Future: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Verify </a:t>
            </a:r>
            <a:r>
              <a:rPr lang="en-US"/>
              <a:t>inference</a:t>
            </a:r>
            <a:r>
              <a:rPr lang="en-US"/>
              <a:t> performance </a:t>
            </a:r>
            <a:r>
              <a:rPr lang="en-US"/>
              <a:t>with</a:t>
            </a:r>
            <a:r>
              <a:rPr lang="en-US"/>
              <a:t> CVFlow - converted model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775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Taking</a:t>
            </a:r>
            <a:r>
              <a:rPr lang="en-US"/>
              <a:t> Full Advantage of Ambarella</a:t>
            </a:r>
            <a:endParaRPr/>
          </a:p>
        </p:txBody>
      </p:sp>
      <p:sp>
        <p:nvSpPr>
          <p:cNvPr id="171" name="Google Shape;171;p19"/>
          <p:cNvSpPr txBox="1"/>
          <p:nvPr>
            <p:ph idx="2" type="body"/>
          </p:nvPr>
        </p:nvSpPr>
        <p:spPr>
          <a:xfrm>
            <a:off x="2384125" y="1780513"/>
            <a:ext cx="6816600" cy="30672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U</a:t>
            </a:r>
            <a:r>
              <a:rPr lang="en-US"/>
              <a:t>sing another PC to run Rviz together with N1, and remove the Rviz in the final product.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How?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There is also 3 other clusters that can run more tasks(each cluster has 4 arm cores), the current Lychee is only running on 1 cluster, and the other 3 clusters are running default Cooper SDK firmware, you can connect other clusters using socket, each cluster has their own IP address”</a:t>
            </a:r>
            <a:endParaRPr/>
          </a:p>
        </p:txBody>
      </p:sp>
      <p:sp>
        <p:nvSpPr>
          <p:cNvPr id="172" name="Google Shape;172;p19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Questions for Ambarella</a:t>
            </a:r>
            <a:endParaRPr/>
          </a:p>
        </p:txBody>
      </p:sp>
      <p:sp>
        <p:nvSpPr>
          <p:cNvPr id="179" name="Google Shape;179;p20"/>
          <p:cNvSpPr txBox="1"/>
          <p:nvPr>
            <p:ph idx="2" type="body"/>
          </p:nvPr>
        </p:nvSpPr>
        <p:spPr>
          <a:xfrm>
            <a:off x="2384125" y="1773075"/>
            <a:ext cx="8473800" cy="43800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2000"/>
              </a:spcAft>
              <a:buSzPts val="1800"/>
              <a:buChar char="•"/>
            </a:pPr>
            <a:r>
              <a:t/>
            </a:r>
            <a:endParaRPr sz="1800"/>
          </a:p>
        </p:txBody>
      </p:sp>
      <p:sp>
        <p:nvSpPr>
          <p:cNvPr id="180" name="Google Shape;180;p20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