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Open Sans ExtraBold"/>
      <p:bold r:id="rId15"/>
      <p:boldItalic r:id="rId16"/>
    </p:embeddedFont>
    <p:embeddedFont>
      <p:font typeface="Crimson Text"/>
      <p:regular r:id="rId17"/>
      <p:bold r:id="rId18"/>
      <p:italic r:id="rId19"/>
      <p:boldItalic r:id="rId20"/>
    </p:embeddedFont>
    <p:embeddedFont>
      <p:font typeface="Open Sans Light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rimsonText-boldItalic.fntdata"/><Relationship Id="rId22" Type="http://schemas.openxmlformats.org/officeDocument/2006/relationships/font" Target="fonts/OpenSansLight-bold.fntdata"/><Relationship Id="rId21" Type="http://schemas.openxmlformats.org/officeDocument/2006/relationships/font" Target="fonts/OpenSansLight-regular.fntdata"/><Relationship Id="rId24" Type="http://schemas.openxmlformats.org/officeDocument/2006/relationships/font" Target="fonts/OpenSansLight-boldItalic.fntdata"/><Relationship Id="rId23" Type="http://schemas.openxmlformats.org/officeDocument/2006/relationships/font" Target="fonts/OpenSans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OpenSansExtraBold-bold.fntdata"/><Relationship Id="rId14" Type="http://schemas.openxmlformats.org/officeDocument/2006/relationships/slide" Target="slides/slide10.xml"/><Relationship Id="rId17" Type="http://schemas.openxmlformats.org/officeDocument/2006/relationships/font" Target="fonts/CrimsonText-regular.fntdata"/><Relationship Id="rId16" Type="http://schemas.openxmlformats.org/officeDocument/2006/relationships/font" Target="fonts/OpenSansExtraBold-boldItalic.fntdata"/><Relationship Id="rId19" Type="http://schemas.openxmlformats.org/officeDocument/2006/relationships/font" Target="fonts/CrimsonText-italic.fntdata"/><Relationship Id="rId18" Type="http://schemas.openxmlformats.org/officeDocument/2006/relationships/font" Target="fonts/CrimsonTex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3186d3b4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3186d3b4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3186d3b4e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3186d3b4e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2b456ac4f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2b456ac4f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we run Autoware on Ambrella native system directly?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the stack compare to Nvidia Jetson.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e74bf5bf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e74bf5bf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e74bf5bfd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e74bf5bfd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86eea4d04_0_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86eea4d04_0_1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e74bf5bfd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e74bf5bfd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e74bf5bfd_1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e74bf5bfd_1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e74bf5bfd_1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e74bf5bfd_1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4972833" y="0"/>
            <a:ext cx="721916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2"/>
          <p:cNvCxnSpPr/>
          <p:nvPr/>
        </p:nvCxnSpPr>
        <p:spPr>
          <a:xfrm>
            <a:off x="5776231" y="3745282"/>
            <a:ext cx="5687223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732463" y="2284413"/>
            <a:ext cx="57308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5788025" y="4026802"/>
            <a:ext cx="32702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b="1" sz="1600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4543" y="2556221"/>
            <a:ext cx="2078103" cy="131967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3" type="body"/>
          </p:nvPr>
        </p:nvSpPr>
        <p:spPr>
          <a:xfrm>
            <a:off x="5781891" y="4449077"/>
            <a:ext cx="59261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-Slide Photo">
  <p:cSld name="Full-Slide Photo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588723" y="588724"/>
            <a:ext cx="11014553" cy="56805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4;p3"/>
          <p:cNvCxnSpPr/>
          <p:nvPr/>
        </p:nvCxnSpPr>
        <p:spPr>
          <a:xfrm>
            <a:off x="1757819" y="2035793"/>
            <a:ext cx="8538576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720850" y="2438400"/>
            <a:ext cx="8575545" cy="280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Open Sans ExtraBold"/>
              <a:buAutoNum type="arabicPeriod"/>
              <a:defRPr sz="24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81000" lvl="3" marL="1828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81000" lvl="4" marL="2286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/>
        </p:nvSpPr>
        <p:spPr>
          <a:xfrm>
            <a:off x="1820450" y="1220947"/>
            <a:ext cx="58830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</a:pPr>
            <a:r>
              <a:rPr b="0" i="0" lang="en-US" sz="36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Agenda</a:t>
            </a:r>
            <a:endParaRPr b="0" i="0" sz="3600" u="none" cap="none" strike="noStrike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" type="body"/>
          </p:nvPr>
        </p:nvSpPr>
        <p:spPr>
          <a:xfrm>
            <a:off x="3154363" y="3044825"/>
            <a:ext cx="5883275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indent="-508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2pPr>
            <a:lvl3pPr indent="-508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3pPr>
            <a:lvl4pPr indent="-508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4pPr>
            <a:lvl5pPr indent="-508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with Headline">
  <p:cSld name="Text with Headlin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384125" y="830488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2346325" y="3081338"/>
            <a:ext cx="6746875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body"/>
          </p:nvPr>
        </p:nvSpPr>
        <p:spPr>
          <a:xfrm>
            <a:off x="2346325" y="2535238"/>
            <a:ext cx="66389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2346325" y="6318042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lumn">
  <p:cSld name="Two-Colum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346325" y="2978150"/>
            <a:ext cx="4289425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6"/>
          <p:cNvCxnSpPr/>
          <p:nvPr/>
        </p:nvCxnSpPr>
        <p:spPr>
          <a:xfrm flipH="1">
            <a:off x="6861569" y="2624443"/>
            <a:ext cx="36096" cy="260002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2347175" y="808938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2346324" y="2535238"/>
            <a:ext cx="4288651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7269053" y="2535238"/>
            <a:ext cx="4288651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5" type="body"/>
          </p:nvPr>
        </p:nvSpPr>
        <p:spPr>
          <a:xfrm>
            <a:off x="7272098" y="2974975"/>
            <a:ext cx="4289425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2347165" y="6318250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/>
          <p:nvPr/>
        </p:nvSpPr>
        <p:spPr>
          <a:xfrm>
            <a:off x="1152395" y="0"/>
            <a:ext cx="11039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/>
          <p:nvPr/>
        </p:nvSpPr>
        <p:spPr>
          <a:xfrm>
            <a:off x="2346544" y="2596953"/>
            <a:ext cx="3930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5400"/>
              <a:buFont typeface="Crimson Text"/>
              <a:buNone/>
            </a:pPr>
            <a:r>
              <a:rPr b="0" i="0" lang="en-US" sz="5400" u="none" cap="none" strike="noStrike">
                <a:solidFill>
                  <a:srgbClr val="A5A5A5"/>
                </a:solidFill>
                <a:latin typeface="Crimson Text"/>
                <a:ea typeface="Crimson Text"/>
                <a:cs typeface="Crimson Text"/>
                <a:sym typeface="Crimson Text"/>
              </a:rPr>
              <a:t>“</a:t>
            </a:r>
            <a:endParaRPr b="0" i="0" sz="5400" u="none" cap="none" strike="noStrike">
              <a:solidFill>
                <a:srgbClr val="A5A5A5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57" name="Google Shape;57;p7"/>
          <p:cNvSpPr/>
          <p:nvPr>
            <p:ph idx="2" type="pic"/>
          </p:nvPr>
        </p:nvSpPr>
        <p:spPr>
          <a:xfrm rot="429021">
            <a:off x="8715166" y="1582670"/>
            <a:ext cx="2665962" cy="41751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2676100" y="5367415"/>
            <a:ext cx="44132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cap="none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2676525" y="2779713"/>
            <a:ext cx="5286375" cy="221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400"/>
              <a:buNone/>
              <a:defRPr sz="2400">
                <a:solidFill>
                  <a:srgbClr val="5D5D5D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2378063" y="78676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2325685" y="6332948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List">
  <p:cSld name="Bulleted Lis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2335568" y="6328495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2" type="body"/>
          </p:nvPr>
        </p:nvSpPr>
        <p:spPr>
          <a:xfrm>
            <a:off x="2384125" y="2171238"/>
            <a:ext cx="68166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3" type="body"/>
          </p:nvPr>
        </p:nvSpPr>
        <p:spPr>
          <a:xfrm>
            <a:off x="2708275" y="6342063"/>
            <a:ext cx="5768163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i="1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1" name="Google Shape;71;p8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-Out">
  <p:cSld name="Call-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73" name="Google Shape;7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9"/>
          <p:cNvCxnSpPr/>
          <p:nvPr/>
        </p:nvCxnSpPr>
        <p:spPr>
          <a:xfrm>
            <a:off x="2382685" y="3389704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7" name="Google Shape;77;p9"/>
          <p:cNvCxnSpPr/>
          <p:nvPr/>
        </p:nvCxnSpPr>
        <p:spPr>
          <a:xfrm>
            <a:off x="2382685" y="4675735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" name="Google Shape;78;p9"/>
          <p:cNvCxnSpPr/>
          <p:nvPr/>
        </p:nvCxnSpPr>
        <p:spPr>
          <a:xfrm>
            <a:off x="2382685" y="6017521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2384125" y="86701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2" type="body"/>
          </p:nvPr>
        </p:nvSpPr>
        <p:spPr>
          <a:xfrm>
            <a:off x="2457450" y="2378670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3" type="body"/>
          </p:nvPr>
        </p:nvSpPr>
        <p:spPr>
          <a:xfrm>
            <a:off x="4302125" y="2448025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4" type="body"/>
          </p:nvPr>
        </p:nvSpPr>
        <p:spPr>
          <a:xfrm>
            <a:off x="2457450" y="3601170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5" type="body"/>
          </p:nvPr>
        </p:nvSpPr>
        <p:spPr>
          <a:xfrm>
            <a:off x="4302125" y="3670525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6" type="body"/>
          </p:nvPr>
        </p:nvSpPr>
        <p:spPr>
          <a:xfrm>
            <a:off x="2457450" y="4884025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7" type="body"/>
          </p:nvPr>
        </p:nvSpPr>
        <p:spPr>
          <a:xfrm>
            <a:off x="4302125" y="4953380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2341697" y="6316472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9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89" name="Google Shape;8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0"/>
          <p:cNvSpPr/>
          <p:nvPr/>
        </p:nvSpPr>
        <p:spPr>
          <a:xfrm>
            <a:off x="1152395" y="0"/>
            <a:ext cx="11039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2308225" y="6320927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0"/>
          <p:cNvSpPr/>
          <p:nvPr>
            <p:ph idx="2" type="chart"/>
          </p:nvPr>
        </p:nvSpPr>
        <p:spPr>
          <a:xfrm>
            <a:off x="2308225" y="2682875"/>
            <a:ext cx="7102475" cy="318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cxnSp>
        <p:nvCxnSpPr>
          <p:cNvPr id="94" name="Google Shape;94;p10"/>
          <p:cNvCxnSpPr/>
          <p:nvPr/>
        </p:nvCxnSpPr>
        <p:spPr>
          <a:xfrm>
            <a:off x="2384121" y="1615723"/>
            <a:ext cx="917740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5" name="Google Shape;9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4639" y="2683253"/>
            <a:ext cx="4782721" cy="318848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0"/>
          <p:cNvSpPr txBox="1"/>
          <p:nvPr>
            <p:ph idx="1" type="body"/>
          </p:nvPr>
        </p:nvSpPr>
        <p:spPr>
          <a:xfrm>
            <a:off x="2384125" y="78036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3" type="body"/>
          </p:nvPr>
        </p:nvSpPr>
        <p:spPr>
          <a:xfrm>
            <a:off x="2308225" y="2179638"/>
            <a:ext cx="6676559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b="1" sz="18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  <a:defRPr b="0" i="0" sz="36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6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4972833" y="0"/>
            <a:ext cx="72192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04543" y="2556221"/>
            <a:ext cx="2078103" cy="13196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idx="1" type="body"/>
          </p:nvPr>
        </p:nvSpPr>
        <p:spPr>
          <a:xfrm>
            <a:off x="5732463" y="2284413"/>
            <a:ext cx="5730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</a:pPr>
            <a:r>
              <a:rPr lang="en-US"/>
              <a:t>Week 7 Report</a:t>
            </a:r>
            <a:endParaRPr/>
          </a:p>
        </p:txBody>
      </p:sp>
      <p:sp>
        <p:nvSpPr>
          <p:cNvPr id="105" name="Google Shape;105;p12"/>
          <p:cNvSpPr txBox="1"/>
          <p:nvPr>
            <p:ph idx="2" type="body"/>
          </p:nvPr>
        </p:nvSpPr>
        <p:spPr>
          <a:xfrm>
            <a:off x="5788025" y="4026802"/>
            <a:ext cx="3270300" cy="3381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Qi Luo, Sidharth Suravarapu</a:t>
            </a:r>
            <a:endParaRPr/>
          </a:p>
        </p:txBody>
      </p:sp>
      <p:sp>
        <p:nvSpPr>
          <p:cNvPr id="106" name="Google Shape;106;p12"/>
          <p:cNvSpPr txBox="1"/>
          <p:nvPr>
            <p:ph idx="3" type="body"/>
          </p:nvPr>
        </p:nvSpPr>
        <p:spPr>
          <a:xfrm>
            <a:off x="5781900" y="4449074"/>
            <a:ext cx="5926200" cy="957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OSHKOSH PROJECT: Assessment of Autonomous Driving Software Performance on Edge Devices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Ongoing Tasks</a:t>
            </a:r>
            <a:endParaRPr/>
          </a:p>
        </p:txBody>
      </p:sp>
      <p:sp>
        <p:nvSpPr>
          <p:cNvPr id="192" name="Google Shape;192;p21"/>
          <p:cNvSpPr txBox="1"/>
          <p:nvPr>
            <p:ph idx="2" type="body"/>
          </p:nvPr>
        </p:nvSpPr>
        <p:spPr>
          <a:xfrm>
            <a:off x="2384125" y="1768650"/>
            <a:ext cx="8553900" cy="42714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Using Reaction Analyzer: compatibility issues </a:t>
            </a:r>
            <a:r>
              <a:rPr lang="en-US"/>
              <a:t>with</a:t>
            </a:r>
            <a:r>
              <a:rPr lang="en-US"/>
              <a:t> current Autoware version, planning simulation, porting to Ambarella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Understanding Data: Node Latency, Pipeline Latency, Total Latency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Making sense of the topic outputs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Setting up a testing environment: A set of scenarios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2 </a:t>
            </a:r>
            <a:r>
              <a:rPr lang="en-US"/>
              <a:t>Electrical Meter Sockets</a:t>
            </a:r>
            <a:endParaRPr/>
          </a:p>
        </p:txBody>
      </p:sp>
      <p:sp>
        <p:nvSpPr>
          <p:cNvPr id="193" name="Google Shape;193;p21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https://www.amazon.com/gp/bestsellers/hi/6369370011/ref=zg_b_bs_6369370011_1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2341697" y="6316472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idx="1" type="body"/>
          </p:nvPr>
        </p:nvSpPr>
        <p:spPr>
          <a:xfrm>
            <a:off x="2384125" y="867013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Primary Objectives</a:t>
            </a:r>
            <a:endParaRPr/>
          </a:p>
        </p:txBody>
      </p:sp>
      <p:sp>
        <p:nvSpPr>
          <p:cNvPr id="113" name="Google Shape;113;p13"/>
          <p:cNvSpPr txBox="1"/>
          <p:nvPr>
            <p:ph idx="2" type="body"/>
          </p:nvPr>
        </p:nvSpPr>
        <p:spPr>
          <a:xfrm>
            <a:off x="2457450" y="2378670"/>
            <a:ext cx="1503300" cy="9234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14" name="Google Shape;114;p13"/>
          <p:cNvSpPr txBox="1"/>
          <p:nvPr>
            <p:ph idx="3" type="body"/>
          </p:nvPr>
        </p:nvSpPr>
        <p:spPr>
          <a:xfrm>
            <a:off x="4302125" y="2448025"/>
            <a:ext cx="6832500" cy="554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Implement Autoware on Ambarella edge device</a:t>
            </a:r>
            <a:endParaRPr sz="2400"/>
          </a:p>
        </p:txBody>
      </p:sp>
      <p:sp>
        <p:nvSpPr>
          <p:cNvPr id="115" name="Google Shape;115;p13"/>
          <p:cNvSpPr txBox="1"/>
          <p:nvPr>
            <p:ph idx="4" type="body"/>
          </p:nvPr>
        </p:nvSpPr>
        <p:spPr>
          <a:xfrm>
            <a:off x="2457450" y="3601170"/>
            <a:ext cx="1503300" cy="9234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16" name="Google Shape;116;p13"/>
          <p:cNvSpPr txBox="1"/>
          <p:nvPr>
            <p:ph idx="5" type="body"/>
          </p:nvPr>
        </p:nvSpPr>
        <p:spPr>
          <a:xfrm>
            <a:off x="4302125" y="3670525"/>
            <a:ext cx="6832500" cy="554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Evaluate the capability of the Ambarella devices</a:t>
            </a:r>
            <a:endParaRPr sz="2400"/>
          </a:p>
        </p:txBody>
      </p:sp>
      <p:sp>
        <p:nvSpPr>
          <p:cNvPr id="117" name="Google Shape;117;p13"/>
          <p:cNvSpPr txBox="1"/>
          <p:nvPr>
            <p:ph idx="6" type="body"/>
          </p:nvPr>
        </p:nvSpPr>
        <p:spPr>
          <a:xfrm>
            <a:off x="2457450" y="4884025"/>
            <a:ext cx="1503300" cy="9234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18" name="Google Shape;118;p13"/>
          <p:cNvSpPr txBox="1"/>
          <p:nvPr>
            <p:ph idx="7" type="body"/>
          </p:nvPr>
        </p:nvSpPr>
        <p:spPr>
          <a:xfrm>
            <a:off x="4302125" y="4953375"/>
            <a:ext cx="6832500" cy="854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Compare the performance of Ambarella device to the NVIDIA ORIN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Completed Tasks</a:t>
            </a:r>
            <a:endParaRPr/>
          </a:p>
        </p:txBody>
      </p:sp>
      <p:sp>
        <p:nvSpPr>
          <p:cNvPr id="124" name="Google Shape;124;p14"/>
          <p:cNvSpPr txBox="1"/>
          <p:nvPr>
            <p:ph idx="2" type="body"/>
          </p:nvPr>
        </p:nvSpPr>
        <p:spPr>
          <a:xfrm>
            <a:off x="2384125" y="1942863"/>
            <a:ext cx="9084900" cy="38970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Script pulling down certain topics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Timing for some behaviors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Verify the status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Benchmarking Nvidia device and Ambarella with system monitors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Benchmarking: Node Reaction Time analysis completed on Nvidia work laptop </a:t>
            </a:r>
            <a:endParaRPr/>
          </a:p>
          <a:p>
            <a:pPr indent="0" lvl="0" marL="45720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Topics</a:t>
            </a:r>
            <a:endParaRPr/>
          </a:p>
        </p:txBody>
      </p:sp>
      <p:sp>
        <p:nvSpPr>
          <p:cNvPr id="133" name="Google Shape;133;p15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350" y="1775775"/>
            <a:ext cx="10779051" cy="26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1000" y="4591263"/>
            <a:ext cx="5632206" cy="15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7937825" y="4807225"/>
            <a:ext cx="4192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Lists of topics that’s monitored</a:t>
            </a:r>
            <a:endParaRPr sz="20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System Logging Results</a:t>
            </a:r>
            <a:endParaRPr/>
          </a:p>
        </p:txBody>
      </p:sp>
      <p:sp>
        <p:nvSpPr>
          <p:cNvPr id="143" name="Google Shape;143;p16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825" y="1782451"/>
            <a:ext cx="3611785" cy="378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/>
        </p:nvSpPr>
        <p:spPr>
          <a:xfrm>
            <a:off x="2385600" y="5644250"/>
            <a:ext cx="4192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Nvidia Device System Monitor</a:t>
            </a:r>
            <a:endParaRPr sz="20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5075" y="2227712"/>
            <a:ext cx="5264875" cy="289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/>
        </p:nvSpPr>
        <p:spPr>
          <a:xfrm>
            <a:off x="6681263" y="5339825"/>
            <a:ext cx="4192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Ambarella</a:t>
            </a:r>
            <a:r>
              <a:rPr lang="en-US" sz="20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System Monitor</a:t>
            </a:r>
            <a:endParaRPr sz="20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2384125" y="794450"/>
            <a:ext cx="69687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Review: Node Benchmarking</a:t>
            </a:r>
            <a:endParaRPr/>
          </a:p>
        </p:txBody>
      </p:sp>
      <p:sp>
        <p:nvSpPr>
          <p:cNvPr id="154" name="Google Shape;154;p17"/>
          <p:cNvSpPr txBox="1"/>
          <p:nvPr>
            <p:ph idx="2" type="body"/>
          </p:nvPr>
        </p:nvSpPr>
        <p:spPr>
          <a:xfrm>
            <a:off x="2335575" y="1732413"/>
            <a:ext cx="6816600" cy="30672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rPr lang="en-US" sz="2400"/>
              <a:t>Reaction Analyzer</a:t>
            </a:r>
            <a:endParaRPr sz="2400"/>
          </a:p>
        </p:txBody>
      </p:sp>
      <p:sp>
        <p:nvSpPr>
          <p:cNvPr id="155" name="Google Shape;155;p17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https://github.com/autowarefoundation/autoware.universe/tree/main/tools/reaction_analyzer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125" y="2388975"/>
            <a:ext cx="5266026" cy="28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>
            <p:ph idx="2" type="body"/>
          </p:nvPr>
        </p:nvSpPr>
        <p:spPr>
          <a:xfrm>
            <a:off x="7963300" y="1895400"/>
            <a:ext cx="3445800" cy="30672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Subscribes to predetermined topics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Reports Node Latency, Pipeline Latency, and Total Latency for each of the nodes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Reaction Time Analysis</a:t>
            </a:r>
            <a:endParaRPr/>
          </a:p>
        </p:txBody>
      </p:sp>
      <p:sp>
        <p:nvSpPr>
          <p:cNvPr id="164" name="Google Shape;164;p18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 b="16415" l="-1200" r="1199" t="0"/>
          <a:stretch/>
        </p:blipFill>
        <p:spPr>
          <a:xfrm>
            <a:off x="1699075" y="2097125"/>
            <a:ext cx="5383800" cy="31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 b="3865" l="2200" r="3361" t="2087"/>
          <a:stretch/>
        </p:blipFill>
        <p:spPr>
          <a:xfrm>
            <a:off x="7107700" y="1995100"/>
            <a:ext cx="5084300" cy="3050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7" name="Google Shape;167;p18"/>
          <p:cNvSpPr txBox="1"/>
          <p:nvPr/>
        </p:nvSpPr>
        <p:spPr>
          <a:xfrm>
            <a:off x="4482745" y="5323100"/>
            <a:ext cx="4891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Nodes monitored and pipeline flow</a:t>
            </a:r>
            <a:endParaRPr sz="20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Reaction Analysis </a:t>
            </a:r>
            <a:r>
              <a:rPr lang="en-US"/>
              <a:t>Nodes</a:t>
            </a:r>
            <a:endParaRPr/>
          </a:p>
        </p:txBody>
      </p:sp>
      <p:sp>
        <p:nvSpPr>
          <p:cNvPr id="174" name="Google Shape;174;p19"/>
          <p:cNvSpPr txBox="1"/>
          <p:nvPr>
            <p:ph idx="2" type="body"/>
          </p:nvPr>
        </p:nvSpPr>
        <p:spPr>
          <a:xfrm>
            <a:off x="2384125" y="1810850"/>
            <a:ext cx="4450800" cy="38784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Obstacle Cruise Planner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Controls planning (cruise/stop/slow down) based on detected obstacles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Scenario Selector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Parking/ Lane Driving/ etc.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Planning Validator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/>
              <a:t>Checks validity of trajectory before publishing</a:t>
            </a:r>
            <a:endParaRPr/>
          </a:p>
        </p:txBody>
      </p:sp>
      <p:sp>
        <p:nvSpPr>
          <p:cNvPr id="175" name="Google Shape;175;p19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idx="2" type="body"/>
          </p:nvPr>
        </p:nvSpPr>
        <p:spPr>
          <a:xfrm>
            <a:off x="7015850" y="1895400"/>
            <a:ext cx="4916100" cy="4257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4. Trajectory Follower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Generates control commands to follow a given Trajectory.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5. Vehicle Command Gate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/>
              <a:t>G</a:t>
            </a:r>
            <a:r>
              <a:rPr lang="en-US"/>
              <a:t>ets information from emergency handler, planning module, external controller, and send a msg to vehicle.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85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Reaction Time Results (Example)</a:t>
            </a:r>
            <a:endParaRPr/>
          </a:p>
        </p:txBody>
      </p:sp>
      <p:sp>
        <p:nvSpPr>
          <p:cNvPr id="183" name="Google Shape;183;p20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425" y="2764900"/>
            <a:ext cx="10464652" cy="153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/>
        </p:nvSpPr>
        <p:spPr>
          <a:xfrm>
            <a:off x="2335577" y="2030825"/>
            <a:ext cx="69510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rPr lang="en-US" sz="20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Node Latency, Pipeline Latency, Total Latency</a:t>
            </a:r>
            <a:endParaRPr sz="20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