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8810695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098884" y="2197155"/>
              <a:ext cx="3952868" cy="10859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098884" y="3212283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098884" y="3094244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098884" y="2976206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098884" y="2858168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098884" y="2740130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1098884" y="2622092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1098884" y="2504054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098884" y="2386016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098884" y="2267978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356680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786339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215999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645658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075318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3504977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lyline form 20"/>
            <p:cNvSpPr/>
            <p:nvPr/>
          </p:nvSpPr>
          <p:spPr>
            <a:xfrm>
              <a:off x="3934637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olyline form 21"/>
            <p:cNvSpPr/>
            <p:nvPr/>
          </p:nvSpPr>
          <p:spPr>
            <a:xfrm>
              <a:off x="4364297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olyline form 22"/>
            <p:cNvSpPr/>
            <p:nvPr/>
          </p:nvSpPr>
          <p:spPr>
            <a:xfrm>
              <a:off x="4793956" y="219715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ectangle 23"/>
            <p:cNvSpPr/>
            <p:nvPr/>
          </p:nvSpPr>
          <p:spPr>
            <a:xfrm>
              <a:off x="4149467" y="3153264"/>
              <a:ext cx="429660" cy="118038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ectangle 24"/>
            <p:cNvSpPr/>
            <p:nvPr/>
          </p:nvSpPr>
          <p:spPr>
            <a:xfrm>
              <a:off x="3719807" y="3153264"/>
              <a:ext cx="429660" cy="118038"/>
            </a:xfrm>
            <a:prstGeom prst="rect">
              <a:avLst/>
            </a:prstGeom>
            <a:solidFill>
              <a:srgbClr val="FF735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ectangle 25"/>
            <p:cNvSpPr/>
            <p:nvPr/>
          </p:nvSpPr>
          <p:spPr>
            <a:xfrm>
              <a:off x="3290148" y="3153264"/>
              <a:ext cx="429660" cy="118038"/>
            </a:xfrm>
            <a:prstGeom prst="rect">
              <a:avLst/>
            </a:prstGeom>
            <a:solidFill>
              <a:srgbClr val="DC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ectangle 26"/>
            <p:cNvSpPr/>
            <p:nvPr/>
          </p:nvSpPr>
          <p:spPr>
            <a:xfrm>
              <a:off x="2860488" y="3153264"/>
              <a:ext cx="429660" cy="118038"/>
            </a:xfrm>
            <a:prstGeom prst="rect">
              <a:avLst/>
            </a:prstGeom>
            <a:solidFill>
              <a:srgbClr val="EDF2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ectangle 27"/>
            <p:cNvSpPr/>
            <p:nvPr/>
          </p:nvSpPr>
          <p:spPr>
            <a:xfrm>
              <a:off x="2430829" y="3153264"/>
              <a:ext cx="429660" cy="118038"/>
            </a:xfrm>
            <a:prstGeom prst="rect">
              <a:avLst/>
            </a:prstGeom>
            <a:solidFill>
              <a:srgbClr val="B9CB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ectangle 28"/>
            <p:cNvSpPr/>
            <p:nvPr/>
          </p:nvSpPr>
          <p:spPr>
            <a:xfrm>
              <a:off x="2001169" y="3153264"/>
              <a:ext cx="429660" cy="118038"/>
            </a:xfrm>
            <a:prstGeom prst="rect">
              <a:avLst/>
            </a:prstGeom>
            <a:solidFill>
              <a:srgbClr val="83A6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ectangle 29"/>
            <p:cNvSpPr/>
            <p:nvPr/>
          </p:nvSpPr>
          <p:spPr>
            <a:xfrm>
              <a:off x="1571510" y="3153264"/>
              <a:ext cx="429660" cy="118038"/>
            </a:xfrm>
            <a:prstGeom prst="rect">
              <a:avLst/>
            </a:prstGeom>
            <a:solidFill>
              <a:srgbClr val="FFB2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ectangle 30"/>
            <p:cNvSpPr/>
            <p:nvPr/>
          </p:nvSpPr>
          <p:spPr>
            <a:xfrm>
              <a:off x="1141850" y="3153264"/>
              <a:ext cx="429660" cy="118038"/>
            </a:xfrm>
            <a:prstGeom prst="rect">
              <a:avLst/>
            </a:prstGeom>
            <a:solidFill>
              <a:srgbClr val="83A6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ectangle 31"/>
            <p:cNvSpPr/>
            <p:nvPr/>
          </p:nvSpPr>
          <p:spPr>
            <a:xfrm>
              <a:off x="3719807" y="3035225"/>
              <a:ext cx="429660" cy="118038"/>
            </a:xfrm>
            <a:prstGeom prst="rect">
              <a:avLst/>
            </a:prstGeom>
            <a:solidFill>
              <a:srgbClr val="FF735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ectangle 32"/>
            <p:cNvSpPr/>
            <p:nvPr/>
          </p:nvSpPr>
          <p:spPr>
            <a:xfrm>
              <a:off x="3290148" y="3035225"/>
              <a:ext cx="429660" cy="118038"/>
            </a:xfrm>
            <a:prstGeom prst="rect">
              <a:avLst/>
            </a:prstGeom>
            <a:solidFill>
              <a:srgbClr val="DC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ectangle 33"/>
            <p:cNvSpPr/>
            <p:nvPr/>
          </p:nvSpPr>
          <p:spPr>
            <a:xfrm>
              <a:off x="2860488" y="3035225"/>
              <a:ext cx="429660" cy="118038"/>
            </a:xfrm>
            <a:prstGeom prst="rect">
              <a:avLst/>
            </a:prstGeom>
            <a:solidFill>
              <a:srgbClr val="EDF2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ectangle 34"/>
            <p:cNvSpPr/>
            <p:nvPr/>
          </p:nvSpPr>
          <p:spPr>
            <a:xfrm>
              <a:off x="2430829" y="3035225"/>
              <a:ext cx="429660" cy="118038"/>
            </a:xfrm>
            <a:prstGeom prst="rect">
              <a:avLst/>
            </a:prstGeom>
            <a:solidFill>
              <a:srgbClr val="B9CB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ectangle 35"/>
            <p:cNvSpPr/>
            <p:nvPr/>
          </p:nvSpPr>
          <p:spPr>
            <a:xfrm>
              <a:off x="2001169" y="3035225"/>
              <a:ext cx="429660" cy="118038"/>
            </a:xfrm>
            <a:prstGeom prst="rect">
              <a:avLst/>
            </a:prstGeom>
            <a:solidFill>
              <a:srgbClr val="83A6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ectangle 36"/>
            <p:cNvSpPr/>
            <p:nvPr/>
          </p:nvSpPr>
          <p:spPr>
            <a:xfrm>
              <a:off x="1571510" y="3035225"/>
              <a:ext cx="429660" cy="118038"/>
            </a:xfrm>
            <a:prstGeom prst="rect">
              <a:avLst/>
            </a:prstGeom>
            <a:solidFill>
              <a:srgbClr val="FFB2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ectangle 37"/>
            <p:cNvSpPr/>
            <p:nvPr/>
          </p:nvSpPr>
          <p:spPr>
            <a:xfrm>
              <a:off x="1141850" y="3035225"/>
              <a:ext cx="429660" cy="118038"/>
            </a:xfrm>
            <a:prstGeom prst="rect">
              <a:avLst/>
            </a:prstGeom>
            <a:solidFill>
              <a:srgbClr val="83A6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ectangle 38"/>
            <p:cNvSpPr/>
            <p:nvPr/>
          </p:nvSpPr>
          <p:spPr>
            <a:xfrm>
              <a:off x="3290148" y="2917187"/>
              <a:ext cx="429660" cy="118038"/>
            </a:xfrm>
            <a:prstGeom prst="rect">
              <a:avLst/>
            </a:prstGeom>
            <a:solidFill>
              <a:srgbClr val="FF735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ectangle 39"/>
            <p:cNvSpPr/>
            <p:nvPr/>
          </p:nvSpPr>
          <p:spPr>
            <a:xfrm>
              <a:off x="2860488" y="2917187"/>
              <a:ext cx="429660" cy="118038"/>
            </a:xfrm>
            <a:prstGeom prst="rect">
              <a:avLst/>
            </a:prstGeom>
            <a:solidFill>
              <a:srgbClr val="FF89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ectangle 40"/>
            <p:cNvSpPr/>
            <p:nvPr/>
          </p:nvSpPr>
          <p:spPr>
            <a:xfrm>
              <a:off x="2430829" y="2917187"/>
              <a:ext cx="429660" cy="118038"/>
            </a:xfrm>
            <a:prstGeom prst="rect">
              <a:avLst/>
            </a:prstGeom>
            <a:solidFill>
              <a:srgbClr val="FF9E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ectangle 41"/>
            <p:cNvSpPr/>
            <p:nvPr/>
          </p:nvSpPr>
          <p:spPr>
            <a:xfrm>
              <a:off x="2001169" y="2917187"/>
              <a:ext cx="429660" cy="118038"/>
            </a:xfrm>
            <a:prstGeom prst="rect">
              <a:avLst/>
            </a:prstGeom>
            <a:solidFill>
              <a:srgbClr val="FFD9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ectangle 42"/>
            <p:cNvSpPr/>
            <p:nvPr/>
          </p:nvSpPr>
          <p:spPr>
            <a:xfrm>
              <a:off x="1571510" y="2917187"/>
              <a:ext cx="429660" cy="118038"/>
            </a:xfrm>
            <a:prstGeom prst="rect">
              <a:avLst/>
            </a:prstGeom>
            <a:solidFill>
              <a:srgbClr val="95B2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ectangle 43"/>
            <p:cNvSpPr/>
            <p:nvPr/>
          </p:nvSpPr>
          <p:spPr>
            <a:xfrm>
              <a:off x="1141850" y="2917187"/>
              <a:ext cx="429660" cy="118038"/>
            </a:xfrm>
            <a:prstGeom prst="rect">
              <a:avLst/>
            </a:prstGeom>
            <a:solidFill>
              <a:srgbClr val="FF5B3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ectangle 44"/>
            <p:cNvSpPr/>
            <p:nvPr/>
          </p:nvSpPr>
          <p:spPr>
            <a:xfrm>
              <a:off x="2860488" y="2799149"/>
              <a:ext cx="429660" cy="118038"/>
            </a:xfrm>
            <a:prstGeom prst="rect">
              <a:avLst/>
            </a:prstGeom>
            <a:solidFill>
              <a:srgbClr val="5C8E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ectangle 45"/>
            <p:cNvSpPr/>
            <p:nvPr/>
          </p:nvSpPr>
          <p:spPr>
            <a:xfrm>
              <a:off x="2430829" y="2799149"/>
              <a:ext cx="429660" cy="118038"/>
            </a:xfrm>
            <a:prstGeom prst="rect">
              <a:avLst/>
            </a:prstGeom>
            <a:solidFill>
              <a:srgbClr val="B9CB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ectangle 46"/>
            <p:cNvSpPr/>
            <p:nvPr/>
          </p:nvSpPr>
          <p:spPr>
            <a:xfrm>
              <a:off x="2001169" y="2799149"/>
              <a:ext cx="429660" cy="118038"/>
            </a:xfrm>
            <a:prstGeom prst="rect">
              <a:avLst/>
            </a:prstGeom>
            <a:solidFill>
              <a:srgbClr val="FF9E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ectangle 47"/>
            <p:cNvSpPr/>
            <p:nvPr/>
          </p:nvSpPr>
          <p:spPr>
            <a:xfrm>
              <a:off x="1571510" y="2799149"/>
              <a:ext cx="429660" cy="118038"/>
            </a:xfrm>
            <a:prstGeom prst="rect">
              <a:avLst/>
            </a:prstGeom>
            <a:solidFill>
              <a:srgbClr val="FF89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ectangle 48"/>
            <p:cNvSpPr/>
            <p:nvPr/>
          </p:nvSpPr>
          <p:spPr>
            <a:xfrm>
              <a:off x="1141850" y="2799149"/>
              <a:ext cx="429660" cy="118038"/>
            </a:xfrm>
            <a:prstGeom prst="rect">
              <a:avLst/>
            </a:prstGeom>
            <a:solidFill>
              <a:srgbClr val="83A6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ectangle 49"/>
            <p:cNvSpPr/>
            <p:nvPr/>
          </p:nvSpPr>
          <p:spPr>
            <a:xfrm>
              <a:off x="2430829" y="2681111"/>
              <a:ext cx="429660" cy="118038"/>
            </a:xfrm>
            <a:prstGeom prst="rect">
              <a:avLst/>
            </a:prstGeom>
            <a:solidFill>
              <a:srgbClr val="83A6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ectangle 50"/>
            <p:cNvSpPr/>
            <p:nvPr/>
          </p:nvSpPr>
          <p:spPr>
            <a:xfrm>
              <a:off x="2001169" y="2681111"/>
              <a:ext cx="429660" cy="118038"/>
            </a:xfrm>
            <a:prstGeom prst="rect">
              <a:avLst/>
            </a:prstGeom>
            <a:solidFill>
              <a:srgbClr val="FF89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ectangle 51"/>
            <p:cNvSpPr/>
            <p:nvPr/>
          </p:nvSpPr>
          <p:spPr>
            <a:xfrm>
              <a:off x="1571510" y="2681111"/>
              <a:ext cx="429660" cy="118038"/>
            </a:xfrm>
            <a:prstGeom prst="rect">
              <a:avLst/>
            </a:prstGeom>
            <a:solidFill>
              <a:srgbClr val="FFD9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ectangle 52"/>
            <p:cNvSpPr/>
            <p:nvPr/>
          </p:nvSpPr>
          <p:spPr>
            <a:xfrm>
              <a:off x="1141850" y="2681111"/>
              <a:ext cx="429660" cy="118038"/>
            </a:xfrm>
            <a:prstGeom prst="rect">
              <a:avLst/>
            </a:prstGeom>
            <a:solidFill>
              <a:srgbClr val="B9CB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ectangle 53"/>
            <p:cNvSpPr/>
            <p:nvPr/>
          </p:nvSpPr>
          <p:spPr>
            <a:xfrm>
              <a:off x="2001169" y="2563073"/>
              <a:ext cx="429660" cy="118038"/>
            </a:xfrm>
            <a:prstGeom prst="rect">
              <a:avLst/>
            </a:prstGeom>
            <a:solidFill>
              <a:srgbClr val="FFEC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ectangle 54"/>
            <p:cNvSpPr/>
            <p:nvPr/>
          </p:nvSpPr>
          <p:spPr>
            <a:xfrm>
              <a:off x="1571510" y="2563073"/>
              <a:ext cx="429660" cy="118038"/>
            </a:xfrm>
            <a:prstGeom prst="rect">
              <a:avLst/>
            </a:prstGeom>
            <a:solidFill>
              <a:srgbClr val="CAD8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ectangle 55"/>
            <p:cNvSpPr/>
            <p:nvPr/>
          </p:nvSpPr>
          <p:spPr>
            <a:xfrm>
              <a:off x="1141850" y="2563073"/>
              <a:ext cx="429660" cy="118038"/>
            </a:xfrm>
            <a:prstGeom prst="rect">
              <a:avLst/>
            </a:prstGeom>
            <a:solidFill>
              <a:srgbClr val="EDF2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ectangle 56"/>
            <p:cNvSpPr/>
            <p:nvPr/>
          </p:nvSpPr>
          <p:spPr>
            <a:xfrm>
              <a:off x="1571510" y="2445035"/>
              <a:ext cx="429660" cy="118038"/>
            </a:xfrm>
            <a:prstGeom prst="rect">
              <a:avLst/>
            </a:prstGeom>
            <a:solidFill>
              <a:srgbClr val="FFEC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ectangle 57"/>
            <p:cNvSpPr/>
            <p:nvPr/>
          </p:nvSpPr>
          <p:spPr>
            <a:xfrm>
              <a:off x="1141850" y="2445035"/>
              <a:ext cx="429660" cy="118038"/>
            </a:xfrm>
            <a:prstGeom prst="rect">
              <a:avLst/>
            </a:prstGeom>
            <a:solidFill>
              <a:srgbClr val="DC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ectangle 58"/>
            <p:cNvSpPr/>
            <p:nvPr/>
          </p:nvSpPr>
          <p:spPr>
            <a:xfrm>
              <a:off x="1141850" y="2326997"/>
              <a:ext cx="429660" cy="118038"/>
            </a:xfrm>
            <a:prstGeom prst="rect">
              <a:avLst/>
            </a:prstGeom>
            <a:solidFill>
              <a:srgbClr val="FF3E2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ext 59"/>
            <p:cNvSpPr/>
            <p:nvPr/>
          </p:nvSpPr>
          <p:spPr>
            <a:xfrm>
              <a:off x="4780409" y="3155133"/>
              <a:ext cx="1354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</a:t>
              </a:r>
            </a:p>
          </p:txBody>
        </p:sp>
        <p:sp>
          <p:nvSpPr>
            <p:cNvPr id="60" name="Text 60"/>
            <p:cNvSpPr/>
            <p:nvPr/>
          </p:nvSpPr>
          <p:spPr>
            <a:xfrm>
              <a:off x="4298341" y="3037094"/>
              <a:ext cx="65955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 (no cement)</a:t>
              </a:r>
            </a:p>
          </p:txBody>
        </p:sp>
        <p:sp>
          <p:nvSpPr>
            <p:cNvPr id="61" name="Text 61"/>
            <p:cNvSpPr/>
            <p:nvPr/>
          </p:nvSpPr>
          <p:spPr>
            <a:xfrm>
              <a:off x="3917704" y="2919056"/>
              <a:ext cx="16933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WF</a:t>
              </a:r>
            </a:p>
          </p:txBody>
        </p:sp>
        <p:sp>
          <p:nvSpPr>
            <p:cNvPr id="62" name="Text 62"/>
            <p:cNvSpPr/>
            <p:nvPr/>
          </p:nvSpPr>
          <p:spPr>
            <a:xfrm>
              <a:off x="3390889" y="2801018"/>
              <a:ext cx="114088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energy sources</a:t>
              </a:r>
            </a:p>
          </p:txBody>
        </p:sp>
        <p:sp>
          <p:nvSpPr>
            <p:cNvPr id="63" name="Text 63"/>
            <p:cNvSpPr/>
            <p:nvPr/>
          </p:nvSpPr>
          <p:spPr>
            <a:xfrm>
              <a:off x="2995187" y="2682980"/>
              <a:ext cx="801310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Water out / water in</a:t>
              </a:r>
            </a:p>
          </p:txBody>
        </p:sp>
        <p:sp>
          <p:nvSpPr>
            <p:cNvPr id="64" name="Text 64"/>
            <p:cNvSpPr/>
            <p:nvPr/>
          </p:nvSpPr>
          <p:spPr>
            <a:xfrm>
              <a:off x="2570327" y="2564942"/>
              <a:ext cx="753311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GDP</a:t>
              </a:r>
            </a:p>
          </p:txBody>
        </p:sp>
        <p:sp>
          <p:nvSpPr>
            <p:cNvPr id="65" name="Text 65"/>
            <p:cNvSpPr/>
            <p:nvPr/>
          </p:nvSpPr>
          <p:spPr>
            <a:xfrm>
              <a:off x="2136451" y="2446904"/>
              <a:ext cx="795482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capita</a:t>
              </a:r>
            </a:p>
          </p:txBody>
        </p:sp>
        <p:sp>
          <p:nvSpPr>
            <p:cNvPr id="66" name="Text 66"/>
            <p:cNvSpPr/>
            <p:nvPr/>
          </p:nvSpPr>
          <p:spPr>
            <a:xfrm>
              <a:off x="1735963" y="2328866"/>
              <a:ext cx="5037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GDP / waste</a:t>
              </a:r>
            </a:p>
          </p:txBody>
        </p:sp>
        <p:sp>
          <p:nvSpPr>
            <p:cNvPr id="67" name="Text 67"/>
            <p:cNvSpPr/>
            <p:nvPr/>
          </p:nvSpPr>
          <p:spPr>
            <a:xfrm>
              <a:off x="1265826" y="2210828"/>
              <a:ext cx="908538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solar rad.</a:t>
              </a: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1098884" y="2197155"/>
              <a:ext cx="3952868" cy="10859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ectangle 69"/>
            <p:cNvSpPr/>
            <p:nvPr/>
          </p:nvSpPr>
          <p:spPr>
            <a:xfrm>
              <a:off x="1098884" y="3523485"/>
              <a:ext cx="3952868" cy="10859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olyline form 70"/>
            <p:cNvSpPr/>
            <p:nvPr/>
          </p:nvSpPr>
          <p:spPr>
            <a:xfrm>
              <a:off x="1098884" y="4538613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olyline form 71"/>
            <p:cNvSpPr/>
            <p:nvPr/>
          </p:nvSpPr>
          <p:spPr>
            <a:xfrm>
              <a:off x="1098884" y="4420575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olyline form 72"/>
            <p:cNvSpPr/>
            <p:nvPr/>
          </p:nvSpPr>
          <p:spPr>
            <a:xfrm>
              <a:off x="1098884" y="4302536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olyline form 73"/>
            <p:cNvSpPr/>
            <p:nvPr/>
          </p:nvSpPr>
          <p:spPr>
            <a:xfrm>
              <a:off x="1098884" y="4184498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olyline form 74"/>
            <p:cNvSpPr/>
            <p:nvPr/>
          </p:nvSpPr>
          <p:spPr>
            <a:xfrm>
              <a:off x="1098884" y="4066460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olyline form 75"/>
            <p:cNvSpPr/>
            <p:nvPr/>
          </p:nvSpPr>
          <p:spPr>
            <a:xfrm>
              <a:off x="1098884" y="3948422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olyline form 76"/>
            <p:cNvSpPr/>
            <p:nvPr/>
          </p:nvSpPr>
          <p:spPr>
            <a:xfrm>
              <a:off x="1098884" y="3830384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olyline form 77"/>
            <p:cNvSpPr/>
            <p:nvPr/>
          </p:nvSpPr>
          <p:spPr>
            <a:xfrm>
              <a:off x="1098884" y="3712346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olyline form 78"/>
            <p:cNvSpPr/>
            <p:nvPr/>
          </p:nvSpPr>
          <p:spPr>
            <a:xfrm>
              <a:off x="1098884" y="3594308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olyline form 79"/>
            <p:cNvSpPr/>
            <p:nvPr/>
          </p:nvSpPr>
          <p:spPr>
            <a:xfrm>
              <a:off x="1356680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olyline form 80"/>
            <p:cNvSpPr/>
            <p:nvPr/>
          </p:nvSpPr>
          <p:spPr>
            <a:xfrm>
              <a:off x="1786339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olyline form 81"/>
            <p:cNvSpPr/>
            <p:nvPr/>
          </p:nvSpPr>
          <p:spPr>
            <a:xfrm>
              <a:off x="2215999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olyline form 82"/>
            <p:cNvSpPr/>
            <p:nvPr/>
          </p:nvSpPr>
          <p:spPr>
            <a:xfrm>
              <a:off x="2645658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olyline form 83"/>
            <p:cNvSpPr/>
            <p:nvPr/>
          </p:nvSpPr>
          <p:spPr>
            <a:xfrm>
              <a:off x="3075318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olyline form 84"/>
            <p:cNvSpPr/>
            <p:nvPr/>
          </p:nvSpPr>
          <p:spPr>
            <a:xfrm>
              <a:off x="3504977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olyline form 85"/>
            <p:cNvSpPr/>
            <p:nvPr/>
          </p:nvSpPr>
          <p:spPr>
            <a:xfrm>
              <a:off x="3934637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olyline form 86"/>
            <p:cNvSpPr/>
            <p:nvPr/>
          </p:nvSpPr>
          <p:spPr>
            <a:xfrm>
              <a:off x="4364297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olyline form 87"/>
            <p:cNvSpPr/>
            <p:nvPr/>
          </p:nvSpPr>
          <p:spPr>
            <a:xfrm>
              <a:off x="4793956" y="352348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ectangle 88"/>
            <p:cNvSpPr/>
            <p:nvPr/>
          </p:nvSpPr>
          <p:spPr>
            <a:xfrm>
              <a:off x="4149467" y="4479594"/>
              <a:ext cx="429660" cy="118038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ectangle 89"/>
            <p:cNvSpPr/>
            <p:nvPr/>
          </p:nvSpPr>
          <p:spPr>
            <a:xfrm>
              <a:off x="3719807" y="4479594"/>
              <a:ext cx="429660" cy="118038"/>
            </a:xfrm>
            <a:prstGeom prst="rect">
              <a:avLst/>
            </a:prstGeom>
            <a:solidFill>
              <a:srgbClr val="B9CB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ectangle 90"/>
            <p:cNvSpPr/>
            <p:nvPr/>
          </p:nvSpPr>
          <p:spPr>
            <a:xfrm>
              <a:off x="3290148" y="4479594"/>
              <a:ext cx="429660" cy="118038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ectangle 91"/>
            <p:cNvSpPr/>
            <p:nvPr/>
          </p:nvSpPr>
          <p:spPr>
            <a:xfrm>
              <a:off x="2860488" y="4479594"/>
              <a:ext cx="429660" cy="118038"/>
            </a:xfrm>
            <a:prstGeom prst="rect">
              <a:avLst/>
            </a:prstGeom>
            <a:solidFill>
              <a:srgbClr val="FF7E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ectangle 92"/>
            <p:cNvSpPr/>
            <p:nvPr/>
          </p:nvSpPr>
          <p:spPr>
            <a:xfrm>
              <a:off x="2430829" y="4479594"/>
              <a:ext cx="429660" cy="118038"/>
            </a:xfrm>
            <a:prstGeom prst="rect">
              <a:avLst/>
            </a:prstGeom>
            <a:solidFill>
              <a:srgbClr val="C8D6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ectangle 93"/>
            <p:cNvSpPr/>
            <p:nvPr/>
          </p:nvSpPr>
          <p:spPr>
            <a:xfrm>
              <a:off x="2001169" y="4479594"/>
              <a:ext cx="429660" cy="118038"/>
            </a:xfrm>
            <a:prstGeom prst="rect">
              <a:avLst/>
            </a:prstGeom>
            <a:solidFill>
              <a:srgbClr val="709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ectangle 94"/>
            <p:cNvSpPr/>
            <p:nvPr/>
          </p:nvSpPr>
          <p:spPr>
            <a:xfrm>
              <a:off x="1571510" y="4479594"/>
              <a:ext cx="429660" cy="118038"/>
            </a:xfrm>
            <a:prstGeom prst="rect">
              <a:avLst/>
            </a:prstGeom>
            <a:solidFill>
              <a:srgbClr val="FF6C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ectangle 95"/>
            <p:cNvSpPr/>
            <p:nvPr/>
          </p:nvSpPr>
          <p:spPr>
            <a:xfrm>
              <a:off x="1141850" y="4479594"/>
              <a:ext cx="429660" cy="118038"/>
            </a:xfrm>
            <a:prstGeom prst="rect">
              <a:avLst/>
            </a:prstGeom>
            <a:solidFill>
              <a:srgbClr val="98B4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ectangle 96"/>
            <p:cNvSpPr/>
            <p:nvPr/>
          </p:nvSpPr>
          <p:spPr>
            <a:xfrm>
              <a:off x="3719807" y="4361555"/>
              <a:ext cx="429660" cy="118038"/>
            </a:xfrm>
            <a:prstGeom prst="rect">
              <a:avLst/>
            </a:prstGeom>
            <a:solidFill>
              <a:srgbClr val="B9CB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ectangle 97"/>
            <p:cNvSpPr/>
            <p:nvPr/>
          </p:nvSpPr>
          <p:spPr>
            <a:xfrm>
              <a:off x="3290148" y="4361555"/>
              <a:ext cx="429660" cy="118038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ectangle 98"/>
            <p:cNvSpPr/>
            <p:nvPr/>
          </p:nvSpPr>
          <p:spPr>
            <a:xfrm>
              <a:off x="2860488" y="4361555"/>
              <a:ext cx="429660" cy="118038"/>
            </a:xfrm>
            <a:prstGeom prst="rect">
              <a:avLst/>
            </a:prstGeom>
            <a:solidFill>
              <a:srgbClr val="FF7E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ectangle 99"/>
            <p:cNvSpPr/>
            <p:nvPr/>
          </p:nvSpPr>
          <p:spPr>
            <a:xfrm>
              <a:off x="2430829" y="4361555"/>
              <a:ext cx="429660" cy="118038"/>
            </a:xfrm>
            <a:prstGeom prst="rect">
              <a:avLst/>
            </a:prstGeom>
            <a:solidFill>
              <a:srgbClr val="C8D6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ectangle 100"/>
            <p:cNvSpPr/>
            <p:nvPr/>
          </p:nvSpPr>
          <p:spPr>
            <a:xfrm>
              <a:off x="2001169" y="4361555"/>
              <a:ext cx="429660" cy="118038"/>
            </a:xfrm>
            <a:prstGeom prst="rect">
              <a:avLst/>
            </a:prstGeom>
            <a:solidFill>
              <a:srgbClr val="709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ectangle 101"/>
            <p:cNvSpPr/>
            <p:nvPr/>
          </p:nvSpPr>
          <p:spPr>
            <a:xfrm>
              <a:off x="1571510" y="4361555"/>
              <a:ext cx="429660" cy="118038"/>
            </a:xfrm>
            <a:prstGeom prst="rect">
              <a:avLst/>
            </a:prstGeom>
            <a:solidFill>
              <a:srgbClr val="FF6C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ectangle 102"/>
            <p:cNvSpPr/>
            <p:nvPr/>
          </p:nvSpPr>
          <p:spPr>
            <a:xfrm>
              <a:off x="1141850" y="4361555"/>
              <a:ext cx="429660" cy="118038"/>
            </a:xfrm>
            <a:prstGeom prst="rect">
              <a:avLst/>
            </a:prstGeom>
            <a:solidFill>
              <a:srgbClr val="98B4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ectangle 103"/>
            <p:cNvSpPr/>
            <p:nvPr/>
          </p:nvSpPr>
          <p:spPr>
            <a:xfrm>
              <a:off x="3290148" y="4243517"/>
              <a:ext cx="429660" cy="118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ectangle 104"/>
            <p:cNvSpPr/>
            <p:nvPr/>
          </p:nvSpPr>
          <p:spPr>
            <a:xfrm>
              <a:off x="2860488" y="4243517"/>
              <a:ext cx="429660" cy="118038"/>
            </a:xfrm>
            <a:prstGeom prst="rect">
              <a:avLst/>
            </a:prstGeom>
            <a:solidFill>
              <a:srgbClr val="FFD6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ectangle 105"/>
            <p:cNvSpPr/>
            <p:nvPr/>
          </p:nvSpPr>
          <p:spPr>
            <a:xfrm>
              <a:off x="2430829" y="4243517"/>
              <a:ext cx="429660" cy="118038"/>
            </a:xfrm>
            <a:prstGeom prst="rect">
              <a:avLst/>
            </a:prstGeom>
            <a:solidFill>
              <a:srgbClr val="E4EB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ectangle 106"/>
            <p:cNvSpPr/>
            <p:nvPr/>
          </p:nvSpPr>
          <p:spPr>
            <a:xfrm>
              <a:off x="2001169" y="4243517"/>
              <a:ext cx="429660" cy="118038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ectangle 107"/>
            <p:cNvSpPr/>
            <p:nvPr/>
          </p:nvSpPr>
          <p:spPr>
            <a:xfrm>
              <a:off x="1571510" y="4243517"/>
              <a:ext cx="429660" cy="118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ectangle 108"/>
            <p:cNvSpPr/>
            <p:nvPr/>
          </p:nvSpPr>
          <p:spPr>
            <a:xfrm>
              <a:off x="1141850" y="4243517"/>
              <a:ext cx="429660" cy="118038"/>
            </a:xfrm>
            <a:prstGeom prst="rect">
              <a:avLst/>
            </a:prstGeom>
            <a:solidFill>
              <a:srgbClr val="FFC9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ectangle 109"/>
            <p:cNvSpPr/>
            <p:nvPr/>
          </p:nvSpPr>
          <p:spPr>
            <a:xfrm>
              <a:off x="2860488" y="4125479"/>
              <a:ext cx="429660" cy="118038"/>
            </a:xfrm>
            <a:prstGeom prst="rect">
              <a:avLst/>
            </a:prstGeom>
            <a:solidFill>
              <a:srgbClr val="FFB8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ectangle 110"/>
            <p:cNvSpPr/>
            <p:nvPr/>
          </p:nvSpPr>
          <p:spPr>
            <a:xfrm>
              <a:off x="2430829" y="4125479"/>
              <a:ext cx="429660" cy="118038"/>
            </a:xfrm>
            <a:prstGeom prst="rect">
              <a:avLst/>
            </a:prstGeom>
            <a:solidFill>
              <a:srgbClr val="D9E3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ectangle 111"/>
            <p:cNvSpPr/>
            <p:nvPr/>
          </p:nvSpPr>
          <p:spPr>
            <a:xfrm>
              <a:off x="2001169" y="4125479"/>
              <a:ext cx="429660" cy="118038"/>
            </a:xfrm>
            <a:prstGeom prst="rect">
              <a:avLst/>
            </a:prstGeom>
            <a:solidFill>
              <a:srgbClr val="FFD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ectangle 112"/>
            <p:cNvSpPr/>
            <p:nvPr/>
          </p:nvSpPr>
          <p:spPr>
            <a:xfrm>
              <a:off x="1571510" y="4125479"/>
              <a:ext cx="429660" cy="118038"/>
            </a:xfrm>
            <a:prstGeom prst="rect">
              <a:avLst/>
            </a:prstGeom>
            <a:solidFill>
              <a:srgbClr val="FFD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ectangle 113"/>
            <p:cNvSpPr/>
            <p:nvPr/>
          </p:nvSpPr>
          <p:spPr>
            <a:xfrm>
              <a:off x="1141850" y="4125479"/>
              <a:ext cx="429660" cy="118038"/>
            </a:xfrm>
            <a:prstGeom prst="rect">
              <a:avLst/>
            </a:prstGeom>
            <a:solidFill>
              <a:srgbClr val="B6C9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ectangle 114"/>
            <p:cNvSpPr/>
            <p:nvPr/>
          </p:nvSpPr>
          <p:spPr>
            <a:xfrm>
              <a:off x="2430829" y="4007441"/>
              <a:ext cx="429660" cy="118038"/>
            </a:xfrm>
            <a:prstGeom prst="rect">
              <a:avLst/>
            </a:prstGeom>
            <a:solidFill>
              <a:srgbClr val="FF83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ectangle 115"/>
            <p:cNvSpPr/>
            <p:nvPr/>
          </p:nvSpPr>
          <p:spPr>
            <a:xfrm>
              <a:off x="2001169" y="4007441"/>
              <a:ext cx="429660" cy="118038"/>
            </a:xfrm>
            <a:prstGeom prst="rect">
              <a:avLst/>
            </a:prstGeom>
            <a:solidFill>
              <a:srgbClr val="FFB8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ectangle 116"/>
            <p:cNvSpPr/>
            <p:nvPr/>
          </p:nvSpPr>
          <p:spPr>
            <a:xfrm>
              <a:off x="1571510" y="4007441"/>
              <a:ext cx="429660" cy="118038"/>
            </a:xfrm>
            <a:prstGeom prst="rect">
              <a:avLst/>
            </a:prstGeom>
            <a:solidFill>
              <a:srgbClr val="C8D6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ectangle 117"/>
            <p:cNvSpPr/>
            <p:nvPr/>
          </p:nvSpPr>
          <p:spPr>
            <a:xfrm>
              <a:off x="1141850" y="4007441"/>
              <a:ext cx="429660" cy="118038"/>
            </a:xfrm>
            <a:prstGeom prst="rect">
              <a:avLst/>
            </a:prstGeom>
            <a:solidFill>
              <a:srgbClr val="FF90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ectangle 118"/>
            <p:cNvSpPr/>
            <p:nvPr/>
          </p:nvSpPr>
          <p:spPr>
            <a:xfrm>
              <a:off x="2001169" y="3889403"/>
              <a:ext cx="429660" cy="118038"/>
            </a:xfrm>
            <a:prstGeom prst="rect">
              <a:avLst/>
            </a:prstGeom>
            <a:solidFill>
              <a:srgbClr val="E4EB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ectangle 119"/>
            <p:cNvSpPr/>
            <p:nvPr/>
          </p:nvSpPr>
          <p:spPr>
            <a:xfrm>
              <a:off x="1571510" y="3889403"/>
              <a:ext cx="429660" cy="118038"/>
            </a:xfrm>
            <a:prstGeom prst="rect">
              <a:avLst/>
            </a:prstGeom>
            <a:solidFill>
              <a:srgbClr val="EBF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ectangle 120"/>
            <p:cNvSpPr/>
            <p:nvPr/>
          </p:nvSpPr>
          <p:spPr>
            <a:xfrm>
              <a:off x="1141850" y="3889403"/>
              <a:ext cx="429660" cy="118038"/>
            </a:xfrm>
            <a:prstGeom prst="rect">
              <a:avLst/>
            </a:prstGeom>
            <a:solidFill>
              <a:srgbClr val="D0DC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ectangle 121"/>
            <p:cNvSpPr/>
            <p:nvPr/>
          </p:nvSpPr>
          <p:spPr>
            <a:xfrm>
              <a:off x="1571510" y="3771365"/>
              <a:ext cx="429660" cy="118038"/>
            </a:xfrm>
            <a:prstGeom prst="rect">
              <a:avLst/>
            </a:prstGeom>
            <a:solidFill>
              <a:srgbClr val="FF70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ectangle 122"/>
            <p:cNvSpPr/>
            <p:nvPr/>
          </p:nvSpPr>
          <p:spPr>
            <a:xfrm>
              <a:off x="1141850" y="3771365"/>
              <a:ext cx="429660" cy="118038"/>
            </a:xfrm>
            <a:prstGeom prst="rect">
              <a:avLst/>
            </a:prstGeom>
            <a:solidFill>
              <a:srgbClr val="92B0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ectangle 123"/>
            <p:cNvSpPr/>
            <p:nvPr/>
          </p:nvSpPr>
          <p:spPr>
            <a:xfrm>
              <a:off x="1141850" y="3653327"/>
              <a:ext cx="429660" cy="118038"/>
            </a:xfrm>
            <a:prstGeom prst="rect">
              <a:avLst/>
            </a:prstGeom>
            <a:solidFill>
              <a:srgbClr val="FF57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ext 124"/>
            <p:cNvSpPr/>
            <p:nvPr/>
          </p:nvSpPr>
          <p:spPr>
            <a:xfrm>
              <a:off x="4780409" y="4481463"/>
              <a:ext cx="1354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</a:t>
              </a:r>
            </a:p>
          </p:txBody>
        </p:sp>
        <p:sp>
          <p:nvSpPr>
            <p:cNvPr id="125" name="Text 125"/>
            <p:cNvSpPr/>
            <p:nvPr/>
          </p:nvSpPr>
          <p:spPr>
            <a:xfrm>
              <a:off x="4298341" y="4363425"/>
              <a:ext cx="65955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 (no cement)</a:t>
              </a:r>
            </a:p>
          </p:txBody>
        </p:sp>
        <p:sp>
          <p:nvSpPr>
            <p:cNvPr id="126" name="Text 126"/>
            <p:cNvSpPr/>
            <p:nvPr/>
          </p:nvSpPr>
          <p:spPr>
            <a:xfrm>
              <a:off x="3917704" y="4245386"/>
              <a:ext cx="16933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WF</a:t>
              </a:r>
            </a:p>
          </p:txBody>
        </p:sp>
        <p:sp>
          <p:nvSpPr>
            <p:cNvPr id="127" name="Text 127"/>
            <p:cNvSpPr/>
            <p:nvPr/>
          </p:nvSpPr>
          <p:spPr>
            <a:xfrm>
              <a:off x="3390889" y="4127348"/>
              <a:ext cx="114088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energy sources</a:t>
              </a:r>
            </a:p>
          </p:txBody>
        </p:sp>
        <p:sp>
          <p:nvSpPr>
            <p:cNvPr id="128" name="Text 128"/>
            <p:cNvSpPr/>
            <p:nvPr/>
          </p:nvSpPr>
          <p:spPr>
            <a:xfrm>
              <a:off x="2995187" y="4009310"/>
              <a:ext cx="801310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Water out / water in</a:t>
              </a:r>
            </a:p>
          </p:txBody>
        </p:sp>
        <p:sp>
          <p:nvSpPr>
            <p:cNvPr id="129" name="Text 129"/>
            <p:cNvSpPr/>
            <p:nvPr/>
          </p:nvSpPr>
          <p:spPr>
            <a:xfrm>
              <a:off x="2570327" y="3891272"/>
              <a:ext cx="753311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GDP</a:t>
              </a:r>
            </a:p>
          </p:txBody>
        </p:sp>
        <p:sp>
          <p:nvSpPr>
            <p:cNvPr id="130" name="Text 130"/>
            <p:cNvSpPr/>
            <p:nvPr/>
          </p:nvSpPr>
          <p:spPr>
            <a:xfrm>
              <a:off x="2136451" y="3773234"/>
              <a:ext cx="795482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capita</a:t>
              </a:r>
            </a:p>
          </p:txBody>
        </p:sp>
        <p:sp>
          <p:nvSpPr>
            <p:cNvPr id="131" name="Text 131"/>
            <p:cNvSpPr/>
            <p:nvPr/>
          </p:nvSpPr>
          <p:spPr>
            <a:xfrm>
              <a:off x="1735963" y="3655196"/>
              <a:ext cx="5037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GDP / waste</a:t>
              </a:r>
            </a:p>
          </p:txBody>
        </p:sp>
        <p:sp>
          <p:nvSpPr>
            <p:cNvPr id="132" name="Text 132"/>
            <p:cNvSpPr/>
            <p:nvPr/>
          </p:nvSpPr>
          <p:spPr>
            <a:xfrm>
              <a:off x="1265826" y="3537158"/>
              <a:ext cx="908538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solar rad.</a:t>
              </a:r>
            </a:p>
          </p:txBody>
        </p:sp>
        <p:sp>
          <p:nvSpPr>
            <p:cNvPr id="133" name="Rectangle 133"/>
            <p:cNvSpPr/>
            <p:nvPr/>
          </p:nvSpPr>
          <p:spPr>
            <a:xfrm>
              <a:off x="1098884" y="3523485"/>
              <a:ext cx="3952868" cy="10859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ectangle 134"/>
            <p:cNvSpPr/>
            <p:nvPr/>
          </p:nvSpPr>
          <p:spPr>
            <a:xfrm>
              <a:off x="1098884" y="4849815"/>
              <a:ext cx="3952868" cy="10859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lyline form 135"/>
            <p:cNvSpPr/>
            <p:nvPr/>
          </p:nvSpPr>
          <p:spPr>
            <a:xfrm>
              <a:off x="1098884" y="5864943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olyline form 136"/>
            <p:cNvSpPr/>
            <p:nvPr/>
          </p:nvSpPr>
          <p:spPr>
            <a:xfrm>
              <a:off x="1098884" y="5746905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olyline form 137"/>
            <p:cNvSpPr/>
            <p:nvPr/>
          </p:nvSpPr>
          <p:spPr>
            <a:xfrm>
              <a:off x="1098884" y="5628866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olyline form 138"/>
            <p:cNvSpPr/>
            <p:nvPr/>
          </p:nvSpPr>
          <p:spPr>
            <a:xfrm>
              <a:off x="1098884" y="5510828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olyline form 139"/>
            <p:cNvSpPr/>
            <p:nvPr/>
          </p:nvSpPr>
          <p:spPr>
            <a:xfrm>
              <a:off x="1098884" y="5392790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olyline form 140"/>
            <p:cNvSpPr/>
            <p:nvPr/>
          </p:nvSpPr>
          <p:spPr>
            <a:xfrm>
              <a:off x="1098884" y="5274752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olyline form 141"/>
            <p:cNvSpPr/>
            <p:nvPr/>
          </p:nvSpPr>
          <p:spPr>
            <a:xfrm>
              <a:off x="1098884" y="5156714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olyline form 142"/>
            <p:cNvSpPr/>
            <p:nvPr/>
          </p:nvSpPr>
          <p:spPr>
            <a:xfrm>
              <a:off x="1098884" y="5038676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olyline form 143"/>
            <p:cNvSpPr/>
            <p:nvPr/>
          </p:nvSpPr>
          <p:spPr>
            <a:xfrm>
              <a:off x="1098884" y="4920638"/>
              <a:ext cx="3952868" cy="0"/>
            </a:xfrm>
            <a:custGeom>
              <a:avLst/>
              <a:pathLst>
                <a:path w="3952868" h="0">
                  <a:moveTo>
                    <a:pt x="0" y="0"/>
                  </a:moveTo>
                  <a:lnTo>
                    <a:pt x="39528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olyline form 144"/>
            <p:cNvSpPr/>
            <p:nvPr/>
          </p:nvSpPr>
          <p:spPr>
            <a:xfrm>
              <a:off x="1356680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olyline form 145"/>
            <p:cNvSpPr/>
            <p:nvPr/>
          </p:nvSpPr>
          <p:spPr>
            <a:xfrm>
              <a:off x="1786339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olyline form 146"/>
            <p:cNvSpPr/>
            <p:nvPr/>
          </p:nvSpPr>
          <p:spPr>
            <a:xfrm>
              <a:off x="2215999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olyline form 147"/>
            <p:cNvSpPr/>
            <p:nvPr/>
          </p:nvSpPr>
          <p:spPr>
            <a:xfrm>
              <a:off x="2645658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olyline form 148"/>
            <p:cNvSpPr/>
            <p:nvPr/>
          </p:nvSpPr>
          <p:spPr>
            <a:xfrm>
              <a:off x="3075318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olyline form 149"/>
            <p:cNvSpPr/>
            <p:nvPr/>
          </p:nvSpPr>
          <p:spPr>
            <a:xfrm>
              <a:off x="3504977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olyline form 150"/>
            <p:cNvSpPr/>
            <p:nvPr/>
          </p:nvSpPr>
          <p:spPr>
            <a:xfrm>
              <a:off x="3934637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olyline form 151"/>
            <p:cNvSpPr/>
            <p:nvPr/>
          </p:nvSpPr>
          <p:spPr>
            <a:xfrm>
              <a:off x="4364297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olyline form 152"/>
            <p:cNvSpPr/>
            <p:nvPr/>
          </p:nvSpPr>
          <p:spPr>
            <a:xfrm>
              <a:off x="4793956" y="4849815"/>
              <a:ext cx="0" cy="1085951"/>
            </a:xfrm>
            <a:custGeom>
              <a:avLst/>
              <a:pathLst>
                <a:path w="0" h="1085951">
                  <a:moveTo>
                    <a:pt x="0" y="1085951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ectangle 153"/>
            <p:cNvSpPr/>
            <p:nvPr/>
          </p:nvSpPr>
          <p:spPr>
            <a:xfrm>
              <a:off x="4149467" y="5805924"/>
              <a:ext cx="429660" cy="118038"/>
            </a:xfrm>
            <a:prstGeom prst="rect">
              <a:avLst/>
            </a:prstGeom>
            <a:solidFill>
              <a:srgbClr val="F2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ectangle 154"/>
            <p:cNvSpPr/>
            <p:nvPr/>
          </p:nvSpPr>
          <p:spPr>
            <a:xfrm>
              <a:off x="3719807" y="5805924"/>
              <a:ext cx="429660" cy="118038"/>
            </a:xfrm>
            <a:prstGeom prst="rect">
              <a:avLst/>
            </a:prstGeom>
            <a:solidFill>
              <a:srgbClr val="F0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ectangle 155"/>
            <p:cNvSpPr/>
            <p:nvPr/>
          </p:nvSpPr>
          <p:spPr>
            <a:xfrm>
              <a:off x="3290148" y="5805924"/>
              <a:ext cx="429660" cy="118038"/>
            </a:xfrm>
            <a:prstGeom prst="rect">
              <a:avLst/>
            </a:prstGeom>
            <a:solidFill>
              <a:srgbClr val="FFCD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ectangle 156"/>
            <p:cNvSpPr/>
            <p:nvPr/>
          </p:nvSpPr>
          <p:spPr>
            <a:xfrm>
              <a:off x="2860488" y="5805924"/>
              <a:ext cx="429660" cy="118038"/>
            </a:xfrm>
            <a:prstGeom prst="rect">
              <a:avLst/>
            </a:prstGeom>
            <a:solidFill>
              <a:srgbClr val="FFC3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ectangle 157"/>
            <p:cNvSpPr/>
            <p:nvPr/>
          </p:nvSpPr>
          <p:spPr>
            <a:xfrm>
              <a:off x="2430829" y="5805924"/>
              <a:ext cx="429660" cy="118038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ectangle 158"/>
            <p:cNvSpPr/>
            <p:nvPr/>
          </p:nvSpPr>
          <p:spPr>
            <a:xfrm>
              <a:off x="2001169" y="5805924"/>
              <a:ext cx="429660" cy="118038"/>
            </a:xfrm>
            <a:prstGeom prst="rect">
              <a:avLst/>
            </a:prstGeom>
            <a:solidFill>
              <a:srgbClr val="B2C6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ectangle 159"/>
            <p:cNvSpPr/>
            <p:nvPr/>
          </p:nvSpPr>
          <p:spPr>
            <a:xfrm>
              <a:off x="1571510" y="5805924"/>
              <a:ext cx="429660" cy="118038"/>
            </a:xfrm>
            <a:prstGeom prst="rect">
              <a:avLst/>
            </a:prstGeom>
            <a:solidFill>
              <a:srgbClr val="FFA9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ectangle 160"/>
            <p:cNvSpPr/>
            <p:nvPr/>
          </p:nvSpPr>
          <p:spPr>
            <a:xfrm>
              <a:off x="1141850" y="5805924"/>
              <a:ext cx="429660" cy="118038"/>
            </a:xfrm>
            <a:prstGeom prst="rect">
              <a:avLst/>
            </a:prstGeom>
            <a:solidFill>
              <a:srgbClr val="DBE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ectangle 161"/>
            <p:cNvSpPr/>
            <p:nvPr/>
          </p:nvSpPr>
          <p:spPr>
            <a:xfrm>
              <a:off x="3719807" y="5687885"/>
              <a:ext cx="429660" cy="118038"/>
            </a:xfrm>
            <a:prstGeom prst="rect">
              <a:avLst/>
            </a:prstGeom>
            <a:solidFill>
              <a:srgbClr val="C1D1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ectangle 162"/>
            <p:cNvSpPr/>
            <p:nvPr/>
          </p:nvSpPr>
          <p:spPr>
            <a:xfrm>
              <a:off x="3290148" y="5687885"/>
              <a:ext cx="429660" cy="118038"/>
            </a:xfrm>
            <a:prstGeom prst="rect">
              <a:avLst/>
            </a:prstGeom>
            <a:solidFill>
              <a:srgbClr val="CFDB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ectangle 163"/>
            <p:cNvSpPr/>
            <p:nvPr/>
          </p:nvSpPr>
          <p:spPr>
            <a:xfrm>
              <a:off x="2860488" y="5687885"/>
              <a:ext cx="429660" cy="118038"/>
            </a:xfrm>
            <a:prstGeom prst="rect">
              <a:avLst/>
            </a:prstGeom>
            <a:solidFill>
              <a:srgbClr val="FFC6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ectangle 164"/>
            <p:cNvSpPr/>
            <p:nvPr/>
          </p:nvSpPr>
          <p:spPr>
            <a:xfrm>
              <a:off x="2430829" y="5687885"/>
              <a:ext cx="429660" cy="118038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ectangle 165"/>
            <p:cNvSpPr/>
            <p:nvPr/>
          </p:nvSpPr>
          <p:spPr>
            <a:xfrm>
              <a:off x="2001169" y="5687885"/>
              <a:ext cx="429660" cy="118038"/>
            </a:xfrm>
            <a:prstGeom prst="rect">
              <a:avLst/>
            </a:prstGeom>
            <a:solidFill>
              <a:srgbClr val="81A4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ectangle 166"/>
            <p:cNvSpPr/>
            <p:nvPr/>
          </p:nvSpPr>
          <p:spPr>
            <a:xfrm>
              <a:off x="1571510" y="5687885"/>
              <a:ext cx="429660" cy="118038"/>
            </a:xfrm>
            <a:prstGeom prst="rect">
              <a:avLst/>
            </a:prstGeom>
            <a:solidFill>
              <a:srgbClr val="FF89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ectangle 167"/>
            <p:cNvSpPr/>
            <p:nvPr/>
          </p:nvSpPr>
          <p:spPr>
            <a:xfrm>
              <a:off x="1141850" y="5687885"/>
              <a:ext cx="429660" cy="118038"/>
            </a:xfrm>
            <a:prstGeom prst="rect">
              <a:avLst/>
            </a:prstGeom>
            <a:solidFill>
              <a:srgbClr val="DEE6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ectangle 168"/>
            <p:cNvSpPr/>
            <p:nvPr/>
          </p:nvSpPr>
          <p:spPr>
            <a:xfrm>
              <a:off x="3290148" y="5569847"/>
              <a:ext cx="429660" cy="118038"/>
            </a:xfrm>
            <a:prstGeom prst="rect">
              <a:avLst/>
            </a:prstGeom>
            <a:solidFill>
              <a:srgbClr val="DBE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ectangle 169"/>
            <p:cNvSpPr/>
            <p:nvPr/>
          </p:nvSpPr>
          <p:spPr>
            <a:xfrm>
              <a:off x="2860488" y="5569847"/>
              <a:ext cx="429660" cy="118038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ectangle 170"/>
            <p:cNvSpPr/>
            <p:nvPr/>
          </p:nvSpPr>
          <p:spPr>
            <a:xfrm>
              <a:off x="2430829" y="5569847"/>
              <a:ext cx="429660" cy="118038"/>
            </a:xfrm>
            <a:prstGeom prst="rect">
              <a:avLst/>
            </a:prstGeom>
            <a:solidFill>
              <a:srgbClr val="FFEA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ectangle 171"/>
            <p:cNvSpPr/>
            <p:nvPr/>
          </p:nvSpPr>
          <p:spPr>
            <a:xfrm>
              <a:off x="2001169" y="5569847"/>
              <a:ext cx="429660" cy="118038"/>
            </a:xfrm>
            <a:prstGeom prst="rect">
              <a:avLst/>
            </a:prstGeom>
            <a:solidFill>
              <a:srgbClr val="DBE4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ectangle 172"/>
            <p:cNvSpPr/>
            <p:nvPr/>
          </p:nvSpPr>
          <p:spPr>
            <a:xfrm>
              <a:off x="1571510" y="5569847"/>
              <a:ext cx="429660" cy="118038"/>
            </a:xfrm>
            <a:prstGeom prst="rect">
              <a:avLst/>
            </a:prstGeom>
            <a:solidFill>
              <a:srgbClr val="F9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ectangle 173"/>
            <p:cNvSpPr/>
            <p:nvPr/>
          </p:nvSpPr>
          <p:spPr>
            <a:xfrm>
              <a:off x="1141850" y="5569847"/>
              <a:ext cx="429660" cy="118038"/>
            </a:xfrm>
            <a:prstGeom prst="rect">
              <a:avLst/>
            </a:prstGeom>
            <a:solidFill>
              <a:srgbClr val="FFC9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ectangle 174"/>
            <p:cNvSpPr/>
            <p:nvPr/>
          </p:nvSpPr>
          <p:spPr>
            <a:xfrm>
              <a:off x="2860488" y="5451809"/>
              <a:ext cx="429660" cy="118038"/>
            </a:xfrm>
            <a:prstGeom prst="rect">
              <a:avLst/>
            </a:prstGeom>
            <a:solidFill>
              <a:srgbClr val="FFEF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ectangle 175"/>
            <p:cNvSpPr/>
            <p:nvPr/>
          </p:nvSpPr>
          <p:spPr>
            <a:xfrm>
              <a:off x="2430829" y="5451809"/>
              <a:ext cx="429660" cy="118038"/>
            </a:xfrm>
            <a:prstGeom prst="rect">
              <a:avLst/>
            </a:prstGeom>
            <a:solidFill>
              <a:srgbClr val="DFE7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ectangle 176"/>
            <p:cNvSpPr/>
            <p:nvPr/>
          </p:nvSpPr>
          <p:spPr>
            <a:xfrm>
              <a:off x="2001169" y="5451809"/>
              <a:ext cx="429660" cy="118038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ectangle 177"/>
            <p:cNvSpPr/>
            <p:nvPr/>
          </p:nvSpPr>
          <p:spPr>
            <a:xfrm>
              <a:off x="1571510" y="5451809"/>
              <a:ext cx="429660" cy="118038"/>
            </a:xfrm>
            <a:prstGeom prst="rect">
              <a:avLst/>
            </a:prstGeom>
            <a:solidFill>
              <a:srgbClr val="F1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ectangle 178"/>
            <p:cNvSpPr/>
            <p:nvPr/>
          </p:nvSpPr>
          <p:spPr>
            <a:xfrm>
              <a:off x="1141850" y="5451809"/>
              <a:ext cx="429660" cy="118038"/>
            </a:xfrm>
            <a:prstGeom prst="rect">
              <a:avLst/>
            </a:prstGeom>
            <a:solidFill>
              <a:srgbClr val="FFB1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ectangle 179"/>
            <p:cNvSpPr/>
            <p:nvPr/>
          </p:nvSpPr>
          <p:spPr>
            <a:xfrm>
              <a:off x="2430829" y="5333771"/>
              <a:ext cx="429660" cy="118038"/>
            </a:xfrm>
            <a:prstGeom prst="rect">
              <a:avLst/>
            </a:prstGeom>
            <a:solidFill>
              <a:srgbClr val="D0DC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ectangle 180"/>
            <p:cNvSpPr/>
            <p:nvPr/>
          </p:nvSpPr>
          <p:spPr>
            <a:xfrm>
              <a:off x="2001169" y="5333771"/>
              <a:ext cx="429660" cy="118038"/>
            </a:xfrm>
            <a:prstGeom prst="rect">
              <a:avLst/>
            </a:prstGeom>
            <a:solidFill>
              <a:srgbClr val="FFBBA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ectangle 181"/>
            <p:cNvSpPr/>
            <p:nvPr/>
          </p:nvSpPr>
          <p:spPr>
            <a:xfrm>
              <a:off x="1571510" y="5333771"/>
              <a:ext cx="429660" cy="118038"/>
            </a:xfrm>
            <a:prstGeom prst="rect">
              <a:avLst/>
            </a:prstGeom>
            <a:solidFill>
              <a:srgbClr val="BFD0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ectangle 182"/>
            <p:cNvSpPr/>
            <p:nvPr/>
          </p:nvSpPr>
          <p:spPr>
            <a:xfrm>
              <a:off x="1141850" y="5333771"/>
              <a:ext cx="429660" cy="118038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ectangle 183"/>
            <p:cNvSpPr/>
            <p:nvPr/>
          </p:nvSpPr>
          <p:spPr>
            <a:xfrm>
              <a:off x="2001169" y="5215733"/>
              <a:ext cx="429660" cy="118038"/>
            </a:xfrm>
            <a:prstGeom prst="rect">
              <a:avLst/>
            </a:prstGeom>
            <a:solidFill>
              <a:srgbClr val="FFD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ectangle 184"/>
            <p:cNvSpPr/>
            <p:nvPr/>
          </p:nvSpPr>
          <p:spPr>
            <a:xfrm>
              <a:off x="1571510" y="5215733"/>
              <a:ext cx="429660" cy="118038"/>
            </a:xfrm>
            <a:prstGeom prst="rect">
              <a:avLst/>
            </a:prstGeom>
            <a:solidFill>
              <a:srgbClr val="A6BE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ectangle 185"/>
            <p:cNvSpPr/>
            <p:nvPr/>
          </p:nvSpPr>
          <p:spPr>
            <a:xfrm>
              <a:off x="1141850" y="5215733"/>
              <a:ext cx="429660" cy="118038"/>
            </a:xfrm>
            <a:prstGeom prst="rect">
              <a:avLst/>
            </a:prstGeom>
            <a:solidFill>
              <a:srgbClr val="E6EC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ectangle 186"/>
            <p:cNvSpPr/>
            <p:nvPr/>
          </p:nvSpPr>
          <p:spPr>
            <a:xfrm>
              <a:off x="1571510" y="5097695"/>
              <a:ext cx="429660" cy="118038"/>
            </a:xfrm>
            <a:prstGeom prst="rect">
              <a:avLst/>
            </a:prstGeom>
            <a:solidFill>
              <a:srgbClr val="FF7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ectangle 187"/>
            <p:cNvSpPr/>
            <p:nvPr/>
          </p:nvSpPr>
          <p:spPr>
            <a:xfrm>
              <a:off x="1141850" y="5097695"/>
              <a:ext cx="429660" cy="118038"/>
            </a:xfrm>
            <a:prstGeom prst="rect">
              <a:avLst/>
            </a:prstGeom>
            <a:solidFill>
              <a:srgbClr val="B7CA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ectangle 188"/>
            <p:cNvSpPr/>
            <p:nvPr/>
          </p:nvSpPr>
          <p:spPr>
            <a:xfrm>
              <a:off x="1141850" y="4979657"/>
              <a:ext cx="429660" cy="118038"/>
            </a:xfrm>
            <a:prstGeom prst="rect">
              <a:avLst/>
            </a:prstGeom>
            <a:solidFill>
              <a:srgbClr val="FFB7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Text 189"/>
            <p:cNvSpPr/>
            <p:nvPr/>
          </p:nvSpPr>
          <p:spPr>
            <a:xfrm>
              <a:off x="4780409" y="5807793"/>
              <a:ext cx="1354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</a:t>
              </a:r>
            </a:p>
          </p:txBody>
        </p:sp>
        <p:sp>
          <p:nvSpPr>
            <p:cNvPr id="190" name="Text 190"/>
            <p:cNvSpPr/>
            <p:nvPr/>
          </p:nvSpPr>
          <p:spPr>
            <a:xfrm>
              <a:off x="4298341" y="5689755"/>
              <a:ext cx="65955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 (no cement)</a:t>
              </a:r>
            </a:p>
          </p:txBody>
        </p:sp>
        <p:sp>
          <p:nvSpPr>
            <p:cNvPr id="191" name="Text 191"/>
            <p:cNvSpPr/>
            <p:nvPr/>
          </p:nvSpPr>
          <p:spPr>
            <a:xfrm>
              <a:off x="3917704" y="5571716"/>
              <a:ext cx="16933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WF</a:t>
              </a:r>
            </a:p>
          </p:txBody>
        </p:sp>
        <p:sp>
          <p:nvSpPr>
            <p:cNvPr id="192" name="Text 192"/>
            <p:cNvSpPr/>
            <p:nvPr/>
          </p:nvSpPr>
          <p:spPr>
            <a:xfrm>
              <a:off x="3390889" y="5453678"/>
              <a:ext cx="114088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energy sources</a:t>
              </a:r>
            </a:p>
          </p:txBody>
        </p:sp>
        <p:sp>
          <p:nvSpPr>
            <p:cNvPr id="193" name="Text 193"/>
            <p:cNvSpPr/>
            <p:nvPr/>
          </p:nvSpPr>
          <p:spPr>
            <a:xfrm>
              <a:off x="2995187" y="5335640"/>
              <a:ext cx="801310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Water out / water in</a:t>
              </a:r>
            </a:p>
          </p:txBody>
        </p:sp>
        <p:sp>
          <p:nvSpPr>
            <p:cNvPr id="194" name="Text 194"/>
            <p:cNvSpPr/>
            <p:nvPr/>
          </p:nvSpPr>
          <p:spPr>
            <a:xfrm>
              <a:off x="2570327" y="5217602"/>
              <a:ext cx="753311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GDP</a:t>
              </a:r>
            </a:p>
          </p:txBody>
        </p:sp>
        <p:sp>
          <p:nvSpPr>
            <p:cNvPr id="195" name="Text 195"/>
            <p:cNvSpPr/>
            <p:nvPr/>
          </p:nvSpPr>
          <p:spPr>
            <a:xfrm>
              <a:off x="2136451" y="5099564"/>
              <a:ext cx="795482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capita</a:t>
              </a:r>
            </a:p>
          </p:txBody>
        </p:sp>
        <p:sp>
          <p:nvSpPr>
            <p:cNvPr id="196" name="Text 196"/>
            <p:cNvSpPr/>
            <p:nvPr/>
          </p:nvSpPr>
          <p:spPr>
            <a:xfrm>
              <a:off x="1735963" y="4981526"/>
              <a:ext cx="5037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GDP / waste</a:t>
              </a:r>
            </a:p>
          </p:txBody>
        </p:sp>
        <p:sp>
          <p:nvSpPr>
            <p:cNvPr id="197" name="Text 197"/>
            <p:cNvSpPr/>
            <p:nvPr/>
          </p:nvSpPr>
          <p:spPr>
            <a:xfrm>
              <a:off x="1265826" y="4863488"/>
              <a:ext cx="908538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solar rad.</a:t>
              </a:r>
            </a:p>
          </p:txBody>
        </p:sp>
        <p:sp>
          <p:nvSpPr>
            <p:cNvPr id="198" name="Rectangle 198"/>
            <p:cNvSpPr/>
            <p:nvPr/>
          </p:nvSpPr>
          <p:spPr>
            <a:xfrm>
              <a:off x="1098884" y="4849815"/>
              <a:ext cx="3952868" cy="1085951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ectangle 199"/>
            <p:cNvSpPr/>
            <p:nvPr/>
          </p:nvSpPr>
          <p:spPr>
            <a:xfrm>
              <a:off x="1098884" y="1998802"/>
              <a:ext cx="3952868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ext 200"/>
            <p:cNvSpPr/>
            <p:nvPr/>
          </p:nvSpPr>
          <p:spPr>
            <a:xfrm>
              <a:off x="2884818" y="2002728"/>
              <a:ext cx="381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2001</a:t>
              </a:r>
            </a:p>
          </p:txBody>
        </p:sp>
        <p:sp>
          <p:nvSpPr>
            <p:cNvPr id="201" name="Rectangle 201"/>
            <p:cNvSpPr/>
            <p:nvPr/>
          </p:nvSpPr>
          <p:spPr>
            <a:xfrm>
              <a:off x="1098884" y="3325132"/>
              <a:ext cx="3952868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ext 202"/>
            <p:cNvSpPr/>
            <p:nvPr/>
          </p:nvSpPr>
          <p:spPr>
            <a:xfrm>
              <a:off x="2884818" y="3329058"/>
              <a:ext cx="381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2006</a:t>
              </a:r>
            </a:p>
          </p:txBody>
        </p:sp>
        <p:sp>
          <p:nvSpPr>
            <p:cNvPr id="203" name="Rectangle 203"/>
            <p:cNvSpPr/>
            <p:nvPr/>
          </p:nvSpPr>
          <p:spPr>
            <a:xfrm>
              <a:off x="1098884" y="4651462"/>
              <a:ext cx="3952868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ext 204"/>
            <p:cNvSpPr/>
            <p:nvPr/>
          </p:nvSpPr>
          <p:spPr>
            <a:xfrm>
              <a:off x="2884818" y="4655388"/>
              <a:ext cx="381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2011</a:t>
              </a:r>
            </a:p>
          </p:txBody>
        </p:sp>
        <p:sp>
          <p:nvSpPr>
            <p:cNvPr id="205" name="Rectangle 205"/>
            <p:cNvSpPr/>
            <p:nvPr/>
          </p:nvSpPr>
          <p:spPr>
            <a:xfrm>
              <a:off x="5171905" y="3400227"/>
              <a:ext cx="576359" cy="133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Text 206"/>
            <p:cNvSpPr/>
            <p:nvPr/>
          </p:nvSpPr>
          <p:spPr>
            <a:xfrm>
              <a:off x="5478213" y="4558077"/>
              <a:ext cx="2857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-1.0</a:t>
              </a:r>
            </a:p>
          </p:txBody>
        </p:sp>
        <p:sp>
          <p:nvSpPr>
            <p:cNvPr id="207" name="Text 207"/>
            <p:cNvSpPr/>
            <p:nvPr/>
          </p:nvSpPr>
          <p:spPr>
            <a:xfrm>
              <a:off x="5478213" y="4318527"/>
              <a:ext cx="2857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-0.5</a:t>
              </a:r>
            </a:p>
          </p:txBody>
        </p:sp>
        <p:sp>
          <p:nvSpPr>
            <p:cNvPr id="208" name="Text 208"/>
            <p:cNvSpPr/>
            <p:nvPr/>
          </p:nvSpPr>
          <p:spPr>
            <a:xfrm>
              <a:off x="5478213" y="4078976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0.0</a:t>
              </a:r>
            </a:p>
          </p:txBody>
        </p:sp>
        <p:sp>
          <p:nvSpPr>
            <p:cNvPr id="209" name="Text 209"/>
            <p:cNvSpPr/>
            <p:nvPr/>
          </p:nvSpPr>
          <p:spPr>
            <a:xfrm>
              <a:off x="5478213" y="3839425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>
              <a:off x="5478213" y="3599875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>
              <a:off x="5226055" y="3416277"/>
              <a:ext cx="95250" cy="1651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212" name="Line 212"/>
            <p:cNvSpPr/>
            <p:nvPr/>
          </p:nvSpPr>
          <p:spPr>
            <a:xfrm>
              <a:off x="5226055" y="4653327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Line 213"/>
            <p:cNvSpPr/>
            <p:nvPr/>
          </p:nvSpPr>
          <p:spPr>
            <a:xfrm>
              <a:off x="5226055" y="4413777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Line 214"/>
            <p:cNvSpPr/>
            <p:nvPr/>
          </p:nvSpPr>
          <p:spPr>
            <a:xfrm>
              <a:off x="5226055" y="4174226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Line 215"/>
            <p:cNvSpPr/>
            <p:nvPr/>
          </p:nvSpPr>
          <p:spPr>
            <a:xfrm>
              <a:off x="5226055" y="3934675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Line 216"/>
            <p:cNvSpPr/>
            <p:nvPr/>
          </p:nvSpPr>
          <p:spPr>
            <a:xfrm>
              <a:off x="5226055" y="3695125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Line 217"/>
            <p:cNvSpPr/>
            <p:nvPr/>
          </p:nvSpPr>
          <p:spPr>
            <a:xfrm>
              <a:off x="5387436" y="4653327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Line 218"/>
            <p:cNvSpPr/>
            <p:nvPr/>
          </p:nvSpPr>
          <p:spPr>
            <a:xfrm>
              <a:off x="5387436" y="4413777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Line 219"/>
            <p:cNvSpPr/>
            <p:nvPr/>
          </p:nvSpPr>
          <p:spPr>
            <a:xfrm>
              <a:off x="5387436" y="4174226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Line 220"/>
            <p:cNvSpPr/>
            <p:nvPr/>
          </p:nvSpPr>
          <p:spPr>
            <a:xfrm>
              <a:off x="5387436" y="3934675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Line 221"/>
            <p:cNvSpPr/>
            <p:nvPr/>
          </p:nvSpPr>
          <p:spPr>
            <a:xfrm>
              <a:off x="5387436" y="3695125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