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33251977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 rot="0"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1098884" y="1998802"/>
              <a:ext cx="3940168" cy="39369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098884" y="5679007"/>
              <a:ext cx="3940168" cy="0"/>
            </a:xfrm>
            <a:custGeom>
              <a:avLst/>
              <a:pathLst>
                <a:path w="3940168" h="0">
                  <a:moveTo>
                    <a:pt x="0" y="0"/>
                  </a:moveTo>
                  <a:lnTo>
                    <a:pt x="39401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098884" y="5251076"/>
              <a:ext cx="3940168" cy="0"/>
            </a:xfrm>
            <a:custGeom>
              <a:avLst/>
              <a:pathLst>
                <a:path w="3940168" h="0">
                  <a:moveTo>
                    <a:pt x="0" y="0"/>
                  </a:moveTo>
                  <a:lnTo>
                    <a:pt x="39401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098884" y="4823145"/>
              <a:ext cx="3940168" cy="0"/>
            </a:xfrm>
            <a:custGeom>
              <a:avLst/>
              <a:pathLst>
                <a:path w="3940168" h="0">
                  <a:moveTo>
                    <a:pt x="0" y="0"/>
                  </a:moveTo>
                  <a:lnTo>
                    <a:pt x="39401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1098884" y="4395215"/>
              <a:ext cx="3940168" cy="0"/>
            </a:xfrm>
            <a:custGeom>
              <a:avLst/>
              <a:pathLst>
                <a:path w="3940168" h="0">
                  <a:moveTo>
                    <a:pt x="0" y="0"/>
                  </a:moveTo>
                  <a:lnTo>
                    <a:pt x="39401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1098884" y="3967284"/>
              <a:ext cx="3940168" cy="0"/>
            </a:xfrm>
            <a:custGeom>
              <a:avLst/>
              <a:pathLst>
                <a:path w="3940168" h="0">
                  <a:moveTo>
                    <a:pt x="0" y="0"/>
                  </a:moveTo>
                  <a:lnTo>
                    <a:pt x="39401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1098884" y="3539353"/>
              <a:ext cx="3940168" cy="0"/>
            </a:xfrm>
            <a:custGeom>
              <a:avLst/>
              <a:pathLst>
                <a:path w="3940168" h="0">
                  <a:moveTo>
                    <a:pt x="0" y="0"/>
                  </a:moveTo>
                  <a:lnTo>
                    <a:pt x="39401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1098884" y="3111422"/>
              <a:ext cx="3940168" cy="0"/>
            </a:xfrm>
            <a:custGeom>
              <a:avLst/>
              <a:pathLst>
                <a:path w="3940168" h="0">
                  <a:moveTo>
                    <a:pt x="0" y="0"/>
                  </a:moveTo>
                  <a:lnTo>
                    <a:pt x="39401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1098884" y="2683491"/>
              <a:ext cx="3940168" cy="0"/>
            </a:xfrm>
            <a:custGeom>
              <a:avLst/>
              <a:pathLst>
                <a:path w="3940168" h="0">
                  <a:moveTo>
                    <a:pt x="0" y="0"/>
                  </a:moveTo>
                  <a:lnTo>
                    <a:pt x="39401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098884" y="2255560"/>
              <a:ext cx="3940168" cy="0"/>
            </a:xfrm>
            <a:custGeom>
              <a:avLst/>
              <a:pathLst>
                <a:path w="3940168" h="0">
                  <a:moveTo>
                    <a:pt x="0" y="0"/>
                  </a:moveTo>
                  <a:lnTo>
                    <a:pt x="3940168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355851" y="1998802"/>
              <a:ext cx="0" cy="3936964"/>
            </a:xfrm>
            <a:custGeom>
              <a:avLst/>
              <a:pathLst>
                <a:path w="0" h="3936964">
                  <a:moveTo>
                    <a:pt x="0" y="39369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1784131" y="1998802"/>
              <a:ext cx="0" cy="3936964"/>
            </a:xfrm>
            <a:custGeom>
              <a:avLst/>
              <a:pathLst>
                <a:path w="0" h="3936964">
                  <a:moveTo>
                    <a:pt x="0" y="39369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2212410" y="1998802"/>
              <a:ext cx="0" cy="3936964"/>
            </a:xfrm>
            <a:custGeom>
              <a:avLst/>
              <a:pathLst>
                <a:path w="0" h="3936964">
                  <a:moveTo>
                    <a:pt x="0" y="39369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2640689" y="1998802"/>
              <a:ext cx="0" cy="3936964"/>
            </a:xfrm>
            <a:custGeom>
              <a:avLst/>
              <a:pathLst>
                <a:path w="0" h="3936964">
                  <a:moveTo>
                    <a:pt x="0" y="39369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3068968" y="1998802"/>
              <a:ext cx="0" cy="3936964"/>
            </a:xfrm>
            <a:custGeom>
              <a:avLst/>
              <a:pathLst>
                <a:path w="0" h="3936964">
                  <a:moveTo>
                    <a:pt x="0" y="39369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3497247" y="1998802"/>
              <a:ext cx="0" cy="3936964"/>
            </a:xfrm>
            <a:custGeom>
              <a:avLst/>
              <a:pathLst>
                <a:path w="0" h="3936964">
                  <a:moveTo>
                    <a:pt x="0" y="39369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lyline form 20"/>
            <p:cNvSpPr/>
            <p:nvPr/>
          </p:nvSpPr>
          <p:spPr>
            <a:xfrm>
              <a:off x="3925526" y="1998802"/>
              <a:ext cx="0" cy="3936964"/>
            </a:xfrm>
            <a:custGeom>
              <a:avLst/>
              <a:pathLst>
                <a:path w="0" h="3936964">
                  <a:moveTo>
                    <a:pt x="0" y="39369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olyline form 21"/>
            <p:cNvSpPr/>
            <p:nvPr/>
          </p:nvSpPr>
          <p:spPr>
            <a:xfrm>
              <a:off x="4353805" y="1998802"/>
              <a:ext cx="0" cy="3936964"/>
            </a:xfrm>
            <a:custGeom>
              <a:avLst/>
              <a:pathLst>
                <a:path w="0" h="3936964">
                  <a:moveTo>
                    <a:pt x="0" y="39369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olyline form 22"/>
            <p:cNvSpPr/>
            <p:nvPr/>
          </p:nvSpPr>
          <p:spPr>
            <a:xfrm>
              <a:off x="4782084" y="1998802"/>
              <a:ext cx="0" cy="3936964"/>
            </a:xfrm>
            <a:custGeom>
              <a:avLst/>
              <a:pathLst>
                <a:path w="0" h="3936964">
                  <a:moveTo>
                    <a:pt x="0" y="3936964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ectangle 23"/>
            <p:cNvSpPr/>
            <p:nvPr/>
          </p:nvSpPr>
          <p:spPr>
            <a:xfrm>
              <a:off x="4139666" y="5465042"/>
              <a:ext cx="428279" cy="427931"/>
            </a:xfrm>
            <a:prstGeom prst="rect">
              <a:avLst/>
            </a:prstGeom>
            <a:solidFill>
              <a:srgbClr val="F2F5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ectangle 24"/>
            <p:cNvSpPr/>
            <p:nvPr/>
          </p:nvSpPr>
          <p:spPr>
            <a:xfrm>
              <a:off x="3711387" y="5465042"/>
              <a:ext cx="428279" cy="427931"/>
            </a:xfrm>
            <a:prstGeom prst="rect">
              <a:avLst/>
            </a:prstGeom>
            <a:solidFill>
              <a:srgbClr val="F0F4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ectangle 25"/>
            <p:cNvSpPr/>
            <p:nvPr/>
          </p:nvSpPr>
          <p:spPr>
            <a:xfrm>
              <a:off x="3283107" y="5465042"/>
              <a:ext cx="428279" cy="427931"/>
            </a:xfrm>
            <a:prstGeom prst="rect">
              <a:avLst/>
            </a:prstGeom>
            <a:solidFill>
              <a:srgbClr val="FFCD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ectangle 26"/>
            <p:cNvSpPr/>
            <p:nvPr/>
          </p:nvSpPr>
          <p:spPr>
            <a:xfrm>
              <a:off x="2854828" y="5465042"/>
              <a:ext cx="428279" cy="427931"/>
            </a:xfrm>
            <a:prstGeom prst="rect">
              <a:avLst/>
            </a:prstGeom>
            <a:solidFill>
              <a:srgbClr val="FFC3A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ectangle 27"/>
            <p:cNvSpPr/>
            <p:nvPr/>
          </p:nvSpPr>
          <p:spPr>
            <a:xfrm>
              <a:off x="2426549" y="5465042"/>
              <a:ext cx="428279" cy="427931"/>
            </a:xfrm>
            <a:prstGeom prst="rect">
              <a:avLst/>
            </a:prstGeom>
            <a:solidFill>
              <a:srgbClr val="FFF0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ectangle 28"/>
            <p:cNvSpPr/>
            <p:nvPr/>
          </p:nvSpPr>
          <p:spPr>
            <a:xfrm>
              <a:off x="1998270" y="5465042"/>
              <a:ext cx="428279" cy="427931"/>
            </a:xfrm>
            <a:prstGeom prst="rect">
              <a:avLst/>
            </a:prstGeom>
            <a:solidFill>
              <a:srgbClr val="B2C6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ectangle 29"/>
            <p:cNvSpPr/>
            <p:nvPr/>
          </p:nvSpPr>
          <p:spPr>
            <a:xfrm>
              <a:off x="1569991" y="5465042"/>
              <a:ext cx="428279" cy="427931"/>
            </a:xfrm>
            <a:prstGeom prst="rect">
              <a:avLst/>
            </a:prstGeom>
            <a:solidFill>
              <a:srgbClr val="FFA9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ectangle 30"/>
            <p:cNvSpPr/>
            <p:nvPr/>
          </p:nvSpPr>
          <p:spPr>
            <a:xfrm>
              <a:off x="1141712" y="5465042"/>
              <a:ext cx="428279" cy="427931"/>
            </a:xfrm>
            <a:prstGeom prst="rect">
              <a:avLst/>
            </a:prstGeom>
            <a:solidFill>
              <a:srgbClr val="DBE4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ectangle 31"/>
            <p:cNvSpPr/>
            <p:nvPr/>
          </p:nvSpPr>
          <p:spPr>
            <a:xfrm>
              <a:off x="3711387" y="5037111"/>
              <a:ext cx="428279" cy="427931"/>
            </a:xfrm>
            <a:prstGeom prst="rect">
              <a:avLst/>
            </a:prstGeom>
            <a:solidFill>
              <a:srgbClr val="C1D1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ectangle 32"/>
            <p:cNvSpPr/>
            <p:nvPr/>
          </p:nvSpPr>
          <p:spPr>
            <a:xfrm>
              <a:off x="3283107" y="5037111"/>
              <a:ext cx="428279" cy="427931"/>
            </a:xfrm>
            <a:prstGeom prst="rect">
              <a:avLst/>
            </a:prstGeom>
            <a:solidFill>
              <a:srgbClr val="CFDB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ectangle 33"/>
            <p:cNvSpPr/>
            <p:nvPr/>
          </p:nvSpPr>
          <p:spPr>
            <a:xfrm>
              <a:off x="2854828" y="5037111"/>
              <a:ext cx="428279" cy="427931"/>
            </a:xfrm>
            <a:prstGeom prst="rect">
              <a:avLst/>
            </a:prstGeom>
            <a:solidFill>
              <a:srgbClr val="FFC6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ectangle 34"/>
            <p:cNvSpPr/>
            <p:nvPr/>
          </p:nvSpPr>
          <p:spPr>
            <a:xfrm>
              <a:off x="2426549" y="5037111"/>
              <a:ext cx="428279" cy="427931"/>
            </a:xfrm>
            <a:prstGeom prst="rect">
              <a:avLst/>
            </a:prstGeom>
            <a:solidFill>
              <a:srgbClr val="FFE6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ectangle 35"/>
            <p:cNvSpPr/>
            <p:nvPr/>
          </p:nvSpPr>
          <p:spPr>
            <a:xfrm>
              <a:off x="1998270" y="5037111"/>
              <a:ext cx="428279" cy="427931"/>
            </a:xfrm>
            <a:prstGeom prst="rect">
              <a:avLst/>
            </a:prstGeom>
            <a:solidFill>
              <a:srgbClr val="81A4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ectangle 36"/>
            <p:cNvSpPr/>
            <p:nvPr/>
          </p:nvSpPr>
          <p:spPr>
            <a:xfrm>
              <a:off x="1569991" y="5037111"/>
              <a:ext cx="428279" cy="427931"/>
            </a:xfrm>
            <a:prstGeom prst="rect">
              <a:avLst/>
            </a:prstGeom>
            <a:solidFill>
              <a:srgbClr val="FF89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ectangle 37"/>
            <p:cNvSpPr/>
            <p:nvPr/>
          </p:nvSpPr>
          <p:spPr>
            <a:xfrm>
              <a:off x="1141712" y="5037111"/>
              <a:ext cx="428279" cy="427931"/>
            </a:xfrm>
            <a:prstGeom prst="rect">
              <a:avLst/>
            </a:prstGeom>
            <a:solidFill>
              <a:srgbClr val="DEE6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ectangle 38"/>
            <p:cNvSpPr/>
            <p:nvPr/>
          </p:nvSpPr>
          <p:spPr>
            <a:xfrm>
              <a:off x="3283107" y="4609180"/>
              <a:ext cx="428279" cy="427931"/>
            </a:xfrm>
            <a:prstGeom prst="rect">
              <a:avLst/>
            </a:prstGeom>
            <a:solidFill>
              <a:srgbClr val="DBE4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ectangle 39"/>
            <p:cNvSpPr/>
            <p:nvPr/>
          </p:nvSpPr>
          <p:spPr>
            <a:xfrm>
              <a:off x="2854828" y="4609180"/>
              <a:ext cx="428279" cy="427931"/>
            </a:xfrm>
            <a:prstGeom prst="rect">
              <a:avLst/>
            </a:prstGeom>
            <a:solidFill>
              <a:srgbClr val="FFBF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ectangle 40"/>
            <p:cNvSpPr/>
            <p:nvPr/>
          </p:nvSpPr>
          <p:spPr>
            <a:xfrm>
              <a:off x="2426549" y="4609180"/>
              <a:ext cx="428279" cy="427931"/>
            </a:xfrm>
            <a:prstGeom prst="rect">
              <a:avLst/>
            </a:prstGeom>
            <a:solidFill>
              <a:srgbClr val="FFEA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ectangle 41"/>
            <p:cNvSpPr/>
            <p:nvPr/>
          </p:nvSpPr>
          <p:spPr>
            <a:xfrm>
              <a:off x="1998270" y="4609180"/>
              <a:ext cx="428279" cy="427931"/>
            </a:xfrm>
            <a:prstGeom prst="rect">
              <a:avLst/>
            </a:prstGeom>
            <a:solidFill>
              <a:srgbClr val="DBE4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ectangle 42"/>
            <p:cNvSpPr/>
            <p:nvPr/>
          </p:nvSpPr>
          <p:spPr>
            <a:xfrm>
              <a:off x="1569991" y="4609180"/>
              <a:ext cx="428279" cy="427931"/>
            </a:xfrm>
            <a:prstGeom prst="rect">
              <a:avLst/>
            </a:prstGeom>
            <a:solidFill>
              <a:srgbClr val="F9FA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ectangle 43"/>
            <p:cNvSpPr/>
            <p:nvPr/>
          </p:nvSpPr>
          <p:spPr>
            <a:xfrm>
              <a:off x="1141712" y="4609180"/>
              <a:ext cx="428279" cy="427931"/>
            </a:xfrm>
            <a:prstGeom prst="rect">
              <a:avLst/>
            </a:prstGeom>
            <a:solidFill>
              <a:srgbClr val="FFC9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ectangle 44"/>
            <p:cNvSpPr/>
            <p:nvPr/>
          </p:nvSpPr>
          <p:spPr>
            <a:xfrm>
              <a:off x="2854828" y="4181249"/>
              <a:ext cx="428279" cy="427931"/>
            </a:xfrm>
            <a:prstGeom prst="rect">
              <a:avLst/>
            </a:prstGeom>
            <a:solidFill>
              <a:srgbClr val="FFEF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ectangle 45"/>
            <p:cNvSpPr/>
            <p:nvPr/>
          </p:nvSpPr>
          <p:spPr>
            <a:xfrm>
              <a:off x="2426549" y="4181249"/>
              <a:ext cx="428279" cy="427931"/>
            </a:xfrm>
            <a:prstGeom prst="rect">
              <a:avLst/>
            </a:prstGeom>
            <a:solidFill>
              <a:srgbClr val="DFE7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ectangle 46"/>
            <p:cNvSpPr/>
            <p:nvPr/>
          </p:nvSpPr>
          <p:spPr>
            <a:xfrm>
              <a:off x="1998270" y="4181249"/>
              <a:ext cx="428279" cy="427931"/>
            </a:xfrm>
            <a:prstGeom prst="rect">
              <a:avLst/>
            </a:prstGeom>
            <a:solidFill>
              <a:srgbClr val="FFBF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ectangle 47"/>
            <p:cNvSpPr/>
            <p:nvPr/>
          </p:nvSpPr>
          <p:spPr>
            <a:xfrm>
              <a:off x="1569991" y="4181249"/>
              <a:ext cx="428279" cy="427931"/>
            </a:xfrm>
            <a:prstGeom prst="rect">
              <a:avLst/>
            </a:prstGeom>
            <a:solidFill>
              <a:srgbClr val="F1F4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ectangle 48"/>
            <p:cNvSpPr/>
            <p:nvPr/>
          </p:nvSpPr>
          <p:spPr>
            <a:xfrm>
              <a:off x="1141712" y="4181249"/>
              <a:ext cx="428279" cy="427931"/>
            </a:xfrm>
            <a:prstGeom prst="rect">
              <a:avLst/>
            </a:prstGeom>
            <a:solidFill>
              <a:srgbClr val="FFB1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ectangle 49"/>
            <p:cNvSpPr/>
            <p:nvPr/>
          </p:nvSpPr>
          <p:spPr>
            <a:xfrm>
              <a:off x="2426549" y="3753318"/>
              <a:ext cx="428279" cy="427931"/>
            </a:xfrm>
            <a:prstGeom prst="rect">
              <a:avLst/>
            </a:prstGeom>
            <a:solidFill>
              <a:srgbClr val="D0DC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ectangle 50"/>
            <p:cNvSpPr/>
            <p:nvPr/>
          </p:nvSpPr>
          <p:spPr>
            <a:xfrm>
              <a:off x="1998270" y="3753318"/>
              <a:ext cx="428279" cy="427931"/>
            </a:xfrm>
            <a:prstGeom prst="rect">
              <a:avLst/>
            </a:prstGeom>
            <a:solidFill>
              <a:srgbClr val="FFBBA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ectangle 51"/>
            <p:cNvSpPr/>
            <p:nvPr/>
          </p:nvSpPr>
          <p:spPr>
            <a:xfrm>
              <a:off x="1569991" y="3753318"/>
              <a:ext cx="428279" cy="427931"/>
            </a:xfrm>
            <a:prstGeom prst="rect">
              <a:avLst/>
            </a:prstGeom>
            <a:solidFill>
              <a:srgbClr val="BFD0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ectangle 52"/>
            <p:cNvSpPr/>
            <p:nvPr/>
          </p:nvSpPr>
          <p:spPr>
            <a:xfrm>
              <a:off x="1141712" y="3753318"/>
              <a:ext cx="428279" cy="427931"/>
            </a:xfrm>
            <a:prstGeom prst="rect">
              <a:avLst/>
            </a:prstGeom>
            <a:solidFill>
              <a:srgbClr val="FFF5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ectangle 53"/>
            <p:cNvSpPr/>
            <p:nvPr/>
          </p:nvSpPr>
          <p:spPr>
            <a:xfrm>
              <a:off x="1998270" y="3325387"/>
              <a:ext cx="428279" cy="427931"/>
            </a:xfrm>
            <a:prstGeom prst="rect">
              <a:avLst/>
            </a:prstGeom>
            <a:solidFill>
              <a:srgbClr val="FFD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ectangle 54"/>
            <p:cNvSpPr/>
            <p:nvPr/>
          </p:nvSpPr>
          <p:spPr>
            <a:xfrm>
              <a:off x="1569991" y="3325387"/>
              <a:ext cx="428279" cy="427931"/>
            </a:xfrm>
            <a:prstGeom prst="rect">
              <a:avLst/>
            </a:prstGeom>
            <a:solidFill>
              <a:srgbClr val="A6BE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ectangle 55"/>
            <p:cNvSpPr/>
            <p:nvPr/>
          </p:nvSpPr>
          <p:spPr>
            <a:xfrm>
              <a:off x="1141712" y="3325387"/>
              <a:ext cx="428279" cy="427931"/>
            </a:xfrm>
            <a:prstGeom prst="rect">
              <a:avLst/>
            </a:prstGeom>
            <a:solidFill>
              <a:srgbClr val="E6EC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ectangle 56"/>
            <p:cNvSpPr/>
            <p:nvPr/>
          </p:nvSpPr>
          <p:spPr>
            <a:xfrm>
              <a:off x="1569991" y="2897457"/>
              <a:ext cx="428279" cy="427931"/>
            </a:xfrm>
            <a:prstGeom prst="rect">
              <a:avLst/>
            </a:prstGeom>
            <a:solidFill>
              <a:srgbClr val="FF79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ectangle 57"/>
            <p:cNvSpPr/>
            <p:nvPr/>
          </p:nvSpPr>
          <p:spPr>
            <a:xfrm>
              <a:off x="1141712" y="2897457"/>
              <a:ext cx="428279" cy="427931"/>
            </a:xfrm>
            <a:prstGeom prst="rect">
              <a:avLst/>
            </a:prstGeom>
            <a:solidFill>
              <a:srgbClr val="B7CA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ectangle 58"/>
            <p:cNvSpPr/>
            <p:nvPr/>
          </p:nvSpPr>
          <p:spPr>
            <a:xfrm>
              <a:off x="1141712" y="2469526"/>
              <a:ext cx="428279" cy="427931"/>
            </a:xfrm>
            <a:prstGeom prst="rect">
              <a:avLst/>
            </a:prstGeom>
            <a:solidFill>
              <a:srgbClr val="FFB7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ext 59"/>
            <p:cNvSpPr/>
            <p:nvPr/>
          </p:nvSpPr>
          <p:spPr>
            <a:xfrm>
              <a:off x="4768538" y="5621857"/>
              <a:ext cx="135467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CF</a:t>
              </a:r>
            </a:p>
          </p:txBody>
        </p:sp>
        <p:sp>
          <p:nvSpPr>
            <p:cNvPr id="60" name="Text 60"/>
            <p:cNvSpPr/>
            <p:nvPr/>
          </p:nvSpPr>
          <p:spPr>
            <a:xfrm>
              <a:off x="4287850" y="5193926"/>
              <a:ext cx="65955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CF (no cement)</a:t>
              </a:r>
            </a:p>
          </p:txBody>
        </p:sp>
        <p:sp>
          <p:nvSpPr>
            <p:cNvPr id="61" name="Text 61"/>
            <p:cNvSpPr/>
            <p:nvPr/>
          </p:nvSpPr>
          <p:spPr>
            <a:xfrm>
              <a:off x="3908593" y="4765995"/>
              <a:ext cx="16933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WF</a:t>
              </a:r>
            </a:p>
          </p:txBody>
        </p:sp>
        <p:sp>
          <p:nvSpPr>
            <p:cNvPr id="62" name="Text 62"/>
            <p:cNvSpPr/>
            <p:nvPr/>
          </p:nvSpPr>
          <p:spPr>
            <a:xfrm>
              <a:off x="3383159" y="4338065"/>
              <a:ext cx="1140883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energy sources</a:t>
              </a:r>
            </a:p>
          </p:txBody>
        </p:sp>
        <p:sp>
          <p:nvSpPr>
            <p:cNvPr id="63" name="Text 63"/>
            <p:cNvSpPr/>
            <p:nvPr/>
          </p:nvSpPr>
          <p:spPr>
            <a:xfrm>
              <a:off x="2988837" y="3910134"/>
              <a:ext cx="801310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Water out / water in</a:t>
              </a:r>
            </a:p>
          </p:txBody>
        </p:sp>
        <p:sp>
          <p:nvSpPr>
            <p:cNvPr id="64" name="Text 64"/>
            <p:cNvSpPr/>
            <p:nvPr/>
          </p:nvSpPr>
          <p:spPr>
            <a:xfrm>
              <a:off x="2565358" y="3482203"/>
              <a:ext cx="753311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GDP</a:t>
              </a:r>
            </a:p>
          </p:txBody>
        </p:sp>
        <p:sp>
          <p:nvSpPr>
            <p:cNvPr id="65" name="Text 65"/>
            <p:cNvSpPr/>
            <p:nvPr/>
          </p:nvSpPr>
          <p:spPr>
            <a:xfrm>
              <a:off x="2132862" y="3054272"/>
              <a:ext cx="795482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capita</a:t>
              </a:r>
            </a:p>
          </p:txBody>
        </p:sp>
        <p:sp>
          <p:nvSpPr>
            <p:cNvPr id="66" name="Text 66"/>
            <p:cNvSpPr/>
            <p:nvPr/>
          </p:nvSpPr>
          <p:spPr>
            <a:xfrm>
              <a:off x="1733754" y="2626341"/>
              <a:ext cx="503767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GDP / waste</a:t>
              </a:r>
            </a:p>
          </p:txBody>
        </p:sp>
        <p:sp>
          <p:nvSpPr>
            <p:cNvPr id="67" name="Text 67"/>
            <p:cNvSpPr/>
            <p:nvPr/>
          </p:nvSpPr>
          <p:spPr>
            <a:xfrm>
              <a:off x="1264998" y="2198410"/>
              <a:ext cx="908538" cy="889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5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7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 Final energy / solar rad.</a:t>
              </a:r>
            </a:p>
          </p:txBody>
        </p:sp>
        <p:sp>
          <p:nvSpPr>
            <p:cNvPr id="68" name="Rectangle 68"/>
            <p:cNvSpPr/>
            <p:nvPr/>
          </p:nvSpPr>
          <p:spPr>
            <a:xfrm>
              <a:off x="1098884" y="1998802"/>
              <a:ext cx="3940168" cy="3936964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ectangle 69"/>
            <p:cNvSpPr/>
            <p:nvPr/>
          </p:nvSpPr>
          <p:spPr>
            <a:xfrm>
              <a:off x="5159205" y="3301051"/>
              <a:ext cx="589059" cy="1332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ext 70"/>
            <p:cNvSpPr/>
            <p:nvPr/>
          </p:nvSpPr>
          <p:spPr>
            <a:xfrm>
              <a:off x="5465513" y="4458901"/>
              <a:ext cx="28575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-1.0</a:t>
              </a:r>
            </a:p>
          </p:txBody>
        </p:sp>
        <p:sp>
          <p:nvSpPr>
            <p:cNvPr id="71" name="Text 71"/>
            <p:cNvSpPr/>
            <p:nvPr/>
          </p:nvSpPr>
          <p:spPr>
            <a:xfrm>
              <a:off x="5465513" y="4219350"/>
              <a:ext cx="28575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-0.5</a:t>
              </a:r>
            </a:p>
          </p:txBody>
        </p:sp>
        <p:sp>
          <p:nvSpPr>
            <p:cNvPr id="72" name="Text 72"/>
            <p:cNvSpPr/>
            <p:nvPr/>
          </p:nvSpPr>
          <p:spPr>
            <a:xfrm>
              <a:off x="5465513" y="3979800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0.0</a:t>
              </a:r>
            </a:p>
          </p:txBody>
        </p:sp>
        <p:sp>
          <p:nvSpPr>
            <p:cNvPr id="73" name="Text 73"/>
            <p:cNvSpPr/>
            <p:nvPr/>
          </p:nvSpPr>
          <p:spPr>
            <a:xfrm>
              <a:off x="5465513" y="3740249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0.5</a:t>
              </a:r>
            </a:p>
          </p:txBody>
        </p:sp>
        <p:sp>
          <p:nvSpPr>
            <p:cNvPr id="74" name="Text 74"/>
            <p:cNvSpPr/>
            <p:nvPr/>
          </p:nvSpPr>
          <p:spPr>
            <a:xfrm>
              <a:off x="5465513" y="3500698"/>
              <a:ext cx="2540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1.0</a:t>
              </a:r>
            </a:p>
          </p:txBody>
        </p:sp>
        <p:sp>
          <p:nvSpPr>
            <p:cNvPr id="75" name="Text 75"/>
            <p:cNvSpPr/>
            <p:nvPr/>
          </p:nvSpPr>
          <p:spPr>
            <a:xfrm>
              <a:off x="5213355" y="3317101"/>
              <a:ext cx="95250" cy="1651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76" name="Line 76"/>
            <p:cNvSpPr/>
            <p:nvPr/>
          </p:nvSpPr>
          <p:spPr>
            <a:xfrm>
              <a:off x="5213355" y="4554151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Line 77"/>
            <p:cNvSpPr/>
            <p:nvPr/>
          </p:nvSpPr>
          <p:spPr>
            <a:xfrm>
              <a:off x="5213355" y="4314600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Line 78"/>
            <p:cNvSpPr/>
            <p:nvPr/>
          </p:nvSpPr>
          <p:spPr>
            <a:xfrm>
              <a:off x="5213355" y="4075050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Line 79"/>
            <p:cNvSpPr/>
            <p:nvPr/>
          </p:nvSpPr>
          <p:spPr>
            <a:xfrm>
              <a:off x="5213355" y="3835499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Line 80"/>
            <p:cNvSpPr/>
            <p:nvPr/>
          </p:nvSpPr>
          <p:spPr>
            <a:xfrm>
              <a:off x="5213355" y="3595948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Line 81"/>
            <p:cNvSpPr/>
            <p:nvPr/>
          </p:nvSpPr>
          <p:spPr>
            <a:xfrm>
              <a:off x="5374736" y="4554151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Line 82"/>
            <p:cNvSpPr/>
            <p:nvPr/>
          </p:nvSpPr>
          <p:spPr>
            <a:xfrm>
              <a:off x="5374736" y="4314600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Line 83"/>
            <p:cNvSpPr/>
            <p:nvPr/>
          </p:nvSpPr>
          <p:spPr>
            <a:xfrm>
              <a:off x="5374736" y="4075050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Line 84"/>
            <p:cNvSpPr/>
            <p:nvPr/>
          </p:nvSpPr>
          <p:spPr>
            <a:xfrm>
              <a:off x="5374736" y="3835499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Line 85"/>
            <p:cNvSpPr/>
            <p:nvPr/>
          </p:nvSpPr>
          <p:spPr>
            <a:xfrm>
              <a:off x="5374736" y="3595948"/>
              <a:ext cx="40345" cy="0"/>
            </a:xfrm>
            <a:custGeom>
              <a:avLst/>
              <a:pathLst>
                <a:path w="40345" h="0">
                  <a:moveTo>
                    <a:pt x="0" y="0"/>
                  </a:moveTo>
                  <a:lnTo>
                    <a:pt x="40345" y="0"/>
                  </a:lnTo>
                </a:path>
              </a:pathLst>
            </a:custGeom>
            <a:ln w="4762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 rot="0"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