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800776502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e 1"/>
          <p:cNvGrpSpPr/>
          <p:nvPr/>
        </p:nvGrpSpPr>
        <p:grpSpPr>
          <a:xfrm rot="0"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3" name="Rectangle 3"/>
            <p:cNvSpPr/>
            <p:nvPr/>
          </p:nvSpPr>
          <p:spPr>
            <a:xfrm>
              <a:off x="840528" y="1830696"/>
              <a:ext cx="5195993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ectangle 4"/>
            <p:cNvSpPr/>
            <p:nvPr/>
          </p:nvSpPr>
          <p:spPr>
            <a:xfrm>
              <a:off x="2267284" y="2197155"/>
              <a:ext cx="3601132" cy="16157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2633728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3365558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4097389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4829219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5561049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2267284" y="3678273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2267284" y="3453861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2267284" y="3229450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2267284" y="3005038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2267284" y="2780626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2267284" y="2556214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2267284" y="2331802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2267813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2999643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lyline form 19"/>
            <p:cNvSpPr/>
            <p:nvPr/>
          </p:nvSpPr>
          <p:spPr>
            <a:xfrm>
              <a:off x="3731474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olyline form 20"/>
            <p:cNvSpPr/>
            <p:nvPr/>
          </p:nvSpPr>
          <p:spPr>
            <a:xfrm>
              <a:off x="4463304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olyline form 21"/>
            <p:cNvSpPr/>
            <p:nvPr/>
          </p:nvSpPr>
          <p:spPr>
            <a:xfrm>
              <a:off x="5195134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2606653" y="3426786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2679836" y="297796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2716428" y="3202375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3475702" y="2304727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4436229" y="2753551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3887356" y="2529139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Line 28"/>
            <p:cNvSpPr/>
            <p:nvPr/>
          </p:nvSpPr>
          <p:spPr>
            <a:xfrm>
              <a:off x="3731474" y="2197155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ectangle 29"/>
            <p:cNvSpPr/>
            <p:nvPr/>
          </p:nvSpPr>
          <p:spPr>
            <a:xfrm>
              <a:off x="2267284" y="2197155"/>
              <a:ext cx="3601132" cy="1615766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ectangle 30"/>
            <p:cNvSpPr/>
            <p:nvPr/>
          </p:nvSpPr>
          <p:spPr>
            <a:xfrm>
              <a:off x="2267284" y="4053300"/>
              <a:ext cx="3601132" cy="16157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olyline form 31"/>
            <p:cNvSpPr/>
            <p:nvPr/>
          </p:nvSpPr>
          <p:spPr>
            <a:xfrm>
              <a:off x="2633728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olyline form 32"/>
            <p:cNvSpPr/>
            <p:nvPr/>
          </p:nvSpPr>
          <p:spPr>
            <a:xfrm>
              <a:off x="3365558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olyline form 33"/>
            <p:cNvSpPr/>
            <p:nvPr/>
          </p:nvSpPr>
          <p:spPr>
            <a:xfrm>
              <a:off x="4097389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olyline form 34"/>
            <p:cNvSpPr/>
            <p:nvPr/>
          </p:nvSpPr>
          <p:spPr>
            <a:xfrm>
              <a:off x="4829219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olyline form 35"/>
            <p:cNvSpPr/>
            <p:nvPr/>
          </p:nvSpPr>
          <p:spPr>
            <a:xfrm>
              <a:off x="5561049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AFAF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olyline form 36"/>
            <p:cNvSpPr/>
            <p:nvPr/>
          </p:nvSpPr>
          <p:spPr>
            <a:xfrm>
              <a:off x="2267284" y="5534418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olyline form 37"/>
            <p:cNvSpPr/>
            <p:nvPr/>
          </p:nvSpPr>
          <p:spPr>
            <a:xfrm>
              <a:off x="2267284" y="5310006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olyline form 38"/>
            <p:cNvSpPr/>
            <p:nvPr/>
          </p:nvSpPr>
          <p:spPr>
            <a:xfrm>
              <a:off x="2267284" y="5085595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olyline form 39"/>
            <p:cNvSpPr/>
            <p:nvPr/>
          </p:nvSpPr>
          <p:spPr>
            <a:xfrm>
              <a:off x="2267284" y="4861183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olyline form 40"/>
            <p:cNvSpPr/>
            <p:nvPr/>
          </p:nvSpPr>
          <p:spPr>
            <a:xfrm>
              <a:off x="2267284" y="4636771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olyline form 41"/>
            <p:cNvSpPr/>
            <p:nvPr/>
          </p:nvSpPr>
          <p:spPr>
            <a:xfrm>
              <a:off x="2267284" y="4412359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olyline form 42"/>
            <p:cNvSpPr/>
            <p:nvPr/>
          </p:nvSpPr>
          <p:spPr>
            <a:xfrm>
              <a:off x="2267284" y="4187947"/>
              <a:ext cx="3601132" cy="0"/>
            </a:xfrm>
            <a:custGeom>
              <a:avLst/>
              <a:pathLst>
                <a:path w="3601132" h="0">
                  <a:moveTo>
                    <a:pt x="0" y="0"/>
                  </a:moveTo>
                  <a:lnTo>
                    <a:pt x="3601132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olyline form 43"/>
            <p:cNvSpPr/>
            <p:nvPr/>
          </p:nvSpPr>
          <p:spPr>
            <a:xfrm>
              <a:off x="2267813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olyline form 44"/>
            <p:cNvSpPr/>
            <p:nvPr/>
          </p:nvSpPr>
          <p:spPr>
            <a:xfrm>
              <a:off x="2999643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olyline form 45"/>
            <p:cNvSpPr/>
            <p:nvPr/>
          </p:nvSpPr>
          <p:spPr>
            <a:xfrm>
              <a:off x="3731474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olyline form 46"/>
            <p:cNvSpPr/>
            <p:nvPr/>
          </p:nvSpPr>
          <p:spPr>
            <a:xfrm>
              <a:off x="4463304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olyline form 47"/>
            <p:cNvSpPr/>
            <p:nvPr/>
          </p:nvSpPr>
          <p:spPr>
            <a:xfrm>
              <a:off x="5195134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5400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3704399" y="5282931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3704399" y="4834108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2403897" y="5058520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3475702" y="4160872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4436003" y="4609696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3878068" y="4385284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5677653" y="5507343"/>
              <a:ext cx="54150" cy="541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Line 55"/>
            <p:cNvSpPr/>
            <p:nvPr/>
          </p:nvSpPr>
          <p:spPr>
            <a:xfrm>
              <a:off x="3731474" y="4053300"/>
              <a:ext cx="0" cy="1615766"/>
            </a:xfrm>
            <a:custGeom>
              <a:avLst/>
              <a:pathLst>
                <a:path w="0" h="1615766">
                  <a:moveTo>
                    <a:pt x="0" y="1615766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ectangle 56"/>
            <p:cNvSpPr/>
            <p:nvPr/>
          </p:nvSpPr>
          <p:spPr>
            <a:xfrm>
              <a:off x="2267284" y="4053300"/>
              <a:ext cx="3601132" cy="1615766"/>
            </a:xfrm>
            <a:prstGeom prst="rect">
              <a:avLst/>
            </a:pr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ectangle 57"/>
            <p:cNvSpPr/>
            <p:nvPr/>
          </p:nvSpPr>
          <p:spPr>
            <a:xfrm>
              <a:off x="2267284" y="1998802"/>
              <a:ext cx="3601132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ext 58"/>
            <p:cNvSpPr/>
            <p:nvPr/>
          </p:nvSpPr>
          <p:spPr>
            <a:xfrm>
              <a:off x="3754583" y="2002728"/>
              <a:ext cx="626533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Wolman</a:t>
              </a:r>
            </a:p>
          </p:txBody>
        </p:sp>
        <p:sp>
          <p:nvSpPr>
            <p:cNvPr id="59" name="Rectangle 59"/>
            <p:cNvSpPr/>
            <p:nvPr/>
          </p:nvSpPr>
          <p:spPr>
            <a:xfrm>
              <a:off x="2267284" y="3854947"/>
              <a:ext cx="3601132" cy="1983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  <a:ln w="54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ext 60"/>
            <p:cNvSpPr/>
            <p:nvPr/>
          </p:nvSpPr>
          <p:spPr>
            <a:xfrm>
              <a:off x="3687556" y="3858873"/>
              <a:ext cx="760589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Optimised</a:t>
              </a:r>
            </a:p>
          </p:txBody>
        </p:sp>
        <p:sp>
          <p:nvSpPr>
            <p:cNvPr id="61" name="Text 61"/>
            <p:cNvSpPr/>
            <p:nvPr/>
          </p:nvSpPr>
          <p:spPr>
            <a:xfrm>
              <a:off x="1430274" y="3583023"/>
              <a:ext cx="74676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algae (kg)</a:t>
              </a:r>
            </a:p>
          </p:txBody>
        </p:sp>
        <p:sp>
          <p:nvSpPr>
            <p:cNvPr id="62" name="Text 62"/>
            <p:cNvSpPr/>
            <p:nvPr/>
          </p:nvSpPr>
          <p:spPr>
            <a:xfrm>
              <a:off x="1509578" y="3358611"/>
              <a:ext cx="667456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coal (kg)</a:t>
              </a:r>
            </a:p>
          </p:txBody>
        </p:sp>
        <p:sp>
          <p:nvSpPr>
            <p:cNvPr id="63" name="Text 63"/>
            <p:cNvSpPr/>
            <p:nvPr/>
          </p:nvSpPr>
          <p:spPr>
            <a:xfrm>
              <a:off x="954659" y="3134200"/>
              <a:ext cx="1222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natural gas (kg)</a:t>
              </a:r>
            </a:p>
          </p:txBody>
        </p:sp>
        <p:sp>
          <p:nvSpPr>
            <p:cNvPr id="64" name="Text 64"/>
            <p:cNvSpPr/>
            <p:nvPr/>
          </p:nvSpPr>
          <p:spPr>
            <a:xfrm>
              <a:off x="1637284" y="2909788"/>
              <a:ext cx="5397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oil (kg)</a:t>
              </a:r>
            </a:p>
          </p:txBody>
        </p:sp>
        <p:sp>
          <p:nvSpPr>
            <p:cNvPr id="65" name="Text 65"/>
            <p:cNvSpPr/>
            <p:nvPr/>
          </p:nvSpPr>
          <p:spPr>
            <a:xfrm>
              <a:off x="1396561" y="2685376"/>
              <a:ext cx="780473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refuse (kg)</a:t>
              </a:r>
            </a:p>
          </p:txBody>
        </p:sp>
        <p:sp>
          <p:nvSpPr>
            <p:cNvPr id="66" name="Text 66"/>
            <p:cNvSpPr/>
            <p:nvPr/>
          </p:nvSpPr>
          <p:spPr>
            <a:xfrm>
              <a:off x="890101" y="2460964"/>
              <a:ext cx="1286933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sewage (tonnes)</a:t>
              </a:r>
            </a:p>
          </p:txBody>
        </p:sp>
        <p:sp>
          <p:nvSpPr>
            <p:cNvPr id="67" name="Text 67"/>
            <p:cNvSpPr/>
            <p:nvPr/>
          </p:nvSpPr>
          <p:spPr>
            <a:xfrm>
              <a:off x="1146520" y="2236552"/>
              <a:ext cx="1030514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water (tonnes)</a:t>
              </a:r>
            </a:p>
          </p:txBody>
        </p:sp>
        <p:sp>
          <p:nvSpPr>
            <p:cNvPr id="68" name="Polyline form 68"/>
            <p:cNvSpPr/>
            <p:nvPr/>
          </p:nvSpPr>
          <p:spPr>
            <a:xfrm>
              <a:off x="2213134" y="367827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olyline form 69"/>
            <p:cNvSpPr/>
            <p:nvPr/>
          </p:nvSpPr>
          <p:spPr>
            <a:xfrm>
              <a:off x="2213134" y="345386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olyline form 70"/>
            <p:cNvSpPr/>
            <p:nvPr/>
          </p:nvSpPr>
          <p:spPr>
            <a:xfrm>
              <a:off x="2213134" y="3229450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olyline form 71"/>
            <p:cNvSpPr/>
            <p:nvPr/>
          </p:nvSpPr>
          <p:spPr>
            <a:xfrm>
              <a:off x="2213134" y="300503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olyline form 72"/>
            <p:cNvSpPr/>
            <p:nvPr/>
          </p:nvSpPr>
          <p:spPr>
            <a:xfrm>
              <a:off x="2213134" y="278062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olyline form 73"/>
            <p:cNvSpPr/>
            <p:nvPr/>
          </p:nvSpPr>
          <p:spPr>
            <a:xfrm>
              <a:off x="2213134" y="2556214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olyline form 74"/>
            <p:cNvSpPr/>
            <p:nvPr/>
          </p:nvSpPr>
          <p:spPr>
            <a:xfrm>
              <a:off x="2213134" y="2331802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ext 75"/>
            <p:cNvSpPr/>
            <p:nvPr/>
          </p:nvSpPr>
          <p:spPr>
            <a:xfrm>
              <a:off x="1430274" y="5439168"/>
              <a:ext cx="74676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algae (kg)</a:t>
              </a:r>
            </a:p>
          </p:txBody>
        </p:sp>
        <p:sp>
          <p:nvSpPr>
            <p:cNvPr id="76" name="Text 76"/>
            <p:cNvSpPr/>
            <p:nvPr/>
          </p:nvSpPr>
          <p:spPr>
            <a:xfrm>
              <a:off x="1509578" y="5214756"/>
              <a:ext cx="667456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coal (kg)</a:t>
              </a:r>
            </a:p>
          </p:txBody>
        </p:sp>
        <p:sp>
          <p:nvSpPr>
            <p:cNvPr id="77" name="Text 77"/>
            <p:cNvSpPr/>
            <p:nvPr/>
          </p:nvSpPr>
          <p:spPr>
            <a:xfrm>
              <a:off x="954659" y="4990345"/>
              <a:ext cx="1222375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natural gas (kg)</a:t>
              </a:r>
            </a:p>
          </p:txBody>
        </p:sp>
        <p:sp>
          <p:nvSpPr>
            <p:cNvPr id="78" name="Text 78"/>
            <p:cNvSpPr/>
            <p:nvPr/>
          </p:nvSpPr>
          <p:spPr>
            <a:xfrm>
              <a:off x="1637284" y="4765933"/>
              <a:ext cx="5397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oil (kg)</a:t>
              </a:r>
            </a:p>
          </p:txBody>
        </p:sp>
        <p:sp>
          <p:nvSpPr>
            <p:cNvPr id="79" name="Text 79"/>
            <p:cNvSpPr/>
            <p:nvPr/>
          </p:nvSpPr>
          <p:spPr>
            <a:xfrm>
              <a:off x="1396561" y="4541521"/>
              <a:ext cx="780473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refuse (kg)</a:t>
              </a:r>
            </a:p>
          </p:txBody>
        </p:sp>
        <p:sp>
          <p:nvSpPr>
            <p:cNvPr id="80" name="Text 80"/>
            <p:cNvSpPr/>
            <p:nvPr/>
          </p:nvSpPr>
          <p:spPr>
            <a:xfrm>
              <a:off x="890101" y="4317109"/>
              <a:ext cx="1286933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sewage (tonnes)</a:t>
              </a:r>
            </a:p>
          </p:txBody>
        </p:sp>
        <p:sp>
          <p:nvSpPr>
            <p:cNvPr id="81" name="Text 81"/>
            <p:cNvSpPr/>
            <p:nvPr/>
          </p:nvSpPr>
          <p:spPr>
            <a:xfrm>
              <a:off x="1146520" y="4092697"/>
              <a:ext cx="1030514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water (tonnes)</a:t>
              </a:r>
            </a:p>
          </p:txBody>
        </p:sp>
        <p:sp>
          <p:nvSpPr>
            <p:cNvPr id="82" name="Polyline form 82"/>
            <p:cNvSpPr/>
            <p:nvPr/>
          </p:nvSpPr>
          <p:spPr>
            <a:xfrm>
              <a:off x="2213134" y="553441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olyline form 83"/>
            <p:cNvSpPr/>
            <p:nvPr/>
          </p:nvSpPr>
          <p:spPr>
            <a:xfrm>
              <a:off x="2213134" y="531000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olyline form 84"/>
            <p:cNvSpPr/>
            <p:nvPr/>
          </p:nvSpPr>
          <p:spPr>
            <a:xfrm>
              <a:off x="2213134" y="5085595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olyline form 85"/>
            <p:cNvSpPr/>
            <p:nvPr/>
          </p:nvSpPr>
          <p:spPr>
            <a:xfrm>
              <a:off x="2213134" y="4861183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olyline form 86"/>
            <p:cNvSpPr/>
            <p:nvPr/>
          </p:nvSpPr>
          <p:spPr>
            <a:xfrm>
              <a:off x="2213134" y="4636771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olyline form 87"/>
            <p:cNvSpPr/>
            <p:nvPr/>
          </p:nvSpPr>
          <p:spPr>
            <a:xfrm>
              <a:off x="2213134" y="4412359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olyline form 88"/>
            <p:cNvSpPr/>
            <p:nvPr/>
          </p:nvSpPr>
          <p:spPr>
            <a:xfrm>
              <a:off x="2213134" y="418794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olyline form 89"/>
            <p:cNvSpPr/>
            <p:nvPr/>
          </p:nvSpPr>
          <p:spPr>
            <a:xfrm>
              <a:off x="2267813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olyline form 90"/>
            <p:cNvSpPr/>
            <p:nvPr/>
          </p:nvSpPr>
          <p:spPr>
            <a:xfrm>
              <a:off x="2999643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olyline form 91"/>
            <p:cNvSpPr/>
            <p:nvPr/>
          </p:nvSpPr>
          <p:spPr>
            <a:xfrm>
              <a:off x="3731474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olyline form 92"/>
            <p:cNvSpPr/>
            <p:nvPr/>
          </p:nvSpPr>
          <p:spPr>
            <a:xfrm>
              <a:off x="4463304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olyline form 93"/>
            <p:cNvSpPr/>
            <p:nvPr/>
          </p:nvSpPr>
          <p:spPr>
            <a:xfrm>
              <a:off x="5195134" y="566906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ext 94"/>
            <p:cNvSpPr/>
            <p:nvPr/>
          </p:nvSpPr>
          <p:spPr>
            <a:xfrm>
              <a:off x="2182088" y="5721216"/>
              <a:ext cx="1714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-4</a:t>
              </a:r>
            </a:p>
          </p:txBody>
        </p:sp>
        <p:sp>
          <p:nvSpPr>
            <p:cNvPr id="95" name="Text 95"/>
            <p:cNvSpPr/>
            <p:nvPr/>
          </p:nvSpPr>
          <p:spPr>
            <a:xfrm>
              <a:off x="2913918" y="5721216"/>
              <a:ext cx="17145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-2</a:t>
              </a:r>
            </a:p>
          </p:txBody>
        </p:sp>
        <p:sp>
          <p:nvSpPr>
            <p:cNvPr id="96" name="Text 96"/>
            <p:cNvSpPr/>
            <p:nvPr/>
          </p:nvSpPr>
          <p:spPr>
            <a:xfrm>
              <a:off x="3655274" y="5721216"/>
              <a:ext cx="1524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0</a:t>
              </a:r>
            </a:p>
          </p:txBody>
        </p:sp>
        <p:sp>
          <p:nvSpPr>
            <p:cNvPr id="97" name="Text 97"/>
            <p:cNvSpPr/>
            <p:nvPr/>
          </p:nvSpPr>
          <p:spPr>
            <a:xfrm>
              <a:off x="4387104" y="5721216"/>
              <a:ext cx="1524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id="98" name="Text 98"/>
            <p:cNvSpPr/>
            <p:nvPr/>
          </p:nvSpPr>
          <p:spPr>
            <a:xfrm>
              <a:off x="5118934" y="5721216"/>
              <a:ext cx="152400" cy="1524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id="99" name="Text 99"/>
            <p:cNvSpPr/>
            <p:nvPr/>
          </p:nvSpPr>
          <p:spPr>
            <a:xfrm>
              <a:off x="3092490" y="5877542"/>
              <a:ext cx="1950720" cy="1905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Value [units x 10^6]</a:t>
              </a:r>
            </a:p>
          </p:txBody>
        </p:sp>
        <p:sp>
          <p:nvSpPr>
            <p:cNvPr id="100" name="Text 100"/>
            <p:cNvSpPr/>
            <p:nvPr/>
          </p:nvSpPr>
          <p:spPr>
            <a:xfrm rot="-5400000">
              <a:off x="198258" y="3837860"/>
              <a:ext cx="1651000" cy="190500"/>
            </a:xfrm>
            <a:prstGeom prst="rect">
              <a:avLst/>
            </a:prstGeom>
            <a:noFill/>
          </p:spPr>
          <p:txBody>
            <a:bodyPr lIns="0" tIns="0" rIns="0" bIns="0" anchor="b"/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Resource (units)</a:t>
              </a:r>
            </a:p>
          </p:txBody>
        </p:sp>
      </p:grp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 rot="0"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