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1610633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2330784" y="2184455"/>
              <a:ext cx="1747803" cy="1009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2442493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2765126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3087759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3410392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3733025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4055658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2330784" y="313480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2330784" y="303581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2330784" y="293681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2330784" y="283782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2330784" y="273882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330784" y="263983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330784" y="254083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2330784" y="244184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2330784" y="234284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2330784" y="224385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lyline form 21"/>
            <p:cNvSpPr/>
            <p:nvPr/>
          </p:nvSpPr>
          <p:spPr>
            <a:xfrm>
              <a:off x="2603809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olyline form 22"/>
            <p:cNvSpPr/>
            <p:nvPr/>
          </p:nvSpPr>
          <p:spPr>
            <a:xfrm>
              <a:off x="2926442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olyline form 23"/>
            <p:cNvSpPr/>
            <p:nvPr/>
          </p:nvSpPr>
          <p:spPr>
            <a:xfrm>
              <a:off x="3249075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olyline form 24"/>
            <p:cNvSpPr/>
            <p:nvPr/>
          </p:nvSpPr>
          <p:spPr>
            <a:xfrm>
              <a:off x="3571709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olyline form 25"/>
            <p:cNvSpPr/>
            <p:nvPr/>
          </p:nvSpPr>
          <p:spPr>
            <a:xfrm>
              <a:off x="3894342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3539737" y="2315772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3931793" y="241476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3972066" y="281074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3965525" y="271175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Line 30"/>
            <p:cNvSpPr/>
            <p:nvPr/>
          </p:nvSpPr>
          <p:spPr>
            <a:xfrm>
              <a:off x="3894342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ext 31"/>
            <p:cNvSpPr/>
            <p:nvPr/>
          </p:nvSpPr>
          <p:spPr>
            <a:xfrm>
              <a:off x="2410230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32" name="Text 32"/>
            <p:cNvSpPr/>
            <p:nvPr/>
          </p:nvSpPr>
          <p:spPr>
            <a:xfrm>
              <a:off x="2410230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33" name="Text 33"/>
            <p:cNvSpPr/>
            <p:nvPr/>
          </p:nvSpPr>
          <p:spPr>
            <a:xfrm>
              <a:off x="2410230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34" name="Text 34"/>
            <p:cNvSpPr/>
            <p:nvPr/>
          </p:nvSpPr>
          <p:spPr>
            <a:xfrm>
              <a:off x="2410230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2330784" y="2184455"/>
              <a:ext cx="1747803" cy="10097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ectangle 36"/>
            <p:cNvSpPr/>
            <p:nvPr/>
          </p:nvSpPr>
          <p:spPr>
            <a:xfrm>
              <a:off x="4120613" y="2184455"/>
              <a:ext cx="1747803" cy="1009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lyline form 37"/>
            <p:cNvSpPr/>
            <p:nvPr/>
          </p:nvSpPr>
          <p:spPr>
            <a:xfrm>
              <a:off x="4232322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olyline form 38"/>
            <p:cNvSpPr/>
            <p:nvPr/>
          </p:nvSpPr>
          <p:spPr>
            <a:xfrm>
              <a:off x="4554955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olyline form 39"/>
            <p:cNvSpPr/>
            <p:nvPr/>
          </p:nvSpPr>
          <p:spPr>
            <a:xfrm>
              <a:off x="4877588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olyline form 40"/>
            <p:cNvSpPr/>
            <p:nvPr/>
          </p:nvSpPr>
          <p:spPr>
            <a:xfrm>
              <a:off x="5200221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olyline form 41"/>
            <p:cNvSpPr/>
            <p:nvPr/>
          </p:nvSpPr>
          <p:spPr>
            <a:xfrm>
              <a:off x="5522854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olyline form 42"/>
            <p:cNvSpPr/>
            <p:nvPr/>
          </p:nvSpPr>
          <p:spPr>
            <a:xfrm>
              <a:off x="5845487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olyline form 43"/>
            <p:cNvSpPr/>
            <p:nvPr/>
          </p:nvSpPr>
          <p:spPr>
            <a:xfrm>
              <a:off x="4120613" y="313480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olyline form 44"/>
            <p:cNvSpPr/>
            <p:nvPr/>
          </p:nvSpPr>
          <p:spPr>
            <a:xfrm>
              <a:off x="4120613" y="303581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olyline form 45"/>
            <p:cNvSpPr/>
            <p:nvPr/>
          </p:nvSpPr>
          <p:spPr>
            <a:xfrm>
              <a:off x="4120613" y="293681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olyline form 46"/>
            <p:cNvSpPr/>
            <p:nvPr/>
          </p:nvSpPr>
          <p:spPr>
            <a:xfrm>
              <a:off x="4120613" y="283782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olyline form 47"/>
            <p:cNvSpPr/>
            <p:nvPr/>
          </p:nvSpPr>
          <p:spPr>
            <a:xfrm>
              <a:off x="4120613" y="273882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olyline form 48"/>
            <p:cNvSpPr/>
            <p:nvPr/>
          </p:nvSpPr>
          <p:spPr>
            <a:xfrm>
              <a:off x="4120613" y="263983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olyline form 49"/>
            <p:cNvSpPr/>
            <p:nvPr/>
          </p:nvSpPr>
          <p:spPr>
            <a:xfrm>
              <a:off x="4120613" y="254083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olyline form 50"/>
            <p:cNvSpPr/>
            <p:nvPr/>
          </p:nvSpPr>
          <p:spPr>
            <a:xfrm>
              <a:off x="4120613" y="244184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olyline form 51"/>
            <p:cNvSpPr/>
            <p:nvPr/>
          </p:nvSpPr>
          <p:spPr>
            <a:xfrm>
              <a:off x="4120613" y="234284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olyline form 52"/>
            <p:cNvSpPr/>
            <p:nvPr/>
          </p:nvSpPr>
          <p:spPr>
            <a:xfrm>
              <a:off x="4120613" y="224385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olyline form 53"/>
            <p:cNvSpPr/>
            <p:nvPr/>
          </p:nvSpPr>
          <p:spPr>
            <a:xfrm>
              <a:off x="4393639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olyline form 54"/>
            <p:cNvSpPr/>
            <p:nvPr/>
          </p:nvSpPr>
          <p:spPr>
            <a:xfrm>
              <a:off x="4716272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olyline form 55"/>
            <p:cNvSpPr/>
            <p:nvPr/>
          </p:nvSpPr>
          <p:spPr>
            <a:xfrm>
              <a:off x="5038905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olyline form 56"/>
            <p:cNvSpPr/>
            <p:nvPr/>
          </p:nvSpPr>
          <p:spPr>
            <a:xfrm>
              <a:off x="5361538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olyline form 57"/>
            <p:cNvSpPr/>
            <p:nvPr/>
          </p:nvSpPr>
          <p:spPr>
            <a:xfrm>
              <a:off x="5684171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5626487" y="261275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4277799" y="221677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5462292" y="300873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5721622" y="241476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Line 62"/>
            <p:cNvSpPr/>
            <p:nvPr/>
          </p:nvSpPr>
          <p:spPr>
            <a:xfrm>
              <a:off x="5684171" y="218445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ext 63"/>
            <p:cNvSpPr/>
            <p:nvPr/>
          </p:nvSpPr>
          <p:spPr>
            <a:xfrm>
              <a:off x="4200059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64" name="Text 64"/>
            <p:cNvSpPr/>
            <p:nvPr/>
          </p:nvSpPr>
          <p:spPr>
            <a:xfrm>
              <a:off x="4200059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65" name="Text 65"/>
            <p:cNvSpPr/>
            <p:nvPr/>
          </p:nvSpPr>
          <p:spPr>
            <a:xfrm>
              <a:off x="4200059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66" name="Text 66"/>
            <p:cNvSpPr/>
            <p:nvPr/>
          </p:nvSpPr>
          <p:spPr>
            <a:xfrm>
              <a:off x="4200059" y="300911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67" name="Rectangle 67"/>
            <p:cNvSpPr/>
            <p:nvPr/>
          </p:nvSpPr>
          <p:spPr>
            <a:xfrm>
              <a:off x="4120613" y="2184455"/>
              <a:ext cx="1747803" cy="10097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ectangle 68"/>
            <p:cNvSpPr/>
            <p:nvPr/>
          </p:nvSpPr>
          <p:spPr>
            <a:xfrm>
              <a:off x="2330784" y="3421885"/>
              <a:ext cx="1747803" cy="1009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lyline form 69"/>
            <p:cNvSpPr/>
            <p:nvPr/>
          </p:nvSpPr>
          <p:spPr>
            <a:xfrm>
              <a:off x="2442493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olyline form 70"/>
            <p:cNvSpPr/>
            <p:nvPr/>
          </p:nvSpPr>
          <p:spPr>
            <a:xfrm>
              <a:off x="2765126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olyline form 71"/>
            <p:cNvSpPr/>
            <p:nvPr/>
          </p:nvSpPr>
          <p:spPr>
            <a:xfrm>
              <a:off x="3087759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olyline form 72"/>
            <p:cNvSpPr/>
            <p:nvPr/>
          </p:nvSpPr>
          <p:spPr>
            <a:xfrm>
              <a:off x="3410392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olyline form 73"/>
            <p:cNvSpPr/>
            <p:nvPr/>
          </p:nvSpPr>
          <p:spPr>
            <a:xfrm>
              <a:off x="3733025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olyline form 74"/>
            <p:cNvSpPr/>
            <p:nvPr/>
          </p:nvSpPr>
          <p:spPr>
            <a:xfrm>
              <a:off x="4055658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olyline form 75"/>
            <p:cNvSpPr/>
            <p:nvPr/>
          </p:nvSpPr>
          <p:spPr>
            <a:xfrm>
              <a:off x="2330784" y="437223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olyline form 76"/>
            <p:cNvSpPr/>
            <p:nvPr/>
          </p:nvSpPr>
          <p:spPr>
            <a:xfrm>
              <a:off x="2330784" y="427324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olyline form 77"/>
            <p:cNvSpPr/>
            <p:nvPr/>
          </p:nvSpPr>
          <p:spPr>
            <a:xfrm>
              <a:off x="2330784" y="417424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olyline form 78"/>
            <p:cNvSpPr/>
            <p:nvPr/>
          </p:nvSpPr>
          <p:spPr>
            <a:xfrm>
              <a:off x="2330784" y="407525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olyline form 79"/>
            <p:cNvSpPr/>
            <p:nvPr/>
          </p:nvSpPr>
          <p:spPr>
            <a:xfrm>
              <a:off x="2330784" y="397625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olyline form 80"/>
            <p:cNvSpPr/>
            <p:nvPr/>
          </p:nvSpPr>
          <p:spPr>
            <a:xfrm>
              <a:off x="2330784" y="387726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olyline form 81"/>
            <p:cNvSpPr/>
            <p:nvPr/>
          </p:nvSpPr>
          <p:spPr>
            <a:xfrm>
              <a:off x="2330784" y="377826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olyline form 82"/>
            <p:cNvSpPr/>
            <p:nvPr/>
          </p:nvSpPr>
          <p:spPr>
            <a:xfrm>
              <a:off x="2330784" y="367927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olyline form 83"/>
            <p:cNvSpPr/>
            <p:nvPr/>
          </p:nvSpPr>
          <p:spPr>
            <a:xfrm>
              <a:off x="2330784" y="358027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olyline form 84"/>
            <p:cNvSpPr/>
            <p:nvPr/>
          </p:nvSpPr>
          <p:spPr>
            <a:xfrm>
              <a:off x="2330784" y="348128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olyline form 85"/>
            <p:cNvSpPr/>
            <p:nvPr/>
          </p:nvSpPr>
          <p:spPr>
            <a:xfrm>
              <a:off x="2603809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olyline form 86"/>
            <p:cNvSpPr/>
            <p:nvPr/>
          </p:nvSpPr>
          <p:spPr>
            <a:xfrm>
              <a:off x="2926442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olyline form 87"/>
            <p:cNvSpPr/>
            <p:nvPr/>
          </p:nvSpPr>
          <p:spPr>
            <a:xfrm>
              <a:off x="3249075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olyline form 88"/>
            <p:cNvSpPr/>
            <p:nvPr/>
          </p:nvSpPr>
          <p:spPr>
            <a:xfrm>
              <a:off x="3571709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olyline form 89"/>
            <p:cNvSpPr/>
            <p:nvPr/>
          </p:nvSpPr>
          <p:spPr>
            <a:xfrm>
              <a:off x="3894342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3808002" y="385018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3867267" y="345420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669448" y="424616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3931793" y="365219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867267" y="434516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Line 95"/>
            <p:cNvSpPr/>
            <p:nvPr/>
          </p:nvSpPr>
          <p:spPr>
            <a:xfrm>
              <a:off x="3894342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ext 96"/>
            <p:cNvSpPr/>
            <p:nvPr/>
          </p:nvSpPr>
          <p:spPr>
            <a:xfrm>
              <a:off x="2410230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97" name="Text 97"/>
            <p:cNvSpPr/>
            <p:nvPr/>
          </p:nvSpPr>
          <p:spPr>
            <a:xfrm>
              <a:off x="2410230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98" name="Text 98"/>
            <p:cNvSpPr/>
            <p:nvPr/>
          </p:nvSpPr>
          <p:spPr>
            <a:xfrm>
              <a:off x="2410230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99" name="Text 99"/>
            <p:cNvSpPr/>
            <p:nvPr/>
          </p:nvSpPr>
          <p:spPr>
            <a:xfrm>
              <a:off x="2410230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100" name="Text 100"/>
            <p:cNvSpPr/>
            <p:nvPr/>
          </p:nvSpPr>
          <p:spPr>
            <a:xfrm>
              <a:off x="2410230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101" name="Rectangle 101"/>
            <p:cNvSpPr/>
            <p:nvPr/>
          </p:nvSpPr>
          <p:spPr>
            <a:xfrm>
              <a:off x="2330784" y="3421885"/>
              <a:ext cx="1747803" cy="10097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ectangle 102"/>
            <p:cNvSpPr/>
            <p:nvPr/>
          </p:nvSpPr>
          <p:spPr>
            <a:xfrm>
              <a:off x="4120613" y="3421885"/>
              <a:ext cx="1747803" cy="1009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lyline form 103"/>
            <p:cNvSpPr/>
            <p:nvPr/>
          </p:nvSpPr>
          <p:spPr>
            <a:xfrm>
              <a:off x="4232322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olyline form 104"/>
            <p:cNvSpPr/>
            <p:nvPr/>
          </p:nvSpPr>
          <p:spPr>
            <a:xfrm>
              <a:off x="4554955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olyline form 105"/>
            <p:cNvSpPr/>
            <p:nvPr/>
          </p:nvSpPr>
          <p:spPr>
            <a:xfrm>
              <a:off x="4877588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olyline form 106"/>
            <p:cNvSpPr/>
            <p:nvPr/>
          </p:nvSpPr>
          <p:spPr>
            <a:xfrm>
              <a:off x="5200221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olyline form 107"/>
            <p:cNvSpPr/>
            <p:nvPr/>
          </p:nvSpPr>
          <p:spPr>
            <a:xfrm>
              <a:off x="5522854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olyline form 108"/>
            <p:cNvSpPr/>
            <p:nvPr/>
          </p:nvSpPr>
          <p:spPr>
            <a:xfrm>
              <a:off x="5845487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olyline form 109"/>
            <p:cNvSpPr/>
            <p:nvPr/>
          </p:nvSpPr>
          <p:spPr>
            <a:xfrm>
              <a:off x="4120613" y="437223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olyline form 110"/>
            <p:cNvSpPr/>
            <p:nvPr/>
          </p:nvSpPr>
          <p:spPr>
            <a:xfrm>
              <a:off x="4120613" y="427324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olyline form 111"/>
            <p:cNvSpPr/>
            <p:nvPr/>
          </p:nvSpPr>
          <p:spPr>
            <a:xfrm>
              <a:off x="4120613" y="417424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olyline form 112"/>
            <p:cNvSpPr/>
            <p:nvPr/>
          </p:nvSpPr>
          <p:spPr>
            <a:xfrm>
              <a:off x="4120613" y="407525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olyline form 113"/>
            <p:cNvSpPr/>
            <p:nvPr/>
          </p:nvSpPr>
          <p:spPr>
            <a:xfrm>
              <a:off x="4120613" y="397625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olyline form 114"/>
            <p:cNvSpPr/>
            <p:nvPr/>
          </p:nvSpPr>
          <p:spPr>
            <a:xfrm>
              <a:off x="4120613" y="387726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olyline form 115"/>
            <p:cNvSpPr/>
            <p:nvPr/>
          </p:nvSpPr>
          <p:spPr>
            <a:xfrm>
              <a:off x="4120613" y="377826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olyline form 116"/>
            <p:cNvSpPr/>
            <p:nvPr/>
          </p:nvSpPr>
          <p:spPr>
            <a:xfrm>
              <a:off x="4120613" y="367927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olyline form 117"/>
            <p:cNvSpPr/>
            <p:nvPr/>
          </p:nvSpPr>
          <p:spPr>
            <a:xfrm>
              <a:off x="4120613" y="358027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olyline form 118"/>
            <p:cNvSpPr/>
            <p:nvPr/>
          </p:nvSpPr>
          <p:spPr>
            <a:xfrm>
              <a:off x="4120613" y="348128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olyline form 119"/>
            <p:cNvSpPr/>
            <p:nvPr/>
          </p:nvSpPr>
          <p:spPr>
            <a:xfrm>
              <a:off x="4393639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olyline form 120"/>
            <p:cNvSpPr/>
            <p:nvPr/>
          </p:nvSpPr>
          <p:spPr>
            <a:xfrm>
              <a:off x="4716272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olyline form 121"/>
            <p:cNvSpPr/>
            <p:nvPr/>
          </p:nvSpPr>
          <p:spPr>
            <a:xfrm>
              <a:off x="5038905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olyline form 122"/>
            <p:cNvSpPr/>
            <p:nvPr/>
          </p:nvSpPr>
          <p:spPr>
            <a:xfrm>
              <a:off x="5361538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olyline form 123"/>
            <p:cNvSpPr/>
            <p:nvPr/>
          </p:nvSpPr>
          <p:spPr>
            <a:xfrm>
              <a:off x="5684171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5512879" y="385018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5657096" y="345420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5459276" y="424616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5721622" y="365219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Line 128"/>
            <p:cNvSpPr/>
            <p:nvPr/>
          </p:nvSpPr>
          <p:spPr>
            <a:xfrm>
              <a:off x="5684171" y="342188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ext 129"/>
            <p:cNvSpPr/>
            <p:nvPr/>
          </p:nvSpPr>
          <p:spPr>
            <a:xfrm>
              <a:off x="4200059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130" name="Text 130"/>
            <p:cNvSpPr/>
            <p:nvPr/>
          </p:nvSpPr>
          <p:spPr>
            <a:xfrm>
              <a:off x="4200059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131" name="Text 131"/>
            <p:cNvSpPr/>
            <p:nvPr/>
          </p:nvSpPr>
          <p:spPr>
            <a:xfrm>
              <a:off x="4200059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132" name="Text 132"/>
            <p:cNvSpPr/>
            <p:nvPr/>
          </p:nvSpPr>
          <p:spPr>
            <a:xfrm>
              <a:off x="4200059" y="4246541"/>
              <a:ext cx="4572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current</a:t>
              </a:r>
            </a:p>
          </p:txBody>
        </p:sp>
        <p:sp>
          <p:nvSpPr>
            <p:cNvPr id="133" name="Rectangle 133"/>
            <p:cNvSpPr/>
            <p:nvPr/>
          </p:nvSpPr>
          <p:spPr>
            <a:xfrm>
              <a:off x="4120613" y="3421885"/>
              <a:ext cx="1747803" cy="10097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ectangle 134"/>
            <p:cNvSpPr/>
            <p:nvPr/>
          </p:nvSpPr>
          <p:spPr>
            <a:xfrm>
              <a:off x="2330784" y="4659315"/>
              <a:ext cx="1747803" cy="1009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lyline form 135"/>
            <p:cNvSpPr/>
            <p:nvPr/>
          </p:nvSpPr>
          <p:spPr>
            <a:xfrm>
              <a:off x="2442493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olyline form 136"/>
            <p:cNvSpPr/>
            <p:nvPr/>
          </p:nvSpPr>
          <p:spPr>
            <a:xfrm>
              <a:off x="2765126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olyline form 137"/>
            <p:cNvSpPr/>
            <p:nvPr/>
          </p:nvSpPr>
          <p:spPr>
            <a:xfrm>
              <a:off x="3087759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olyline form 138"/>
            <p:cNvSpPr/>
            <p:nvPr/>
          </p:nvSpPr>
          <p:spPr>
            <a:xfrm>
              <a:off x="3410392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olyline form 139"/>
            <p:cNvSpPr/>
            <p:nvPr/>
          </p:nvSpPr>
          <p:spPr>
            <a:xfrm>
              <a:off x="3733025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olyline form 140"/>
            <p:cNvSpPr/>
            <p:nvPr/>
          </p:nvSpPr>
          <p:spPr>
            <a:xfrm>
              <a:off x="4055658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olyline form 141"/>
            <p:cNvSpPr/>
            <p:nvPr/>
          </p:nvSpPr>
          <p:spPr>
            <a:xfrm>
              <a:off x="2330784" y="560966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olyline form 142"/>
            <p:cNvSpPr/>
            <p:nvPr/>
          </p:nvSpPr>
          <p:spPr>
            <a:xfrm>
              <a:off x="2330784" y="551067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olyline form 143"/>
            <p:cNvSpPr/>
            <p:nvPr/>
          </p:nvSpPr>
          <p:spPr>
            <a:xfrm>
              <a:off x="2330784" y="541167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olyline form 144"/>
            <p:cNvSpPr/>
            <p:nvPr/>
          </p:nvSpPr>
          <p:spPr>
            <a:xfrm>
              <a:off x="2330784" y="531268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olyline form 145"/>
            <p:cNvSpPr/>
            <p:nvPr/>
          </p:nvSpPr>
          <p:spPr>
            <a:xfrm>
              <a:off x="2330784" y="521368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olyline form 146"/>
            <p:cNvSpPr/>
            <p:nvPr/>
          </p:nvSpPr>
          <p:spPr>
            <a:xfrm>
              <a:off x="2330784" y="511469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olyline form 147"/>
            <p:cNvSpPr/>
            <p:nvPr/>
          </p:nvSpPr>
          <p:spPr>
            <a:xfrm>
              <a:off x="2330784" y="501569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olyline form 148"/>
            <p:cNvSpPr/>
            <p:nvPr/>
          </p:nvSpPr>
          <p:spPr>
            <a:xfrm>
              <a:off x="2330784" y="491670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olyline form 149"/>
            <p:cNvSpPr/>
            <p:nvPr/>
          </p:nvSpPr>
          <p:spPr>
            <a:xfrm>
              <a:off x="2330784" y="481770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olyline form 150"/>
            <p:cNvSpPr/>
            <p:nvPr/>
          </p:nvSpPr>
          <p:spPr>
            <a:xfrm>
              <a:off x="2330784" y="471871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olyline form 151"/>
            <p:cNvSpPr/>
            <p:nvPr/>
          </p:nvSpPr>
          <p:spPr>
            <a:xfrm>
              <a:off x="2603809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olyline form 152"/>
            <p:cNvSpPr/>
            <p:nvPr/>
          </p:nvSpPr>
          <p:spPr>
            <a:xfrm>
              <a:off x="2926442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olyline form 153"/>
            <p:cNvSpPr/>
            <p:nvPr/>
          </p:nvSpPr>
          <p:spPr>
            <a:xfrm>
              <a:off x="3249075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olyline form 154"/>
            <p:cNvSpPr/>
            <p:nvPr/>
          </p:nvSpPr>
          <p:spPr>
            <a:xfrm>
              <a:off x="3571709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olyline form 155"/>
            <p:cNvSpPr/>
            <p:nvPr/>
          </p:nvSpPr>
          <p:spPr>
            <a:xfrm>
              <a:off x="3894342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2455710" y="538460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586344" y="469163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3931793" y="488962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Line 159"/>
            <p:cNvSpPr/>
            <p:nvPr/>
          </p:nvSpPr>
          <p:spPr>
            <a:xfrm>
              <a:off x="3894342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ext 160"/>
            <p:cNvSpPr/>
            <p:nvPr/>
          </p:nvSpPr>
          <p:spPr>
            <a:xfrm>
              <a:off x="2410230" y="5483971"/>
              <a:ext cx="8255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medium-term</a:t>
              </a:r>
            </a:p>
          </p:txBody>
        </p:sp>
        <p:sp>
          <p:nvSpPr>
            <p:cNvPr id="161" name="Text 161"/>
            <p:cNvSpPr/>
            <p:nvPr/>
          </p:nvSpPr>
          <p:spPr>
            <a:xfrm>
              <a:off x="2410230" y="5483971"/>
              <a:ext cx="8255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medium-term</a:t>
              </a:r>
            </a:p>
          </p:txBody>
        </p:sp>
        <p:sp>
          <p:nvSpPr>
            <p:cNvPr id="162" name="Text 162"/>
            <p:cNvSpPr/>
            <p:nvPr/>
          </p:nvSpPr>
          <p:spPr>
            <a:xfrm>
              <a:off x="2410230" y="5483971"/>
              <a:ext cx="8255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medium-term</a:t>
              </a:r>
            </a:p>
          </p:txBody>
        </p:sp>
        <p:sp>
          <p:nvSpPr>
            <p:cNvPr id="163" name="Rectangle 163"/>
            <p:cNvSpPr/>
            <p:nvPr/>
          </p:nvSpPr>
          <p:spPr>
            <a:xfrm>
              <a:off x="2330784" y="4659315"/>
              <a:ext cx="1747803" cy="10097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ectangle 164"/>
            <p:cNvSpPr/>
            <p:nvPr/>
          </p:nvSpPr>
          <p:spPr>
            <a:xfrm>
              <a:off x="4120613" y="4659315"/>
              <a:ext cx="1747803" cy="1009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lyline form 165"/>
            <p:cNvSpPr/>
            <p:nvPr/>
          </p:nvSpPr>
          <p:spPr>
            <a:xfrm>
              <a:off x="4232322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olyline form 166"/>
            <p:cNvSpPr/>
            <p:nvPr/>
          </p:nvSpPr>
          <p:spPr>
            <a:xfrm>
              <a:off x="4554955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olyline form 167"/>
            <p:cNvSpPr/>
            <p:nvPr/>
          </p:nvSpPr>
          <p:spPr>
            <a:xfrm>
              <a:off x="4877588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olyline form 168"/>
            <p:cNvSpPr/>
            <p:nvPr/>
          </p:nvSpPr>
          <p:spPr>
            <a:xfrm>
              <a:off x="5200221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olyline form 169"/>
            <p:cNvSpPr/>
            <p:nvPr/>
          </p:nvSpPr>
          <p:spPr>
            <a:xfrm>
              <a:off x="5522854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olyline form 170"/>
            <p:cNvSpPr/>
            <p:nvPr/>
          </p:nvSpPr>
          <p:spPr>
            <a:xfrm>
              <a:off x="5845487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olyline form 171"/>
            <p:cNvSpPr/>
            <p:nvPr/>
          </p:nvSpPr>
          <p:spPr>
            <a:xfrm>
              <a:off x="4120613" y="560966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olyline form 172"/>
            <p:cNvSpPr/>
            <p:nvPr/>
          </p:nvSpPr>
          <p:spPr>
            <a:xfrm>
              <a:off x="4120613" y="551067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olyline form 173"/>
            <p:cNvSpPr/>
            <p:nvPr/>
          </p:nvSpPr>
          <p:spPr>
            <a:xfrm>
              <a:off x="4120613" y="541167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4120613" y="531268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4120613" y="5213688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4120613" y="5114693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4120613" y="501569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4120613" y="491670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120613" y="4817707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olyline form 180"/>
            <p:cNvSpPr/>
            <p:nvPr/>
          </p:nvSpPr>
          <p:spPr>
            <a:xfrm>
              <a:off x="4120613" y="4718712"/>
              <a:ext cx="1747803" cy="0"/>
            </a:xfrm>
            <a:custGeom>
              <a:avLst/>
              <a:pathLst>
                <a:path w="1747803" h="0">
                  <a:moveTo>
                    <a:pt x="0" y="0"/>
                  </a:moveTo>
                  <a:lnTo>
                    <a:pt x="1747803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olyline form 181"/>
            <p:cNvSpPr/>
            <p:nvPr/>
          </p:nvSpPr>
          <p:spPr>
            <a:xfrm>
              <a:off x="4393639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olyline form 182"/>
            <p:cNvSpPr/>
            <p:nvPr/>
          </p:nvSpPr>
          <p:spPr>
            <a:xfrm>
              <a:off x="4716272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olyline form 183"/>
            <p:cNvSpPr/>
            <p:nvPr/>
          </p:nvSpPr>
          <p:spPr>
            <a:xfrm>
              <a:off x="5038905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olyline form 184"/>
            <p:cNvSpPr/>
            <p:nvPr/>
          </p:nvSpPr>
          <p:spPr>
            <a:xfrm>
              <a:off x="5361538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olyline form 185"/>
            <p:cNvSpPr/>
            <p:nvPr/>
          </p:nvSpPr>
          <p:spPr>
            <a:xfrm>
              <a:off x="5684171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oint 186"/>
            <p:cNvSpPr/>
            <p:nvPr/>
          </p:nvSpPr>
          <p:spPr>
            <a:xfrm>
              <a:off x="5407949" y="538460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oint 187"/>
            <p:cNvSpPr/>
            <p:nvPr/>
          </p:nvSpPr>
          <p:spPr>
            <a:xfrm>
              <a:off x="5721622" y="488962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oint 188"/>
            <p:cNvSpPr/>
            <p:nvPr/>
          </p:nvSpPr>
          <p:spPr>
            <a:xfrm>
              <a:off x="5585341" y="4988622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731840" y="518661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Line 190"/>
            <p:cNvSpPr/>
            <p:nvPr/>
          </p:nvSpPr>
          <p:spPr>
            <a:xfrm>
              <a:off x="5684171" y="4659315"/>
              <a:ext cx="0" cy="1009751"/>
            </a:xfrm>
            <a:custGeom>
              <a:avLst/>
              <a:pathLst>
                <a:path w="0" h="1009751">
                  <a:moveTo>
                    <a:pt x="0" y="100975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ext 191"/>
            <p:cNvSpPr/>
            <p:nvPr/>
          </p:nvSpPr>
          <p:spPr>
            <a:xfrm>
              <a:off x="4200059" y="5483971"/>
              <a:ext cx="2540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rare</a:t>
              </a:r>
            </a:p>
          </p:txBody>
        </p:sp>
        <p:sp>
          <p:nvSpPr>
            <p:cNvPr id="192" name="Text 192"/>
            <p:cNvSpPr/>
            <p:nvPr/>
          </p:nvSpPr>
          <p:spPr>
            <a:xfrm>
              <a:off x="4200059" y="5483971"/>
              <a:ext cx="2540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rare</a:t>
              </a:r>
            </a:p>
          </p:txBody>
        </p:sp>
        <p:sp>
          <p:nvSpPr>
            <p:cNvPr id="193" name="Text 193"/>
            <p:cNvSpPr/>
            <p:nvPr/>
          </p:nvSpPr>
          <p:spPr>
            <a:xfrm>
              <a:off x="4200059" y="5483971"/>
              <a:ext cx="2540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rare</a:t>
              </a:r>
            </a:p>
          </p:txBody>
        </p:sp>
        <p:sp>
          <p:nvSpPr>
            <p:cNvPr id="194" name="Text 194"/>
            <p:cNvSpPr/>
            <p:nvPr/>
          </p:nvSpPr>
          <p:spPr>
            <a:xfrm>
              <a:off x="4200059" y="5483971"/>
              <a:ext cx="2540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rare</a:t>
              </a:r>
            </a:p>
          </p:txBody>
        </p:sp>
        <p:sp>
          <p:nvSpPr>
            <p:cNvPr id="195" name="Rectangle 195"/>
            <p:cNvSpPr/>
            <p:nvPr/>
          </p:nvSpPr>
          <p:spPr>
            <a:xfrm>
              <a:off x="4120613" y="4659315"/>
              <a:ext cx="1747803" cy="10097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ectangle 196"/>
            <p:cNvSpPr/>
            <p:nvPr/>
          </p:nvSpPr>
          <p:spPr>
            <a:xfrm>
              <a:off x="2330784" y="1998802"/>
              <a:ext cx="1747803" cy="1856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ext 197"/>
            <p:cNvSpPr/>
            <p:nvPr/>
          </p:nvSpPr>
          <p:spPr>
            <a:xfrm>
              <a:off x="2344378" y="2015428"/>
              <a:ext cx="1720615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from vegetable waste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4120613" y="1998802"/>
              <a:ext cx="1747803" cy="1856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ext 199"/>
            <p:cNvSpPr/>
            <p:nvPr/>
          </p:nvSpPr>
          <p:spPr>
            <a:xfrm>
              <a:off x="4266574" y="2015428"/>
              <a:ext cx="1455882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upgrading - AWR</a:t>
              </a:r>
            </a:p>
          </p:txBody>
        </p:sp>
        <p:sp>
          <p:nvSpPr>
            <p:cNvPr id="200" name="Rectangle 200"/>
            <p:cNvSpPr/>
            <p:nvPr/>
          </p:nvSpPr>
          <p:spPr>
            <a:xfrm>
              <a:off x="2330784" y="3236232"/>
              <a:ext cx="1747803" cy="1856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ext 201"/>
            <p:cNvSpPr/>
            <p:nvPr/>
          </p:nvSpPr>
          <p:spPr>
            <a:xfrm>
              <a:off x="2456444" y="3252858"/>
              <a:ext cx="1496483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upgrading - BABIU</a:t>
              </a:r>
            </a:p>
          </p:txBody>
        </p:sp>
        <p:sp>
          <p:nvSpPr>
            <p:cNvPr id="202" name="Rectangle 202"/>
            <p:cNvSpPr/>
            <p:nvPr/>
          </p:nvSpPr>
          <p:spPr>
            <a:xfrm>
              <a:off x="4120613" y="3236232"/>
              <a:ext cx="1747803" cy="1856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ext 203"/>
            <p:cNvSpPr/>
            <p:nvPr/>
          </p:nvSpPr>
          <p:spPr>
            <a:xfrm>
              <a:off x="4234171" y="3252858"/>
              <a:ext cx="1520687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upgrading - HPWS</a:t>
              </a:r>
            </a:p>
          </p:txBody>
        </p:sp>
        <p:sp>
          <p:nvSpPr>
            <p:cNvPr id="204" name="Rectangle 204"/>
            <p:cNvSpPr/>
            <p:nvPr/>
          </p:nvSpPr>
          <p:spPr>
            <a:xfrm>
              <a:off x="2330784" y="4473662"/>
              <a:ext cx="1747803" cy="1856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ext 205"/>
            <p:cNvSpPr/>
            <p:nvPr/>
          </p:nvSpPr>
          <p:spPr>
            <a:xfrm>
              <a:off x="2587465" y="4490288"/>
              <a:ext cx="123444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Biomass gasification</a:t>
              </a:r>
            </a:p>
          </p:txBody>
        </p:sp>
        <p:sp>
          <p:nvSpPr>
            <p:cNvPr id="206" name="Rectangle 206"/>
            <p:cNvSpPr/>
            <p:nvPr/>
          </p:nvSpPr>
          <p:spPr>
            <a:xfrm>
              <a:off x="4120613" y="4473662"/>
              <a:ext cx="1747803" cy="1856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ext 207"/>
            <p:cNvSpPr/>
            <p:nvPr/>
          </p:nvSpPr>
          <p:spPr>
            <a:xfrm>
              <a:off x="4138172" y="4490288"/>
              <a:ext cx="1712686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Methanogenic digestion plant</a:t>
              </a:r>
            </a:p>
          </p:txBody>
        </p:sp>
        <p:sp>
          <p:nvSpPr>
            <p:cNvPr id="208" name="Text 208"/>
            <p:cNvSpPr/>
            <p:nvPr/>
          </p:nvSpPr>
          <p:spPr>
            <a:xfrm>
              <a:off x="1716659" y="3058608"/>
              <a:ext cx="523875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Ash (kg)</a:t>
              </a:r>
            </a:p>
          </p:txBody>
        </p:sp>
        <p:sp>
          <p:nvSpPr>
            <p:cNvPr id="209" name="Text 209"/>
            <p:cNvSpPr/>
            <p:nvPr/>
          </p:nvSpPr>
          <p:spPr>
            <a:xfrm>
              <a:off x="1565125" y="2959613"/>
              <a:ext cx="675409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(kg)</a:t>
              </a:r>
            </a:p>
          </p:txBody>
        </p:sp>
        <p:sp>
          <p:nvSpPr>
            <p:cNvPr id="210" name="Text 210"/>
            <p:cNvSpPr/>
            <p:nvPr/>
          </p:nvSpPr>
          <p:spPr>
            <a:xfrm>
              <a:off x="1470067" y="2860618"/>
              <a:ext cx="770467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Biomass (kg)</a:t>
              </a:r>
            </a:p>
          </p:txBody>
        </p:sp>
        <p:sp>
          <p:nvSpPr>
            <p:cNvPr id="211" name="Text 211"/>
            <p:cNvSpPr/>
            <p:nvPr/>
          </p:nvSpPr>
          <p:spPr>
            <a:xfrm>
              <a:off x="1669034" y="2761623"/>
              <a:ext cx="5715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CO2 (kg)</a:t>
              </a:r>
            </a:p>
          </p:txBody>
        </p:sp>
        <p:sp>
          <p:nvSpPr>
            <p:cNvPr id="212" name="Text 212"/>
            <p:cNvSpPr/>
            <p:nvPr/>
          </p:nvSpPr>
          <p:spPr>
            <a:xfrm>
              <a:off x="1413220" y="2662628"/>
              <a:ext cx="827314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Digestate (kg)</a:t>
              </a:r>
            </a:p>
          </p:txBody>
        </p:sp>
        <p:sp>
          <p:nvSpPr>
            <p:cNvPr id="213" name="Text 213"/>
            <p:cNvSpPr/>
            <p:nvPr/>
          </p:nvSpPr>
          <p:spPr>
            <a:xfrm>
              <a:off x="1712778" y="2563632"/>
              <a:ext cx="527756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Elec (MJ)</a:t>
              </a:r>
            </a:p>
          </p:txBody>
        </p:sp>
        <p:sp>
          <p:nvSpPr>
            <p:cNvPr id="214" name="Text 214"/>
            <p:cNvSpPr/>
            <p:nvPr/>
          </p:nvSpPr>
          <p:spPr>
            <a:xfrm>
              <a:off x="1666212" y="2464637"/>
              <a:ext cx="574322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Heat (MJ)</a:t>
              </a:r>
            </a:p>
          </p:txBody>
        </p:sp>
        <p:sp>
          <p:nvSpPr>
            <p:cNvPr id="215" name="Text 215"/>
            <p:cNvSpPr/>
            <p:nvPr/>
          </p:nvSpPr>
          <p:spPr>
            <a:xfrm>
              <a:off x="1440434" y="2365642"/>
              <a:ext cx="8001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Methane (kg)</a:t>
              </a:r>
            </a:p>
          </p:txBody>
        </p:sp>
        <p:sp>
          <p:nvSpPr>
            <p:cNvPr id="216" name="Text 216"/>
            <p:cNvSpPr/>
            <p:nvPr/>
          </p:nvSpPr>
          <p:spPr>
            <a:xfrm>
              <a:off x="929894" y="2266647"/>
              <a:ext cx="131064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Vegetable waste (kg)</a:t>
              </a:r>
            </a:p>
          </p:txBody>
        </p:sp>
        <p:sp>
          <p:nvSpPr>
            <p:cNvPr id="217" name="Text 217"/>
            <p:cNvSpPr/>
            <p:nvPr/>
          </p:nvSpPr>
          <p:spPr>
            <a:xfrm>
              <a:off x="794391" y="2167652"/>
              <a:ext cx="1446143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Water - nonpotable (kg)</a:t>
              </a:r>
            </a:p>
          </p:txBody>
        </p:sp>
        <p:sp>
          <p:nvSpPr>
            <p:cNvPr id="218" name="Polyline form 218"/>
            <p:cNvSpPr/>
            <p:nvPr/>
          </p:nvSpPr>
          <p:spPr>
            <a:xfrm>
              <a:off x="2276634" y="313480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olyline form 219"/>
            <p:cNvSpPr/>
            <p:nvPr/>
          </p:nvSpPr>
          <p:spPr>
            <a:xfrm>
              <a:off x="2276634" y="303581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olyline form 220"/>
            <p:cNvSpPr/>
            <p:nvPr/>
          </p:nvSpPr>
          <p:spPr>
            <a:xfrm>
              <a:off x="2276634" y="293681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olyline form 221"/>
            <p:cNvSpPr/>
            <p:nvPr/>
          </p:nvSpPr>
          <p:spPr>
            <a:xfrm>
              <a:off x="2276634" y="283782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olyline form 222"/>
            <p:cNvSpPr/>
            <p:nvPr/>
          </p:nvSpPr>
          <p:spPr>
            <a:xfrm>
              <a:off x="2276634" y="273882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olyline form 223"/>
            <p:cNvSpPr/>
            <p:nvPr/>
          </p:nvSpPr>
          <p:spPr>
            <a:xfrm>
              <a:off x="2276634" y="263983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olyline form 224"/>
            <p:cNvSpPr/>
            <p:nvPr/>
          </p:nvSpPr>
          <p:spPr>
            <a:xfrm>
              <a:off x="2276634" y="254083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olyline form 225"/>
            <p:cNvSpPr/>
            <p:nvPr/>
          </p:nvSpPr>
          <p:spPr>
            <a:xfrm>
              <a:off x="2276634" y="244184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olyline form 226"/>
            <p:cNvSpPr/>
            <p:nvPr/>
          </p:nvSpPr>
          <p:spPr>
            <a:xfrm>
              <a:off x="2276634" y="234284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olyline form 227"/>
            <p:cNvSpPr/>
            <p:nvPr/>
          </p:nvSpPr>
          <p:spPr>
            <a:xfrm>
              <a:off x="2276634" y="224385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ext 228"/>
            <p:cNvSpPr/>
            <p:nvPr/>
          </p:nvSpPr>
          <p:spPr>
            <a:xfrm>
              <a:off x="1716659" y="4296038"/>
              <a:ext cx="523875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Ash (kg)</a:t>
              </a:r>
            </a:p>
          </p:txBody>
        </p:sp>
        <p:sp>
          <p:nvSpPr>
            <p:cNvPr id="229" name="Text 229"/>
            <p:cNvSpPr/>
            <p:nvPr/>
          </p:nvSpPr>
          <p:spPr>
            <a:xfrm>
              <a:off x="1565125" y="4197043"/>
              <a:ext cx="675409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(kg)</a:t>
              </a:r>
            </a:p>
          </p:txBody>
        </p:sp>
        <p:sp>
          <p:nvSpPr>
            <p:cNvPr id="230" name="Text 230"/>
            <p:cNvSpPr/>
            <p:nvPr/>
          </p:nvSpPr>
          <p:spPr>
            <a:xfrm>
              <a:off x="1470067" y="4098048"/>
              <a:ext cx="770467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Biomass (kg)</a:t>
              </a:r>
            </a:p>
          </p:txBody>
        </p:sp>
        <p:sp>
          <p:nvSpPr>
            <p:cNvPr id="231" name="Text 231"/>
            <p:cNvSpPr/>
            <p:nvPr/>
          </p:nvSpPr>
          <p:spPr>
            <a:xfrm>
              <a:off x="1669034" y="3999053"/>
              <a:ext cx="5715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CO2 (kg)</a:t>
              </a:r>
            </a:p>
          </p:txBody>
        </p:sp>
        <p:sp>
          <p:nvSpPr>
            <p:cNvPr id="232" name="Text 232"/>
            <p:cNvSpPr/>
            <p:nvPr/>
          </p:nvSpPr>
          <p:spPr>
            <a:xfrm>
              <a:off x="1413220" y="3900058"/>
              <a:ext cx="827314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Digestate (kg)</a:t>
              </a:r>
            </a:p>
          </p:txBody>
        </p:sp>
        <p:sp>
          <p:nvSpPr>
            <p:cNvPr id="233" name="Text 233"/>
            <p:cNvSpPr/>
            <p:nvPr/>
          </p:nvSpPr>
          <p:spPr>
            <a:xfrm>
              <a:off x="1712778" y="3801063"/>
              <a:ext cx="527756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Elec (MJ)</a:t>
              </a:r>
            </a:p>
          </p:txBody>
        </p:sp>
        <p:sp>
          <p:nvSpPr>
            <p:cNvPr id="234" name="Text 234"/>
            <p:cNvSpPr/>
            <p:nvPr/>
          </p:nvSpPr>
          <p:spPr>
            <a:xfrm>
              <a:off x="1666212" y="3702067"/>
              <a:ext cx="574322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Heat (MJ)</a:t>
              </a:r>
            </a:p>
          </p:txBody>
        </p:sp>
        <p:sp>
          <p:nvSpPr>
            <p:cNvPr id="235" name="Text 235"/>
            <p:cNvSpPr/>
            <p:nvPr/>
          </p:nvSpPr>
          <p:spPr>
            <a:xfrm>
              <a:off x="1440434" y="3603072"/>
              <a:ext cx="8001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Methane (kg)</a:t>
              </a:r>
            </a:p>
          </p:txBody>
        </p:sp>
        <p:sp>
          <p:nvSpPr>
            <p:cNvPr id="236" name="Text 236"/>
            <p:cNvSpPr/>
            <p:nvPr/>
          </p:nvSpPr>
          <p:spPr>
            <a:xfrm>
              <a:off x="929894" y="3504077"/>
              <a:ext cx="131064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Vegetable waste (kg)</a:t>
              </a:r>
            </a:p>
          </p:txBody>
        </p:sp>
        <p:sp>
          <p:nvSpPr>
            <p:cNvPr id="237" name="Text 237"/>
            <p:cNvSpPr/>
            <p:nvPr/>
          </p:nvSpPr>
          <p:spPr>
            <a:xfrm>
              <a:off x="794391" y="3405082"/>
              <a:ext cx="1446143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Water - nonpotable (kg)</a:t>
              </a:r>
            </a:p>
          </p:txBody>
        </p:sp>
        <p:sp>
          <p:nvSpPr>
            <p:cNvPr id="238" name="Polyline form 238"/>
            <p:cNvSpPr/>
            <p:nvPr/>
          </p:nvSpPr>
          <p:spPr>
            <a:xfrm>
              <a:off x="2276634" y="437223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olyline form 239"/>
            <p:cNvSpPr/>
            <p:nvPr/>
          </p:nvSpPr>
          <p:spPr>
            <a:xfrm>
              <a:off x="2276634" y="427324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olyline form 240"/>
            <p:cNvSpPr/>
            <p:nvPr/>
          </p:nvSpPr>
          <p:spPr>
            <a:xfrm>
              <a:off x="2276634" y="417424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olyline form 241"/>
            <p:cNvSpPr/>
            <p:nvPr/>
          </p:nvSpPr>
          <p:spPr>
            <a:xfrm>
              <a:off x="2276634" y="407525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olyline form 242"/>
            <p:cNvSpPr/>
            <p:nvPr/>
          </p:nvSpPr>
          <p:spPr>
            <a:xfrm>
              <a:off x="2276634" y="397625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olyline form 243"/>
            <p:cNvSpPr/>
            <p:nvPr/>
          </p:nvSpPr>
          <p:spPr>
            <a:xfrm>
              <a:off x="2276634" y="387726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olyline form 244"/>
            <p:cNvSpPr/>
            <p:nvPr/>
          </p:nvSpPr>
          <p:spPr>
            <a:xfrm>
              <a:off x="2276634" y="377826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olyline form 245"/>
            <p:cNvSpPr/>
            <p:nvPr/>
          </p:nvSpPr>
          <p:spPr>
            <a:xfrm>
              <a:off x="2276634" y="367927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olyline form 246"/>
            <p:cNvSpPr/>
            <p:nvPr/>
          </p:nvSpPr>
          <p:spPr>
            <a:xfrm>
              <a:off x="2276634" y="358027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olyline form 247"/>
            <p:cNvSpPr/>
            <p:nvPr/>
          </p:nvSpPr>
          <p:spPr>
            <a:xfrm>
              <a:off x="2276634" y="348128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ext 248"/>
            <p:cNvSpPr/>
            <p:nvPr/>
          </p:nvSpPr>
          <p:spPr>
            <a:xfrm>
              <a:off x="1716659" y="5533468"/>
              <a:ext cx="523875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Ash (kg)</a:t>
              </a:r>
            </a:p>
          </p:txBody>
        </p:sp>
        <p:sp>
          <p:nvSpPr>
            <p:cNvPr id="249" name="Text 249"/>
            <p:cNvSpPr/>
            <p:nvPr/>
          </p:nvSpPr>
          <p:spPr>
            <a:xfrm>
              <a:off x="1565125" y="5434473"/>
              <a:ext cx="675409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Biogas (kg)</a:t>
              </a:r>
            </a:p>
          </p:txBody>
        </p:sp>
        <p:sp>
          <p:nvSpPr>
            <p:cNvPr id="250" name="Text 250"/>
            <p:cNvSpPr/>
            <p:nvPr/>
          </p:nvSpPr>
          <p:spPr>
            <a:xfrm>
              <a:off x="1470067" y="5335478"/>
              <a:ext cx="770467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Biomass (kg)</a:t>
              </a:r>
            </a:p>
          </p:txBody>
        </p:sp>
        <p:sp>
          <p:nvSpPr>
            <p:cNvPr id="251" name="Text 251"/>
            <p:cNvSpPr/>
            <p:nvPr/>
          </p:nvSpPr>
          <p:spPr>
            <a:xfrm>
              <a:off x="1669034" y="5236483"/>
              <a:ext cx="5715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CO2 (kg)</a:t>
              </a:r>
            </a:p>
          </p:txBody>
        </p:sp>
        <p:sp>
          <p:nvSpPr>
            <p:cNvPr id="252" name="Text 252"/>
            <p:cNvSpPr/>
            <p:nvPr/>
          </p:nvSpPr>
          <p:spPr>
            <a:xfrm>
              <a:off x="1413220" y="5137488"/>
              <a:ext cx="827314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Digestate (kg)</a:t>
              </a:r>
            </a:p>
          </p:txBody>
        </p:sp>
        <p:sp>
          <p:nvSpPr>
            <p:cNvPr id="253" name="Text 253"/>
            <p:cNvSpPr/>
            <p:nvPr/>
          </p:nvSpPr>
          <p:spPr>
            <a:xfrm>
              <a:off x="1712778" y="5038493"/>
              <a:ext cx="527756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Elec (MJ)</a:t>
              </a:r>
            </a:p>
          </p:txBody>
        </p:sp>
        <p:sp>
          <p:nvSpPr>
            <p:cNvPr id="254" name="Text 254"/>
            <p:cNvSpPr/>
            <p:nvPr/>
          </p:nvSpPr>
          <p:spPr>
            <a:xfrm>
              <a:off x="1666212" y="4939497"/>
              <a:ext cx="574322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Heat (MJ)</a:t>
              </a:r>
            </a:p>
          </p:txBody>
        </p:sp>
        <p:sp>
          <p:nvSpPr>
            <p:cNvPr id="255" name="Text 255"/>
            <p:cNvSpPr/>
            <p:nvPr/>
          </p:nvSpPr>
          <p:spPr>
            <a:xfrm>
              <a:off x="1440434" y="4840502"/>
              <a:ext cx="80010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Methane (kg)</a:t>
              </a:r>
            </a:p>
          </p:txBody>
        </p:sp>
        <p:sp>
          <p:nvSpPr>
            <p:cNvPr id="256" name="Text 256"/>
            <p:cNvSpPr/>
            <p:nvPr/>
          </p:nvSpPr>
          <p:spPr>
            <a:xfrm>
              <a:off x="929894" y="4741507"/>
              <a:ext cx="1310640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Vegetable waste (kg)</a:t>
              </a:r>
            </a:p>
          </p:txBody>
        </p:sp>
        <p:sp>
          <p:nvSpPr>
            <p:cNvPr id="257" name="Text 257"/>
            <p:cNvSpPr/>
            <p:nvPr/>
          </p:nvSpPr>
          <p:spPr>
            <a:xfrm>
              <a:off x="794391" y="4642512"/>
              <a:ext cx="1446143" cy="1270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Water - nonpotable (kg)</a:t>
              </a:r>
            </a:p>
          </p:txBody>
        </p:sp>
        <p:sp>
          <p:nvSpPr>
            <p:cNvPr id="258" name="Polyline form 258"/>
            <p:cNvSpPr/>
            <p:nvPr/>
          </p:nvSpPr>
          <p:spPr>
            <a:xfrm>
              <a:off x="2276634" y="560966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olyline form 259"/>
            <p:cNvSpPr/>
            <p:nvPr/>
          </p:nvSpPr>
          <p:spPr>
            <a:xfrm>
              <a:off x="2276634" y="551067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olyline form 260"/>
            <p:cNvSpPr/>
            <p:nvPr/>
          </p:nvSpPr>
          <p:spPr>
            <a:xfrm>
              <a:off x="2276634" y="541167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olyline form 261"/>
            <p:cNvSpPr/>
            <p:nvPr/>
          </p:nvSpPr>
          <p:spPr>
            <a:xfrm>
              <a:off x="2276634" y="531268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olyline form 262"/>
            <p:cNvSpPr/>
            <p:nvPr/>
          </p:nvSpPr>
          <p:spPr>
            <a:xfrm>
              <a:off x="2276634" y="521368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olyline form 263"/>
            <p:cNvSpPr/>
            <p:nvPr/>
          </p:nvSpPr>
          <p:spPr>
            <a:xfrm>
              <a:off x="2276634" y="511469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olyline form 264"/>
            <p:cNvSpPr/>
            <p:nvPr/>
          </p:nvSpPr>
          <p:spPr>
            <a:xfrm>
              <a:off x="2276634" y="501569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olyline form 265"/>
            <p:cNvSpPr/>
            <p:nvPr/>
          </p:nvSpPr>
          <p:spPr>
            <a:xfrm>
              <a:off x="2276634" y="491670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olyline form 266"/>
            <p:cNvSpPr/>
            <p:nvPr/>
          </p:nvSpPr>
          <p:spPr>
            <a:xfrm>
              <a:off x="2276634" y="481770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olyline form 267"/>
            <p:cNvSpPr/>
            <p:nvPr/>
          </p:nvSpPr>
          <p:spPr>
            <a:xfrm>
              <a:off x="2276634" y="471871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olyline form 268"/>
            <p:cNvSpPr/>
            <p:nvPr/>
          </p:nvSpPr>
          <p:spPr>
            <a:xfrm>
              <a:off x="2603809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olyline form 269"/>
            <p:cNvSpPr/>
            <p:nvPr/>
          </p:nvSpPr>
          <p:spPr>
            <a:xfrm>
              <a:off x="2926442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olyline form 270"/>
            <p:cNvSpPr/>
            <p:nvPr/>
          </p:nvSpPr>
          <p:spPr>
            <a:xfrm>
              <a:off x="3249075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olyline form 271"/>
            <p:cNvSpPr/>
            <p:nvPr/>
          </p:nvSpPr>
          <p:spPr>
            <a:xfrm>
              <a:off x="3571709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olyline form 272"/>
            <p:cNvSpPr/>
            <p:nvPr/>
          </p:nvSpPr>
          <p:spPr>
            <a:xfrm>
              <a:off x="3894342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ext 273"/>
            <p:cNvSpPr/>
            <p:nvPr/>
          </p:nvSpPr>
          <p:spPr>
            <a:xfrm>
              <a:off x="2476809" y="572121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-20</a:t>
              </a:r>
            </a:p>
          </p:txBody>
        </p:sp>
        <p:sp>
          <p:nvSpPr>
            <p:cNvPr id="274" name="Text 274"/>
            <p:cNvSpPr/>
            <p:nvPr/>
          </p:nvSpPr>
          <p:spPr>
            <a:xfrm>
              <a:off x="2799442" y="572121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-15</a:t>
              </a:r>
            </a:p>
          </p:txBody>
        </p:sp>
        <p:sp>
          <p:nvSpPr>
            <p:cNvPr id="275" name="Text 275"/>
            <p:cNvSpPr/>
            <p:nvPr/>
          </p:nvSpPr>
          <p:spPr>
            <a:xfrm>
              <a:off x="3122075" y="572121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-10</a:t>
              </a:r>
            </a:p>
          </p:txBody>
        </p:sp>
        <p:sp>
          <p:nvSpPr>
            <p:cNvPr id="276" name="Text 276"/>
            <p:cNvSpPr/>
            <p:nvPr/>
          </p:nvSpPr>
          <p:spPr>
            <a:xfrm>
              <a:off x="3485984" y="5721216"/>
              <a:ext cx="1714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-5</a:t>
              </a:r>
            </a:p>
          </p:txBody>
        </p:sp>
        <p:sp>
          <p:nvSpPr>
            <p:cNvPr id="277" name="Text 277"/>
            <p:cNvSpPr/>
            <p:nvPr/>
          </p:nvSpPr>
          <p:spPr>
            <a:xfrm>
              <a:off x="3818142" y="5721216"/>
              <a:ext cx="1524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</a:t>
              </a:r>
            </a:p>
          </p:txBody>
        </p:sp>
        <p:sp>
          <p:nvSpPr>
            <p:cNvPr id="278" name="Polyline form 278"/>
            <p:cNvSpPr/>
            <p:nvPr/>
          </p:nvSpPr>
          <p:spPr>
            <a:xfrm>
              <a:off x="4393639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olyline form 279"/>
            <p:cNvSpPr/>
            <p:nvPr/>
          </p:nvSpPr>
          <p:spPr>
            <a:xfrm>
              <a:off x="4716272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olyline form 280"/>
            <p:cNvSpPr/>
            <p:nvPr/>
          </p:nvSpPr>
          <p:spPr>
            <a:xfrm>
              <a:off x="5038905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olyline form 281"/>
            <p:cNvSpPr/>
            <p:nvPr/>
          </p:nvSpPr>
          <p:spPr>
            <a:xfrm>
              <a:off x="5361538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olyline form 282"/>
            <p:cNvSpPr/>
            <p:nvPr/>
          </p:nvSpPr>
          <p:spPr>
            <a:xfrm>
              <a:off x="5684171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ext 283"/>
            <p:cNvSpPr/>
            <p:nvPr/>
          </p:nvSpPr>
          <p:spPr>
            <a:xfrm>
              <a:off x="4266639" y="572121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-20</a:t>
              </a:r>
            </a:p>
          </p:txBody>
        </p:sp>
        <p:sp>
          <p:nvSpPr>
            <p:cNvPr id="284" name="Text 284"/>
            <p:cNvSpPr/>
            <p:nvPr/>
          </p:nvSpPr>
          <p:spPr>
            <a:xfrm>
              <a:off x="4589272" y="572121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-15</a:t>
              </a:r>
            </a:p>
          </p:txBody>
        </p:sp>
        <p:sp>
          <p:nvSpPr>
            <p:cNvPr id="285" name="Text 285"/>
            <p:cNvSpPr/>
            <p:nvPr/>
          </p:nvSpPr>
          <p:spPr>
            <a:xfrm>
              <a:off x="4911905" y="572121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-10</a:t>
              </a:r>
            </a:p>
          </p:txBody>
        </p:sp>
        <p:sp>
          <p:nvSpPr>
            <p:cNvPr id="286" name="Text 286"/>
            <p:cNvSpPr/>
            <p:nvPr/>
          </p:nvSpPr>
          <p:spPr>
            <a:xfrm>
              <a:off x="5275813" y="5721216"/>
              <a:ext cx="1714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-5</a:t>
              </a:r>
            </a:p>
          </p:txBody>
        </p:sp>
        <p:sp>
          <p:nvSpPr>
            <p:cNvPr id="287" name="Text 287"/>
            <p:cNvSpPr/>
            <p:nvPr/>
          </p:nvSpPr>
          <p:spPr>
            <a:xfrm>
              <a:off x="5607971" y="5721216"/>
              <a:ext cx="1524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</a:t>
              </a:r>
            </a:p>
          </p:txBody>
        </p:sp>
        <p:sp>
          <p:nvSpPr>
            <p:cNvPr id="288" name="Text 288"/>
            <p:cNvSpPr/>
            <p:nvPr/>
          </p:nvSpPr>
          <p:spPr>
            <a:xfrm>
              <a:off x="3215613" y="5877542"/>
              <a:ext cx="1767974" cy="1905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Quantity [kg or MJ]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