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, Ian" initials="I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3241" autoAdjust="0"/>
  </p:normalViewPr>
  <p:slideViewPr>
    <p:cSldViewPr>
      <p:cViewPr varScale="1">
        <p:scale>
          <a:sx n="116" d="100"/>
          <a:sy n="116" d="100"/>
        </p:scale>
        <p:origin x="7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71EE-1339-40C5-A85B-CBD1499A3633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0115-C5C6-4252-A295-A256D3271F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15/02/2015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84984"/>
            <a:ext cx="8229600" cy="93662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</p:spTree>
    <p:extLst>
      <p:ext uri="{BB962C8B-B14F-4D97-AF65-F5344CB8AC3E}">
        <p14:creationId xmlns:p14="http://schemas.microsoft.com/office/powerpoint/2010/main" val="30687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0848"/>
            <a:ext cx="4427996" cy="263623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923"/>
            <a:ext cx="4427996" cy="165618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 INCLUDING Long 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05554"/>
            <a:ext cx="8363272" cy="2911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700808"/>
            <a:ext cx="8363272" cy="3816424"/>
          </a:xfr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week,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210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80928"/>
            <a:ext cx="8363272" cy="309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159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segment,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970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1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94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8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rple background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3792"/>
            <a:ext cx="8229600" cy="1051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5265"/>
            <a:ext cx="8229600" cy="32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Describe common features of bug tracking software.</a:t>
            </a:r>
          </a:p>
          <a:p>
            <a:r>
              <a:rPr lang="en-GB" dirty="0" smtClean="0"/>
              <a:t>Evaluate the appropriate actions and following states for a bug at any stage in the bug lifecycle.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6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Detail is everything</a:t>
            </a:r>
          </a:p>
          <a:p>
            <a:r>
              <a:rPr lang="en-GB" dirty="0" smtClean="0"/>
              <a:t>Title/Summary</a:t>
            </a:r>
          </a:p>
          <a:p>
            <a:pPr lvl="1"/>
            <a:r>
              <a:rPr lang="en-GB" dirty="0" smtClean="0"/>
              <a:t>clearly communicate the nature of the bug</a:t>
            </a:r>
          </a:p>
          <a:p>
            <a:pPr lvl="1"/>
            <a:r>
              <a:rPr lang="en-GB" dirty="0" smtClean="0"/>
              <a:t>important for searching</a:t>
            </a:r>
          </a:p>
          <a:p>
            <a:r>
              <a:rPr lang="en-GB" dirty="0" smtClean="0"/>
              <a:t>Description</a:t>
            </a:r>
          </a:p>
          <a:p>
            <a:pPr lvl="1"/>
            <a:r>
              <a:rPr lang="en-GB" dirty="0" smtClean="0"/>
              <a:t>provide context, more precise details</a:t>
            </a:r>
          </a:p>
        </p:txBody>
      </p:sp>
    </p:spTree>
    <p:extLst>
      <p:ext uri="{BB962C8B-B14F-4D97-AF65-F5344CB8AC3E}">
        <p14:creationId xmlns:p14="http://schemas.microsoft.com/office/powerpoint/2010/main" val="31901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 to Reproduce</a:t>
            </a:r>
          </a:p>
          <a:p>
            <a:pPr lvl="1"/>
            <a:r>
              <a:rPr lang="en-GB" dirty="0" smtClean="0"/>
              <a:t>crucial for the developer</a:t>
            </a:r>
          </a:p>
          <a:p>
            <a:pPr lvl="1"/>
            <a:r>
              <a:rPr lang="en-GB" dirty="0" smtClean="0"/>
              <a:t>explain the necessary steps and what happens as precisely as possible</a:t>
            </a:r>
          </a:p>
          <a:p>
            <a:r>
              <a:rPr lang="en-GB" dirty="0" smtClean="0"/>
              <a:t>Version</a:t>
            </a:r>
          </a:p>
          <a:p>
            <a:pPr lvl="1"/>
            <a:r>
              <a:rPr lang="en-GB" dirty="0" smtClean="0"/>
              <a:t>Hardware, OS, and game version</a:t>
            </a:r>
          </a:p>
        </p:txBody>
      </p:sp>
    </p:spTree>
    <p:extLst>
      <p:ext uri="{BB962C8B-B14F-4D97-AF65-F5344CB8AC3E}">
        <p14:creationId xmlns:p14="http://schemas.microsoft.com/office/powerpoint/2010/main" val="35418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Attachments</a:t>
            </a:r>
          </a:p>
          <a:p>
            <a:pPr lvl="1"/>
            <a:r>
              <a:rPr lang="en-GB" dirty="0" smtClean="0"/>
              <a:t>Screenshot(s)</a:t>
            </a:r>
          </a:p>
          <a:p>
            <a:pPr lvl="1"/>
            <a:r>
              <a:rPr lang="en-GB" dirty="0" smtClean="0"/>
              <a:t>Logs</a:t>
            </a:r>
          </a:p>
          <a:p>
            <a:pPr lvl="1"/>
            <a:r>
              <a:rPr lang="en-GB" dirty="0" smtClean="0"/>
              <a:t>Video capture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6021288"/>
            <a:ext cx="4067944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Status: </a:t>
            </a:r>
            <a:r>
              <a:rPr lang="en-US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</a:t>
            </a:r>
            <a:endParaRPr lang="en-GB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 on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detail to an existing report</a:t>
            </a:r>
          </a:p>
          <a:p>
            <a:r>
              <a:rPr lang="en-GB" dirty="0" smtClean="0"/>
              <a:t>Especially important if</a:t>
            </a:r>
          </a:p>
          <a:p>
            <a:pPr lvl="1"/>
            <a:r>
              <a:rPr lang="en-GB" dirty="0" smtClean="0"/>
              <a:t>different location, or steps to reproduce</a:t>
            </a:r>
          </a:p>
          <a:p>
            <a:pPr lvl="1"/>
            <a:r>
              <a:rPr lang="en-GB" dirty="0" smtClean="0"/>
              <a:t>different version or platform</a:t>
            </a:r>
          </a:p>
          <a:p>
            <a:pPr lvl="1"/>
            <a:r>
              <a:rPr lang="en-GB" dirty="0" smtClean="0"/>
              <a:t>original lacking detail or certainty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Either</a:t>
            </a:r>
          </a:p>
          <a:p>
            <a:pPr lvl="1"/>
            <a:r>
              <a:rPr lang="en-GB" dirty="0" smtClean="0"/>
              <a:t>Manager sets responsibility for fixing bug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Developers pick up work autonomously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99992" y="6021288"/>
            <a:ext cx="4499992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Status: </a:t>
            </a:r>
            <a:r>
              <a:rPr lang="en-US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Assigned</a:t>
            </a:r>
            <a:endParaRPr lang="en-GB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Developer works on it</a:t>
            </a:r>
          </a:p>
          <a:p>
            <a:pPr lvl="1"/>
            <a:r>
              <a:rPr lang="en-GB" dirty="0" smtClean="0"/>
              <a:t>if can be reproduced, a fix is developed</a:t>
            </a:r>
          </a:p>
          <a:p>
            <a:pPr lvl="1"/>
            <a:r>
              <a:rPr lang="en-US" dirty="0" smtClean="0"/>
              <a:t>if not, may be sent back to tester for more detail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5736" y="6021288"/>
            <a:ext cx="6804248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Status: </a:t>
            </a:r>
            <a:r>
              <a:rPr lang="en-US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Fixed/Resolved</a:t>
            </a:r>
            <a:endParaRPr lang="en-GB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build should have release notes</a:t>
            </a:r>
          </a:p>
          <a:p>
            <a:r>
              <a:rPr lang="en-GB" dirty="0" smtClean="0"/>
              <a:t>List of what has changed (including fixes)</a:t>
            </a:r>
          </a:p>
          <a:p>
            <a:r>
              <a:rPr lang="en-GB" dirty="0" smtClean="0"/>
              <a:t>As a beta tester, verify these fixes.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0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hired or intern tester</a:t>
            </a:r>
          </a:p>
          <a:p>
            <a:r>
              <a:rPr lang="en-GB" dirty="0" smtClean="0"/>
              <a:t>List of supposedly fixed bugs assigned to you to check.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7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 Bug 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the steps to reproduce several times</a:t>
            </a:r>
          </a:p>
          <a:p>
            <a:r>
              <a:rPr lang="en-GB" dirty="0" smtClean="0"/>
              <a:t>Try different ways to reproduce</a:t>
            </a:r>
          </a:p>
          <a:p>
            <a:r>
              <a:rPr lang="en-GB" dirty="0" smtClean="0"/>
              <a:t>If fixed, mark as Verified</a:t>
            </a:r>
          </a:p>
          <a:p>
            <a:pPr lvl="1"/>
            <a:r>
              <a:rPr lang="en-GB" dirty="0" smtClean="0"/>
              <a:t>software will track who did this!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6021288"/>
            <a:ext cx="4283968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Status: </a:t>
            </a:r>
            <a:r>
              <a:rPr lang="en-US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Verified</a:t>
            </a:r>
            <a:endParaRPr lang="en-GB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Statuses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Closed </a:t>
            </a:r>
          </a:p>
          <a:p>
            <a:pPr lvl="1"/>
            <a:r>
              <a:rPr lang="en-GB" dirty="0" smtClean="0"/>
              <a:t>ideal end state, fixed, verified and signed off.</a:t>
            </a:r>
          </a:p>
          <a:p>
            <a:r>
              <a:rPr lang="en-GB" dirty="0" smtClean="0"/>
              <a:t>Duplicate</a:t>
            </a:r>
          </a:p>
          <a:p>
            <a:pPr lvl="1"/>
            <a:r>
              <a:rPr lang="en-GB" dirty="0" smtClean="0"/>
              <a:t>either the description or the search was inadequate</a:t>
            </a:r>
          </a:p>
          <a:p>
            <a:r>
              <a:rPr lang="en-GB" dirty="0" smtClean="0"/>
              <a:t>Not A Bug/Working As Intended</a:t>
            </a:r>
          </a:p>
          <a:p>
            <a:r>
              <a:rPr lang="en-GB" dirty="0" smtClean="0"/>
              <a:t>Will Not Fix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Tracking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 of ‘issues’</a:t>
            </a:r>
          </a:p>
          <a:p>
            <a:pPr lvl="1"/>
            <a:r>
              <a:rPr lang="en-GB" dirty="0" smtClean="0"/>
              <a:t>bugs</a:t>
            </a:r>
          </a:p>
          <a:p>
            <a:pPr lvl="1"/>
            <a:r>
              <a:rPr lang="en-GB" dirty="0" smtClean="0"/>
              <a:t>features to be added</a:t>
            </a:r>
          </a:p>
          <a:p>
            <a:pPr lvl="1"/>
            <a:r>
              <a:rPr lang="en-GB" dirty="0" smtClean="0"/>
              <a:t>refinements</a:t>
            </a:r>
          </a:p>
          <a:p>
            <a:pPr lvl="1"/>
            <a:r>
              <a:rPr lang="en-GB" dirty="0" smtClean="0"/>
              <a:t>other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Tracking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Tracks</a:t>
            </a:r>
          </a:p>
          <a:p>
            <a:pPr lvl="1"/>
            <a:r>
              <a:rPr lang="en-GB" dirty="0" smtClean="0"/>
              <a:t>data entry (who, what, when)</a:t>
            </a:r>
          </a:p>
          <a:p>
            <a:pPr lvl="1"/>
            <a:r>
              <a:rPr lang="en-GB" dirty="0" smtClean="0"/>
              <a:t>conversations</a:t>
            </a:r>
          </a:p>
          <a:p>
            <a:pPr lvl="1"/>
            <a:r>
              <a:rPr lang="en-GB" dirty="0" smtClean="0"/>
              <a:t>progress &amp; work done</a:t>
            </a:r>
          </a:p>
          <a:p>
            <a:pPr lvl="1"/>
            <a:r>
              <a:rPr lang="en-GB" dirty="0" smtClean="0"/>
              <a:t>state of project</a:t>
            </a:r>
          </a:p>
        </p:txBody>
      </p:sp>
    </p:spTree>
    <p:extLst>
      <p:ext uri="{BB962C8B-B14F-4D97-AF65-F5344CB8AC3E}">
        <p14:creationId xmlns:p14="http://schemas.microsoft.com/office/powerpoint/2010/main" val="16205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Tracking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Facilitates</a:t>
            </a:r>
          </a:p>
          <a:p>
            <a:pPr lvl="1"/>
            <a:r>
              <a:rPr lang="en-GB" dirty="0" smtClean="0"/>
              <a:t>Prioritisation</a:t>
            </a:r>
          </a:p>
          <a:p>
            <a:pPr lvl="1"/>
            <a:r>
              <a:rPr lang="en-GB" dirty="0" smtClean="0"/>
              <a:t>Planning</a:t>
            </a:r>
          </a:p>
          <a:p>
            <a:pPr lvl="1"/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Accountability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691680" y="1772816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 Bug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491880" y="321297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55776" y="249289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Replicate Bug</a:t>
            </a:r>
            <a:endParaRPr lang="en-GB" dirty="0"/>
          </a:p>
        </p:txBody>
      </p:sp>
      <p:cxnSp>
        <p:nvCxnSpPr>
          <p:cNvPr id="12" name="Elbow Connector 11"/>
          <p:cNvCxnSpPr>
            <a:stCxn id="6" idx="2"/>
            <a:endCxn id="5" idx="1"/>
          </p:cNvCxnSpPr>
          <p:nvPr/>
        </p:nvCxnSpPr>
        <p:spPr>
          <a:xfrm rot="16200000" flipH="1">
            <a:off x="3239852" y="3284984"/>
            <a:ext cx="396044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4" idx="2"/>
            <a:endCxn id="6" idx="1"/>
          </p:cNvCxnSpPr>
          <p:nvPr/>
        </p:nvCxnSpPr>
        <p:spPr>
          <a:xfrm rot="16200000" flipH="1">
            <a:off x="2303748" y="2564904"/>
            <a:ext cx="396044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5" idx="2"/>
            <a:endCxn id="43" idx="1"/>
          </p:cNvCxnSpPr>
          <p:nvPr/>
        </p:nvCxnSpPr>
        <p:spPr>
          <a:xfrm rot="16200000" flipH="1">
            <a:off x="4067944" y="4005064"/>
            <a:ext cx="432048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55976" y="393305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Report/</a:t>
            </a:r>
          </a:p>
          <a:p>
            <a:pPr algn="ctr"/>
            <a:r>
              <a:rPr lang="en-GB" dirty="0" smtClean="0"/>
              <a:t>Comment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5292080" y="4725144"/>
            <a:ext cx="1584176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Assign</a:t>
            </a:r>
            <a:endParaRPr lang="en-GB" dirty="0"/>
          </a:p>
        </p:txBody>
      </p:sp>
      <p:cxnSp>
        <p:nvCxnSpPr>
          <p:cNvPr id="52" name="Elbow Connector 51"/>
          <p:cNvCxnSpPr>
            <a:stCxn id="43" idx="2"/>
            <a:endCxn id="50" idx="1"/>
          </p:cNvCxnSpPr>
          <p:nvPr/>
        </p:nvCxnSpPr>
        <p:spPr>
          <a:xfrm rot="16200000" flipH="1">
            <a:off x="5022050" y="4779150"/>
            <a:ext cx="39604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228184" y="5445224"/>
            <a:ext cx="1584176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Fix</a:t>
            </a:r>
            <a:endParaRPr lang="en-GB" dirty="0"/>
          </a:p>
        </p:txBody>
      </p:sp>
      <p:cxnSp>
        <p:nvCxnSpPr>
          <p:cNvPr id="64" name="Shape 63"/>
          <p:cNvCxnSpPr>
            <a:stCxn id="50" idx="2"/>
            <a:endCxn id="62" idx="1"/>
          </p:cNvCxnSpPr>
          <p:nvPr/>
        </p:nvCxnSpPr>
        <p:spPr>
          <a:xfrm rot="16200000" flipH="1">
            <a:off x="5958154" y="5499230"/>
            <a:ext cx="39604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Lifecycle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843808" y="2348880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Release Notes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644008" y="378904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Report/ Comment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06896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 Bug Fix</a:t>
            </a:r>
            <a:endParaRPr lang="en-GB" dirty="0"/>
          </a:p>
        </p:txBody>
      </p:sp>
      <p:cxnSp>
        <p:nvCxnSpPr>
          <p:cNvPr id="12" name="Elbow Connector 11"/>
          <p:cNvCxnSpPr>
            <a:stCxn id="6" idx="2"/>
            <a:endCxn id="5" idx="1"/>
          </p:cNvCxnSpPr>
          <p:nvPr/>
        </p:nvCxnSpPr>
        <p:spPr>
          <a:xfrm rot="16200000" flipH="1">
            <a:off x="4391980" y="3861048"/>
            <a:ext cx="396044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4" idx="2"/>
            <a:endCxn id="6" idx="1"/>
          </p:cNvCxnSpPr>
          <p:nvPr/>
        </p:nvCxnSpPr>
        <p:spPr>
          <a:xfrm rot="16200000" flipH="1">
            <a:off x="3455876" y="3140968"/>
            <a:ext cx="396044" cy="108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5" idx="2"/>
            <a:endCxn id="43" idx="1"/>
          </p:cNvCxnSpPr>
          <p:nvPr/>
        </p:nvCxnSpPr>
        <p:spPr>
          <a:xfrm rot="16200000" flipH="1">
            <a:off x="5220072" y="4581128"/>
            <a:ext cx="432048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508104" y="4509120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 a bug? Make notes</a:t>
            </a:r>
          </a:p>
          <a:p>
            <a:r>
              <a:rPr lang="en-GB" dirty="0" smtClean="0"/>
              <a:t>Where was it</a:t>
            </a:r>
          </a:p>
          <a:p>
            <a:r>
              <a:rPr lang="en-GB" dirty="0" smtClean="0"/>
              <a:t>What were you doing</a:t>
            </a:r>
          </a:p>
          <a:p>
            <a:r>
              <a:rPr lang="en-GB" dirty="0" smtClean="0"/>
              <a:t>What happened</a:t>
            </a:r>
          </a:p>
          <a:p>
            <a:r>
              <a:rPr lang="en-GB" dirty="0" smtClean="0"/>
              <a:t>What hardware &amp; software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Replicate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it happen again</a:t>
            </a:r>
          </a:p>
          <a:p>
            <a:r>
              <a:rPr lang="en-GB" dirty="0" smtClean="0"/>
              <a:t>Determine the steps to replicate the bug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3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for 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Databases enable searching</a:t>
            </a:r>
          </a:p>
          <a:p>
            <a:r>
              <a:rPr lang="en-GB" dirty="0" smtClean="0"/>
              <a:t>One report per bug keeps info together, simplifies everyone’s job.</a:t>
            </a:r>
          </a:p>
          <a:p>
            <a:r>
              <a:rPr lang="en-GB" dirty="0" smtClean="0"/>
              <a:t>Saves you time &amp;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Fragments 14">
  <a:themeElements>
    <a:clrScheme name="Anglia Ruskin Brand">
      <a:dk1>
        <a:sysClr val="windowText" lastClr="000000"/>
      </a:dk1>
      <a:lt1>
        <a:sysClr val="window" lastClr="FFFFFF"/>
      </a:lt1>
      <a:dk2>
        <a:srgbClr val="00205B"/>
      </a:dk2>
      <a:lt2>
        <a:srgbClr val="EEECE1"/>
      </a:lt2>
      <a:accent1>
        <a:srgbClr val="8571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udent Services 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9E0A28983494E97FD8A69BDEB89DC" ma:contentTypeVersion="1" ma:contentTypeDescription="Create a new document." ma:contentTypeScope="" ma:versionID="02912aa36338c6591213f0f5081f822e">
  <xsd:schema xmlns:xsd="http://www.w3.org/2001/XMLSchema" xmlns:xs="http://www.w3.org/2001/XMLSchema" xmlns:p="http://schemas.microsoft.com/office/2006/metadata/properties" xmlns:ns1="http://schemas.microsoft.com/sharepoint/v3" xmlns:ns2="6adbee87-ef77-4932-8f5f-02e19cebbb06" targetNamespace="http://schemas.microsoft.com/office/2006/metadata/properties" ma:root="true" ma:fieldsID="e16e9b6f87b908fe72a5b5876c1ff1e2" ns1:_="" ns2:_="">
    <xsd:import namespace="http://schemas.microsoft.com/sharepoint/v3"/>
    <xsd:import namespace="6adbee87-ef77-4932-8f5f-02e19cebb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bee87-ef77-4932-8f5f-02e19cebb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6adbee87-ef77-4932-8f5f-02e19cebbb06">N4KVXRKKSS22-8-114</_dlc_DocId>
    <_dlc_DocIdUrl xmlns="6adbee87-ef77-4932-8f5f-02e19cebbb06">
      <Url>https://vle.anglia.ac.uk/modules/2014/MOD003216/SEM2-C-1/_layouts/DocIdRedir.aspx?ID=N4KVXRKKSS22-8-114</Url>
      <Description>N4KVXRKKSS22-8-114</Description>
    </_dlc_DocIdUrl>
  </documentManagement>
</p:properties>
</file>

<file path=customXml/itemProps1.xml><?xml version="1.0" encoding="utf-8"?>
<ds:datastoreItem xmlns:ds="http://schemas.openxmlformats.org/officeDocument/2006/customXml" ds:itemID="{86BA2350-B449-431F-BB29-8729299D7042}"/>
</file>

<file path=customXml/itemProps2.xml><?xml version="1.0" encoding="utf-8"?>
<ds:datastoreItem xmlns:ds="http://schemas.openxmlformats.org/officeDocument/2006/customXml" ds:itemID="{32C9EC2D-5696-4C83-8B88-EED05F4A9656}"/>
</file>

<file path=customXml/itemProps3.xml><?xml version="1.0" encoding="utf-8"?>
<ds:datastoreItem xmlns:ds="http://schemas.openxmlformats.org/officeDocument/2006/customXml" ds:itemID="{F151F192-AE8D-4FB7-B952-EA712A7E7D5B}"/>
</file>

<file path=customXml/itemProps4.xml><?xml version="1.0" encoding="utf-8"?>
<ds:datastoreItem xmlns:ds="http://schemas.openxmlformats.org/officeDocument/2006/customXml" ds:itemID="{AC903929-352F-4AA6-840D-B31E212A2968}"/>
</file>

<file path=docProps/app.xml><?xml version="1.0" encoding="utf-8"?>
<Properties xmlns="http://schemas.openxmlformats.org/officeDocument/2006/extended-properties" xmlns:vt="http://schemas.openxmlformats.org/officeDocument/2006/docPropsVTypes">
  <Template>Lecture Fragments 14</Template>
  <TotalTime>10</TotalTime>
  <Words>397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Lecture Fragments 14</vt:lpstr>
      <vt:lpstr>Student Services Purple</vt:lpstr>
      <vt:lpstr>PowerPoint Presentation</vt:lpstr>
      <vt:lpstr>Bug Tracking Software</vt:lpstr>
      <vt:lpstr>Bug Tracking Software</vt:lpstr>
      <vt:lpstr>Bug Tracking Software</vt:lpstr>
      <vt:lpstr>Bug Lifecycle</vt:lpstr>
      <vt:lpstr>Bug Lifecycle (cont.)</vt:lpstr>
      <vt:lpstr>Find Bug</vt:lpstr>
      <vt:lpstr>Replicate Bug</vt:lpstr>
      <vt:lpstr>Search for Bug</vt:lpstr>
      <vt:lpstr>Report Bug</vt:lpstr>
      <vt:lpstr>Report Bug</vt:lpstr>
      <vt:lpstr>Report Bug</vt:lpstr>
      <vt:lpstr>Comment on Report</vt:lpstr>
      <vt:lpstr>Assignment</vt:lpstr>
      <vt:lpstr>Fix</vt:lpstr>
      <vt:lpstr>Release Notes</vt:lpstr>
      <vt:lpstr>Checklist</vt:lpstr>
      <vt:lpstr>Confirm Bug Fix</vt:lpstr>
      <vt:lpstr>Other Statuses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Ian</dc:creator>
  <cp:lastModifiedBy>Brown, Ian</cp:lastModifiedBy>
  <cp:revision>4</cp:revision>
  <dcterms:created xsi:type="dcterms:W3CDTF">2015-02-15T09:09:45Z</dcterms:created>
  <dcterms:modified xsi:type="dcterms:W3CDTF">2015-02-15T09:20:30Z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0x0101007B59E0A28983494E97FD8A69BDEB89DC</vt:lpwstr>
  </property>
  <property fmtid="{D5CDD505-2E9C-101B-9397-08002B2CF9AE}" pid="3" name="_dlc_DocIdItemGuid">
    <vt:lpwstr>a39f421b-0171-46a9-be25-780e8d74c69d</vt:lpwstr>
  </property>
</Properties>
</file>