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2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3597A3-CCE8-422C-92CF-D3C6CA9CF3B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own, Ian" initials="I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3241" autoAdjust="0"/>
  </p:normalViewPr>
  <p:slideViewPr>
    <p:cSldViewPr>
      <p:cViewPr varScale="1">
        <p:scale>
          <a:sx n="85" d="100"/>
          <a:sy n="85" d="100"/>
        </p:scale>
        <p:origin x="116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6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28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ustomXml" Target="../customXml/item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071EE-1339-40C5-A85B-CBD1499A3633}" type="datetimeFigureOut">
              <a:rPr lang="en-GB" smtClean="0"/>
              <a:pPr/>
              <a:t>16/03/2015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60115-C5C6-4252-A295-A256D3271F5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269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73535936-2DBD-4F6B-B07D-4DFE85849190}" type="datetimeFigureOut">
              <a:rPr lang="en-GB" smtClean="0"/>
              <a:pPr/>
              <a:t>16/03/2015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CA017DBB-864D-46F1-A91C-C89860F93B1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17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66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49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32856"/>
            <a:ext cx="8229600" cy="11430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 smtClean="0"/>
              <a:t>Click to edit Module Code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16/03/2015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196" y="116632"/>
            <a:ext cx="4286250" cy="1714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57200" y="566124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1"/>
                </a:solidFill>
              </a:rPr>
              <a:t>Please</a:t>
            </a:r>
            <a:r>
              <a:rPr lang="en-GB" baseline="0" dirty="0" smtClean="0">
                <a:solidFill>
                  <a:schemeClr val="accent1"/>
                </a:solidFill>
              </a:rPr>
              <a:t> remember to Tap In to register your attendance.</a:t>
            </a:r>
          </a:p>
          <a:p>
            <a:pPr algn="ctr"/>
            <a:r>
              <a:rPr lang="en-GB" baseline="0" dirty="0" smtClean="0">
                <a:solidFill>
                  <a:schemeClr val="accent1"/>
                </a:solidFill>
              </a:rPr>
              <a:t>(Between 10 minutes before and 10 minutes after the start of the class)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284984"/>
            <a:ext cx="8229600" cy="936625"/>
          </a:xfrm>
        </p:spPr>
        <p:txBody>
          <a:bodyPr>
            <a:noAutofit/>
          </a:bodyPr>
          <a:lstStyle>
            <a:lvl1pPr marL="0" indent="0" algn="ctr">
              <a:buNone/>
              <a:defRPr sz="4400">
                <a:solidFill>
                  <a:schemeClr val="tx2"/>
                </a:solidFill>
              </a:defRPr>
            </a:lvl1pPr>
            <a:lvl2pPr marL="457200" indent="0" algn="ctr">
              <a:buNone/>
              <a:defRPr sz="4400"/>
            </a:lvl2pPr>
            <a:lvl3pPr marL="914400" indent="0" algn="ctr">
              <a:buNone/>
              <a:defRPr sz="4400"/>
            </a:lvl3pPr>
            <a:lvl4pPr marL="1371600" indent="0" algn="ctr">
              <a:buNone/>
              <a:defRPr sz="4400"/>
            </a:lvl4pPr>
            <a:lvl5pPr marL="1828800" indent="0" algn="ctr">
              <a:buNone/>
              <a:defRPr sz="4400"/>
            </a:lvl5pPr>
          </a:lstStyle>
          <a:p>
            <a:pPr lvl="0"/>
            <a:r>
              <a:rPr lang="en-US" dirty="0" smtClean="0"/>
              <a:t>Module Title</a:t>
            </a:r>
          </a:p>
        </p:txBody>
      </p:sp>
    </p:spTree>
    <p:extLst>
      <p:ext uri="{BB962C8B-B14F-4D97-AF65-F5344CB8AC3E}">
        <p14:creationId xmlns:p14="http://schemas.microsoft.com/office/powerpoint/2010/main" val="3068794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60848"/>
            <a:ext cx="4427996" cy="263623"/>
          </a:xfrm>
        </p:spPr>
        <p:txBody>
          <a:bodyPr>
            <a:noAutofit/>
          </a:bodyPr>
          <a:lstStyle>
            <a:lvl1pPr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Module Code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16/03/2015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196" y="116632"/>
            <a:ext cx="4286250" cy="171450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3923"/>
            <a:ext cx="4427996" cy="1656184"/>
          </a:xfrm>
        </p:spPr>
        <p:txBody>
          <a:bodyPr>
            <a:noAutofit/>
          </a:bodyPr>
          <a:lstStyle>
            <a:lvl1pPr marL="0" indent="0" algn="ctr">
              <a:buNone/>
              <a:defRPr sz="36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4400"/>
            </a:lvl2pPr>
            <a:lvl3pPr marL="914400" indent="0" algn="ctr">
              <a:buNone/>
              <a:defRPr sz="4400"/>
            </a:lvl3pPr>
            <a:lvl4pPr marL="1371600" indent="0" algn="ctr">
              <a:buNone/>
              <a:defRPr sz="4400"/>
            </a:lvl4pPr>
            <a:lvl5pPr marL="1828800" indent="0" algn="ctr">
              <a:buNone/>
              <a:defRPr sz="4400"/>
            </a:lvl5pPr>
          </a:lstStyle>
          <a:p>
            <a:pPr lvl="0"/>
            <a:r>
              <a:rPr lang="en-US" dirty="0" smtClean="0"/>
              <a:t>Module Title INCLUDING Long ones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605554"/>
            <a:ext cx="8363272" cy="29116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Topic List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4481" y="566124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1"/>
                </a:solidFill>
              </a:rPr>
              <a:t>Please</a:t>
            </a:r>
            <a:r>
              <a:rPr lang="en-GB" baseline="0" dirty="0" smtClean="0">
                <a:solidFill>
                  <a:schemeClr val="accent1"/>
                </a:solidFill>
              </a:rPr>
              <a:t> remember to Tap In to register your attendance.</a:t>
            </a:r>
          </a:p>
          <a:p>
            <a:pPr algn="ctr"/>
            <a:r>
              <a:rPr lang="en-GB" baseline="0" dirty="0" smtClean="0">
                <a:solidFill>
                  <a:schemeClr val="accent1"/>
                </a:solidFill>
              </a:rPr>
              <a:t>(Between 10 minutes before and 10 minutes after the start of the class)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17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16/03/2015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6632"/>
            <a:ext cx="3519326" cy="140773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700808"/>
            <a:ext cx="8363272" cy="3816424"/>
          </a:xfrm>
        </p:spPr>
        <p:txBody>
          <a:bodyPr/>
          <a:lstStyle>
            <a:lvl1pPr marL="514350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/>
            </a:lvl1pPr>
          </a:lstStyle>
          <a:p>
            <a:pPr lvl="0"/>
            <a:r>
              <a:rPr lang="en-US" dirty="0" smtClean="0"/>
              <a:t>Click to edit Topic List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4481" y="566124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1"/>
                </a:solidFill>
              </a:rPr>
              <a:t>Please</a:t>
            </a:r>
            <a:r>
              <a:rPr lang="en-GB" baseline="0" dirty="0" smtClean="0">
                <a:solidFill>
                  <a:schemeClr val="accent1"/>
                </a:solidFill>
              </a:rPr>
              <a:t> remember to Tap In to register your attendance.</a:t>
            </a:r>
          </a:p>
          <a:p>
            <a:pPr algn="ctr"/>
            <a:r>
              <a:rPr lang="en-GB" baseline="0" dirty="0" smtClean="0">
                <a:solidFill>
                  <a:schemeClr val="accent1"/>
                </a:solidFill>
              </a:rPr>
              <a:t>(Between 10 minutes before and 10 minutes after the start of the class)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464481" y="828943"/>
            <a:ext cx="4445821" cy="6954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By</a:t>
            </a:r>
            <a:r>
              <a:rPr lang="en-US" baseline="0" dirty="0" smtClean="0"/>
              <a:t> the end of this week, learners will be able to:</a:t>
            </a:r>
            <a:endParaRPr lang="en-GB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64480" y="26483"/>
            <a:ext cx="4445821" cy="6954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z="2400" b="1" baseline="0" dirty="0" smtClean="0"/>
              <a:t>Learning Outcomes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72105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16/03/2015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6632"/>
            <a:ext cx="3519326" cy="140773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80928"/>
            <a:ext cx="8363272" cy="309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buFontTx/>
              <a:buNone/>
              <a:defRPr/>
            </a:lvl1pPr>
          </a:lstStyle>
          <a:p>
            <a:pPr lvl="0"/>
            <a:r>
              <a:rPr lang="en-US" dirty="0" smtClean="0"/>
              <a:t>Click to edit Topic List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464481" y="828943"/>
            <a:ext cx="4445821" cy="1591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By</a:t>
            </a:r>
            <a:r>
              <a:rPr lang="en-US" baseline="0" dirty="0" smtClean="0"/>
              <a:t> the end of this segment, learners will be able to:</a:t>
            </a:r>
            <a:endParaRPr lang="en-GB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64480" y="26483"/>
            <a:ext cx="4445821" cy="6954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z="2400" b="1" baseline="0" dirty="0" smtClean="0"/>
              <a:t>Learning Outcomes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509706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80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3/16/2015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086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3/16/2015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5392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3/16/2015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19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5273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3/16/2015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833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3/16/2015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29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3/16/2015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8610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3/16/2015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9949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3/16/2015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1881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3/16/2015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799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3/16/2015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68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2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16/03/2015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3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16/03/2015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5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16/03/2015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98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16/03/2015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33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16/03/2015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41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16/03/2015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65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73535936-2DBD-4F6B-B07D-4DFE85849190}" type="datetimeFigureOut">
              <a:rPr lang="en-GB" smtClean="0"/>
              <a:pPr/>
              <a:t>16/03/2015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0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urple background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63792"/>
            <a:ext cx="8229600" cy="1051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15265"/>
            <a:ext cx="8229600" cy="32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8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bg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chemeClr val="bg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MOD003216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Quality Assurance in Game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70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Fake Games Ltd is an independent games studio based around Cambridge, UK with 10 full time staff.  All staff work from home and the company has a virtual office where they can rent physical space on a day-by-day basis.  They are developing </a:t>
            </a:r>
            <a:r>
              <a:rPr lang="en-US" i="1" dirty="0" err="1" smtClean="0"/>
              <a:t>Steamjammer</a:t>
            </a:r>
            <a:r>
              <a:rPr lang="en-US" dirty="0" smtClean="0"/>
              <a:t> with a project budget of £40,000.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585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Forged Studios Ltd is a subsidiary of Microsoft based in London, UK with 5 full time staff.  The company has a 1000 sq. m office near a major rail terminus.  They are developing </a:t>
            </a:r>
            <a:r>
              <a:rPr lang="en-US" i="1" dirty="0" err="1" smtClean="0"/>
              <a:t>Steamjammer</a:t>
            </a:r>
            <a:r>
              <a:rPr lang="en-US" dirty="0" smtClean="0"/>
              <a:t> with a project budget of $6,000,000.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864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company would have a classification scheme</a:t>
            </a:r>
          </a:p>
          <a:p>
            <a:r>
              <a:rPr lang="en-US" dirty="0" smtClean="0"/>
              <a:t>Define (e.g. in tables)</a:t>
            </a:r>
          </a:p>
          <a:p>
            <a:pPr lvl="1"/>
            <a:r>
              <a:rPr lang="en-US" dirty="0" smtClean="0"/>
              <a:t>Severity (S1-S5, Severe-Major- etc.)</a:t>
            </a:r>
          </a:p>
          <a:p>
            <a:pPr lvl="1"/>
            <a:r>
              <a:rPr lang="en-US" dirty="0" smtClean="0"/>
              <a:t>Priority (P1-P3, C-H-M-L etc.)</a:t>
            </a:r>
          </a:p>
          <a:p>
            <a:pPr lvl="1"/>
            <a:r>
              <a:rPr lang="en-US" dirty="0" smtClean="0"/>
              <a:t>Type (Visual, Audio etc.)</a:t>
            </a:r>
          </a:p>
          <a:p>
            <a:pPr lvl="1"/>
            <a:r>
              <a:rPr lang="en-US" dirty="0" smtClean="0"/>
              <a:t>Lifecycle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27534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Severity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887796"/>
              </p:ext>
            </p:extLst>
          </p:nvPr>
        </p:nvGraphicFramePr>
        <p:xfrm>
          <a:off x="539552" y="1340768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59973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Name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Notes</a:t>
                      </a:r>
                      <a:endParaRPr lang="en-GB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Ghastly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Completely disrupts player experience;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e.g.  crash, corrupt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savefile</a:t>
                      </a:r>
                      <a:r>
                        <a:rPr lang="en-US" sz="2800" baseline="0" dirty="0" smtClean="0"/>
                        <a:t>, ubiquitous texture error</a:t>
                      </a:r>
                      <a:endParaRPr lang="en-GB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Kinda</a:t>
                      </a:r>
                      <a:r>
                        <a:rPr lang="en-US" sz="2800" dirty="0" smtClean="0"/>
                        <a:t> Bad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Affects</a:t>
                      </a:r>
                      <a:r>
                        <a:rPr lang="en-US" sz="2800" baseline="0" dirty="0" smtClean="0"/>
                        <a:t> gameplay or experience but work around possible; e.g. difficult encounter, missing geometry, infinite pickup</a:t>
                      </a:r>
                      <a:endParaRPr lang="en-GB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Meh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Minor distraction;</a:t>
                      </a:r>
                      <a:r>
                        <a:rPr lang="en-US" sz="2800" baseline="0" dirty="0" smtClean="0"/>
                        <a:t> e.g. spelling mistake, bad texture,  lighting error</a:t>
                      </a:r>
                      <a:endParaRPr lang="en-GB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409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Criteria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constitutes a pass or a fail of a test</a:t>
            </a:r>
          </a:p>
          <a:p>
            <a:pPr lvl="1"/>
            <a:r>
              <a:rPr lang="en-GB" dirty="0" smtClean="0"/>
              <a:t>How many times to do the repeatable steps to verify a bug is fixed</a:t>
            </a:r>
          </a:p>
          <a:p>
            <a:pPr lvl="1"/>
            <a:r>
              <a:rPr lang="en-US" dirty="0" smtClean="0"/>
              <a:t>Does it have to work every time or can it fail 1 in 10 tries</a:t>
            </a:r>
          </a:p>
          <a:p>
            <a:pPr lvl="1"/>
            <a:r>
              <a:rPr lang="en-US" dirty="0" smtClean="0"/>
              <a:t>Is this different for different Priority bugs?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3938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en-US" dirty="0" smtClean="0"/>
              <a:t>What kind of testing is this plan for</a:t>
            </a:r>
          </a:p>
          <a:p>
            <a:pPr lvl="1"/>
            <a:r>
              <a:rPr lang="en-US" dirty="0" smtClean="0"/>
              <a:t>Alpha and Beta?</a:t>
            </a:r>
          </a:p>
          <a:p>
            <a:pPr lvl="1"/>
            <a:r>
              <a:rPr lang="en-US" dirty="0" smtClean="0"/>
              <a:t>Compatibility testing for a new platform?</a:t>
            </a:r>
          </a:p>
          <a:p>
            <a:r>
              <a:rPr lang="en-US" dirty="0" smtClean="0"/>
              <a:t>What to test, what not to test?</a:t>
            </a:r>
          </a:p>
          <a:p>
            <a:pPr lvl="1"/>
            <a:r>
              <a:rPr lang="en-US" dirty="0" smtClean="0"/>
              <a:t>Depends on above</a:t>
            </a:r>
          </a:p>
          <a:p>
            <a:pPr lvl="1"/>
            <a:r>
              <a:rPr lang="en-US" dirty="0" smtClean="0"/>
              <a:t>e.g. Not testing PC build if testing for </a:t>
            </a:r>
            <a:r>
              <a:rPr lang="en-US" dirty="0" err="1" smtClean="0"/>
              <a:t>iOS</a:t>
            </a:r>
            <a:r>
              <a:rPr lang="en-US" dirty="0" smtClean="0"/>
              <a:t> deployment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9991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the tests will need</a:t>
            </a:r>
          </a:p>
          <a:p>
            <a:pPr lvl="1"/>
            <a:r>
              <a:rPr lang="en-US" dirty="0" smtClean="0"/>
              <a:t>Space</a:t>
            </a:r>
          </a:p>
          <a:p>
            <a:pPr lvl="1"/>
            <a:r>
              <a:rPr lang="en-US" dirty="0" smtClean="0"/>
              <a:t>Extra people</a:t>
            </a:r>
          </a:p>
          <a:p>
            <a:pPr lvl="1"/>
            <a:r>
              <a:rPr lang="en-US" dirty="0" smtClean="0"/>
              <a:t>Hardware</a:t>
            </a:r>
          </a:p>
          <a:p>
            <a:r>
              <a:rPr lang="en-US" dirty="0" smtClean="0"/>
              <a:t>Consistent with the company and budget invented earlier.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677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Responsibilities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Who is responsible…</a:t>
            </a:r>
          </a:p>
          <a:p>
            <a:r>
              <a:rPr lang="en-GB" dirty="0" smtClean="0"/>
              <a:t>…for what, e.g.</a:t>
            </a:r>
          </a:p>
          <a:p>
            <a:pPr lvl="1"/>
            <a:r>
              <a:rPr lang="en-US" dirty="0" smtClean="0"/>
              <a:t>Managing extra hires</a:t>
            </a:r>
          </a:p>
          <a:p>
            <a:pPr lvl="1"/>
            <a:r>
              <a:rPr lang="en-US" dirty="0" smtClean="0"/>
              <a:t>Assigning bugs to developers</a:t>
            </a:r>
          </a:p>
          <a:p>
            <a:pPr lvl="1"/>
            <a:r>
              <a:rPr lang="en-US" dirty="0" smtClean="0"/>
              <a:t>Answering game design queries</a:t>
            </a:r>
            <a:endParaRPr lang="en-GB" dirty="0" smtClean="0"/>
          </a:p>
          <a:p>
            <a:r>
              <a:rPr lang="en-GB" dirty="0" smtClean="0"/>
              <a:t>Who are their deputies</a:t>
            </a:r>
          </a:p>
        </p:txBody>
      </p:sp>
    </p:spTree>
    <p:extLst>
      <p:ext uri="{BB962C8B-B14F-4D97-AF65-F5344CB8AC3E}">
        <p14:creationId xmlns:p14="http://schemas.microsoft.com/office/powerpoint/2010/main" val="782336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Tasks &amp; Schedule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actual tests</a:t>
            </a:r>
          </a:p>
          <a:p>
            <a:pPr lvl="1"/>
            <a:r>
              <a:rPr lang="en-GB" dirty="0" smtClean="0"/>
              <a:t>dependencies</a:t>
            </a:r>
          </a:p>
          <a:p>
            <a:pPr lvl="1"/>
            <a:r>
              <a:rPr lang="en-GB" dirty="0" smtClean="0"/>
              <a:t>resources required</a:t>
            </a:r>
          </a:p>
          <a:p>
            <a:pPr lvl="1"/>
            <a:r>
              <a:rPr lang="en-GB" dirty="0" smtClean="0"/>
              <a:t>time to take</a:t>
            </a:r>
          </a:p>
          <a:p>
            <a:r>
              <a:rPr lang="en-GB" dirty="0" smtClean="0"/>
              <a:t>When tasks will be carried out</a:t>
            </a:r>
          </a:p>
          <a:p>
            <a:r>
              <a:rPr lang="en-US" dirty="0" smtClean="0"/>
              <a:t>Break down by week if long testing period or day if short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93488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Separate section or incorporated in other sections</a:t>
            </a:r>
            <a:endParaRPr lang="en-GB" dirty="0" smtClean="0"/>
          </a:p>
          <a:p>
            <a:r>
              <a:rPr lang="en-GB" dirty="0" smtClean="0"/>
              <a:t>Suspension &amp; Resumption</a:t>
            </a:r>
          </a:p>
          <a:p>
            <a:pPr lvl="1"/>
            <a:r>
              <a:rPr lang="en-GB" dirty="0" smtClean="0"/>
              <a:t>What could cause testing to be stopped</a:t>
            </a:r>
          </a:p>
          <a:p>
            <a:pPr lvl="1"/>
            <a:r>
              <a:rPr lang="en-GB" dirty="0" smtClean="0"/>
              <a:t>and restarted</a:t>
            </a:r>
          </a:p>
          <a:p>
            <a:r>
              <a:rPr lang="en-GB" dirty="0" smtClean="0"/>
              <a:t>Other risks</a:t>
            </a:r>
          </a:p>
          <a:p>
            <a:pPr lvl="1"/>
            <a:r>
              <a:rPr lang="en-GB" dirty="0" smtClean="0"/>
              <a:t>likelihood</a:t>
            </a:r>
          </a:p>
          <a:p>
            <a:pPr lvl="1"/>
            <a:r>
              <a:rPr lang="en-GB" dirty="0" smtClean="0"/>
              <a:t>impact</a:t>
            </a:r>
          </a:p>
          <a:p>
            <a:pPr lvl="1"/>
            <a:r>
              <a:rPr lang="en-GB" dirty="0" smtClean="0"/>
              <a:t>countermeasures</a:t>
            </a:r>
          </a:p>
        </p:txBody>
      </p:sp>
    </p:spTree>
    <p:extLst>
      <p:ext uri="{BB962C8B-B14F-4D97-AF65-F5344CB8AC3E}">
        <p14:creationId xmlns:p14="http://schemas.microsoft.com/office/powerpoint/2010/main" val="59920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Write a test plan for a specified scenario of company set-up and game development project.</a:t>
            </a:r>
            <a:endParaRPr lang="en-GB" i="1" dirty="0" smtClean="0"/>
          </a:p>
        </p:txBody>
      </p:sp>
    </p:spTree>
    <p:extLst>
      <p:ext uri="{BB962C8B-B14F-4D97-AF65-F5344CB8AC3E}">
        <p14:creationId xmlns:p14="http://schemas.microsoft.com/office/powerpoint/2010/main" val="239030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am I writing?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“…how you would propose to </a:t>
            </a:r>
            <a:r>
              <a:rPr lang="en-GB" dirty="0" smtClean="0"/>
              <a:t>test the </a:t>
            </a:r>
            <a:r>
              <a:rPr lang="en-GB" dirty="0"/>
              <a:t>game during and after production</a:t>
            </a:r>
            <a:r>
              <a:rPr lang="en-GB" dirty="0" smtClean="0"/>
              <a:t>…”</a:t>
            </a:r>
          </a:p>
          <a:p>
            <a:r>
              <a:rPr lang="en-GB" dirty="0" smtClean="0"/>
              <a:t>“…as </a:t>
            </a:r>
            <a:r>
              <a:rPr lang="en-GB" dirty="0"/>
              <a:t>if it were to be deployed within a game development team, </a:t>
            </a:r>
            <a:r>
              <a:rPr lang="en-GB" dirty="0" smtClean="0"/>
              <a:t>not as </a:t>
            </a:r>
            <a:r>
              <a:rPr lang="en-GB" dirty="0"/>
              <a:t>an individual </a:t>
            </a:r>
            <a:r>
              <a:rPr lang="en-GB" dirty="0" smtClean="0"/>
              <a:t>tester.”</a:t>
            </a:r>
          </a:p>
          <a:p>
            <a:r>
              <a:rPr lang="en-US" dirty="0" smtClean="0"/>
              <a:t>Want a coherent, justified plan based on details that you can invent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4175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1500 </a:t>
            </a:r>
            <a:r>
              <a:rPr lang="en-GB" dirty="0" smtClean="0"/>
              <a:t>words for the plan</a:t>
            </a:r>
          </a:p>
          <a:p>
            <a:r>
              <a:rPr lang="en-US" dirty="0" smtClean="0"/>
              <a:t>Some flexibility</a:t>
            </a:r>
            <a:endParaRPr lang="en-GB" dirty="0" smtClean="0"/>
          </a:p>
          <a:p>
            <a:r>
              <a:rPr lang="en-GB" dirty="0" smtClean="0"/>
              <a:t>Not including</a:t>
            </a:r>
          </a:p>
          <a:p>
            <a:pPr lvl="1"/>
            <a:r>
              <a:rPr lang="en-GB" dirty="0" smtClean="0"/>
              <a:t>bullet </a:t>
            </a:r>
            <a:r>
              <a:rPr lang="en-GB" dirty="0"/>
              <a:t>lists, tables and </a:t>
            </a:r>
            <a:r>
              <a:rPr lang="en-GB" dirty="0" smtClean="0"/>
              <a:t>diagrams</a:t>
            </a:r>
          </a:p>
          <a:p>
            <a:pPr lvl="1"/>
            <a:r>
              <a:rPr lang="en-US" dirty="0" smtClean="0"/>
              <a:t>references</a:t>
            </a:r>
          </a:p>
          <a:p>
            <a:pPr lvl="1"/>
            <a:r>
              <a:rPr lang="en-US" dirty="0" smtClean="0"/>
              <a:t>appendices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572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Right Answer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right answer!</a:t>
            </a:r>
          </a:p>
          <a:p>
            <a:r>
              <a:rPr lang="en-US" dirty="0" smtClean="0"/>
              <a:t>Different companies have different approaches to documents</a:t>
            </a:r>
          </a:p>
          <a:p>
            <a:r>
              <a:rPr lang="en-US" dirty="0" smtClean="0"/>
              <a:t>Following is a </a:t>
            </a:r>
            <a:r>
              <a:rPr lang="en-US" i="1" dirty="0" smtClean="0"/>
              <a:t>suggested </a:t>
            </a:r>
            <a:r>
              <a:rPr lang="en-US" dirty="0" smtClean="0"/>
              <a:t>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263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</a:p>
          <a:p>
            <a:r>
              <a:rPr lang="en-US" dirty="0" smtClean="0"/>
              <a:t>Classification Schemes</a:t>
            </a:r>
          </a:p>
          <a:p>
            <a:r>
              <a:rPr lang="en-US" dirty="0" smtClean="0"/>
              <a:t>Criteria</a:t>
            </a:r>
          </a:p>
          <a:p>
            <a:r>
              <a:rPr lang="en-US" dirty="0" smtClean="0"/>
              <a:t>Schedule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Risks and Contingencies</a:t>
            </a:r>
          </a:p>
          <a:p>
            <a:r>
              <a:rPr lang="en-US" dirty="0" err="1" smtClean="0"/>
              <a:t>Responsibilites</a:t>
            </a:r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Background/Introduction</a:t>
            </a:r>
          </a:p>
          <a:p>
            <a:pPr lvl="1"/>
            <a:r>
              <a:rPr lang="en-US" dirty="0" smtClean="0"/>
              <a:t>Game Description</a:t>
            </a:r>
          </a:p>
          <a:p>
            <a:pPr lvl="1"/>
            <a:r>
              <a:rPr lang="en-US" dirty="0" smtClean="0"/>
              <a:t>Company Summary</a:t>
            </a:r>
          </a:p>
          <a:p>
            <a:r>
              <a:rPr lang="en-US" dirty="0" smtClean="0"/>
              <a:t>Policy</a:t>
            </a:r>
          </a:p>
          <a:p>
            <a:pPr lvl="1"/>
            <a:r>
              <a:rPr lang="en-US" dirty="0" smtClean="0"/>
              <a:t>Classification Schemes</a:t>
            </a:r>
          </a:p>
          <a:p>
            <a:pPr lvl="1"/>
            <a:r>
              <a:rPr lang="en-US" dirty="0" smtClean="0"/>
              <a:t>Criteria</a:t>
            </a:r>
          </a:p>
          <a:p>
            <a:r>
              <a:rPr lang="en-US" dirty="0" smtClean="0"/>
              <a:t>Plan</a:t>
            </a:r>
          </a:p>
          <a:p>
            <a:pPr lvl="1"/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Responsibilities</a:t>
            </a:r>
          </a:p>
          <a:p>
            <a:pPr lvl="1"/>
            <a:r>
              <a:rPr lang="en-US" dirty="0" smtClean="0"/>
              <a:t>Schedule</a:t>
            </a:r>
          </a:p>
          <a:p>
            <a:pPr lvl="1"/>
            <a:r>
              <a:rPr lang="en-US" dirty="0" smtClean="0"/>
              <a:t>Risks</a:t>
            </a:r>
          </a:p>
        </p:txBody>
      </p:sp>
    </p:spTree>
    <p:extLst>
      <p:ext uri="{BB962C8B-B14F-4D97-AF65-F5344CB8AC3E}">
        <p14:creationId xmlns:p14="http://schemas.microsoft.com/office/powerpoint/2010/main" val="251720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Description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Overview of the game</a:t>
            </a:r>
          </a:p>
          <a:p>
            <a:r>
              <a:rPr lang="en-GB" dirty="0" smtClean="0"/>
              <a:t>Summary of the Game Design Document</a:t>
            </a:r>
          </a:p>
          <a:p>
            <a:r>
              <a:rPr lang="en-GB" dirty="0" smtClean="0"/>
              <a:t>Broadly, how the game should behave and feel in play.</a:t>
            </a:r>
          </a:p>
        </p:txBody>
      </p:sp>
    </p:spTree>
    <p:extLst>
      <p:ext uri="{BB962C8B-B14F-4D97-AF65-F5344CB8AC3E}">
        <p14:creationId xmlns:p14="http://schemas.microsoft.com/office/powerpoint/2010/main" val="2569935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invent a scenario</a:t>
            </a:r>
          </a:p>
          <a:p>
            <a:pPr lvl="1"/>
            <a:r>
              <a:rPr lang="en-US" dirty="0" smtClean="0"/>
              <a:t>Workforce</a:t>
            </a:r>
          </a:p>
          <a:p>
            <a:pPr lvl="1"/>
            <a:r>
              <a:rPr lang="en-US" dirty="0" smtClean="0"/>
              <a:t>Budget</a:t>
            </a:r>
          </a:p>
          <a:p>
            <a:pPr lvl="1"/>
            <a:r>
              <a:rPr lang="en-US" dirty="0" smtClean="0"/>
              <a:t>Assets (Offices, Hardware)</a:t>
            </a:r>
          </a:p>
          <a:p>
            <a:r>
              <a:rPr lang="en-US" dirty="0" smtClean="0"/>
              <a:t>What you choose should inform and justify planning decisions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264260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 Fragments 14">
  <a:themeElements>
    <a:clrScheme name="Anglia Ruskin Brand">
      <a:dk1>
        <a:sysClr val="windowText" lastClr="000000"/>
      </a:dk1>
      <a:lt1>
        <a:sysClr val="window" lastClr="FFFFFF"/>
      </a:lt1>
      <a:dk2>
        <a:srgbClr val="00205B"/>
      </a:dk2>
      <a:lt2>
        <a:srgbClr val="EEECE1"/>
      </a:lt2>
      <a:accent1>
        <a:srgbClr val="85714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003310 CGT Week 2 Seminar" id="{F84C6D20-04F1-4602-9FFD-6734D7520217}" vid="{12E48E93-85F2-401B-B761-ABDBA81DA2D0}"/>
    </a:ext>
  </a:extLst>
</a:theme>
</file>

<file path=ppt/theme/theme2.xml><?xml version="1.0" encoding="utf-8"?>
<a:theme xmlns:a="http://schemas.openxmlformats.org/drawingml/2006/main" name="Student Services Pur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D003310 CGT Week 2 Seminar" id="{F84C6D20-04F1-4602-9FFD-6734D7520217}" vid="{A6AA1A28-2344-46EF-9244-99F70F09F79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59E0A28983494E97FD8A69BDEB89DC" ma:contentTypeVersion="1" ma:contentTypeDescription="Create a new document." ma:contentTypeScope="" ma:versionID="02912aa36338c6591213f0f5081f822e">
  <xsd:schema xmlns:xsd="http://www.w3.org/2001/XMLSchema" xmlns:xs="http://www.w3.org/2001/XMLSchema" xmlns:p="http://schemas.microsoft.com/office/2006/metadata/properties" xmlns:ns1="http://schemas.microsoft.com/sharepoint/v3" xmlns:ns2="6adbee87-ef77-4932-8f5f-02e19cebbb06" targetNamespace="http://schemas.microsoft.com/office/2006/metadata/properties" ma:root="true" ma:fieldsID="e16e9b6f87b908fe72a5b5876c1ff1e2" ns1:_="" ns2:_="">
    <xsd:import namespace="http://schemas.microsoft.com/sharepoint/v3"/>
    <xsd:import namespace="6adbee87-ef77-4932-8f5f-02e19cebbb0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dbee87-ef77-4932-8f5f-02e19cebbb0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StartDate xmlns="http://schemas.microsoft.com/sharepoint/v3" xsi:nil="true"/>
    <PublishingExpirationDate xmlns="http://schemas.microsoft.com/sharepoint/v3" xsi:nil="true"/>
    <_dlc_DocId xmlns="6adbee87-ef77-4932-8f5f-02e19cebbb06">N4KVXRKKSS22-8-138</_dlc_DocId>
    <_dlc_DocIdUrl xmlns="6adbee87-ef77-4932-8f5f-02e19cebbb06">
      <Url>http://vle.anglia.ac.uk/modules/2014/MOD003216/SEM2-C-1/_layouts/DocIdRedir.aspx?ID=N4KVXRKKSS22-8-138</Url>
      <Description>N4KVXRKKSS22-8-138</Description>
    </_dlc_DocIdUrl>
  </documentManagement>
</p:properties>
</file>

<file path=customXml/itemProps1.xml><?xml version="1.0" encoding="utf-8"?>
<ds:datastoreItem xmlns:ds="http://schemas.openxmlformats.org/officeDocument/2006/customXml" ds:itemID="{50561F8F-C6E4-4CE0-93D9-FA6F099F4BB8}"/>
</file>

<file path=customXml/itemProps2.xml><?xml version="1.0" encoding="utf-8"?>
<ds:datastoreItem xmlns:ds="http://schemas.openxmlformats.org/officeDocument/2006/customXml" ds:itemID="{454270E6-48FA-4DA8-9C6A-E318D18A3535}"/>
</file>

<file path=customXml/itemProps3.xml><?xml version="1.0" encoding="utf-8"?>
<ds:datastoreItem xmlns:ds="http://schemas.openxmlformats.org/officeDocument/2006/customXml" ds:itemID="{70EE5E2C-5D25-485E-A4FB-7C41C8D125B5}"/>
</file>

<file path=customXml/itemProps4.xml><?xml version="1.0" encoding="utf-8"?>
<ds:datastoreItem xmlns:ds="http://schemas.openxmlformats.org/officeDocument/2006/customXml" ds:itemID="{B7598073-D4C3-4B64-BDBD-65773E9F1514}"/>
</file>

<file path=docProps/app.xml><?xml version="1.0" encoding="utf-8"?>
<Properties xmlns="http://schemas.openxmlformats.org/officeDocument/2006/extended-properties" xmlns:vt="http://schemas.openxmlformats.org/officeDocument/2006/docPropsVTypes">
  <Template>Lecture Slides 14</Template>
  <TotalTime>74</TotalTime>
  <Words>576</Words>
  <Application>Microsoft Office PowerPoint</Application>
  <PresentationFormat>On-screen Show (4:3)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Verdana</vt:lpstr>
      <vt:lpstr>Lecture Fragments 14</vt:lpstr>
      <vt:lpstr>Student Services Purple</vt:lpstr>
      <vt:lpstr>MOD003216</vt:lpstr>
      <vt:lpstr>PowerPoint Presentation</vt:lpstr>
      <vt:lpstr>What am I writing?</vt:lpstr>
      <vt:lpstr>Word Count</vt:lpstr>
      <vt:lpstr>The Right Answer</vt:lpstr>
      <vt:lpstr>Key Points</vt:lpstr>
      <vt:lpstr>Suggested Structure</vt:lpstr>
      <vt:lpstr>Game Description</vt:lpstr>
      <vt:lpstr>Company Summary</vt:lpstr>
      <vt:lpstr>Company A</vt:lpstr>
      <vt:lpstr>Company B</vt:lpstr>
      <vt:lpstr>Classification</vt:lpstr>
      <vt:lpstr>Severity</vt:lpstr>
      <vt:lpstr>Criteria</vt:lpstr>
      <vt:lpstr>Goals</vt:lpstr>
      <vt:lpstr>Resources</vt:lpstr>
      <vt:lpstr>Responsibilities</vt:lpstr>
      <vt:lpstr>Tasks &amp; Schedule</vt:lpstr>
      <vt:lpstr>Risks</vt:lpstr>
    </vt:vector>
  </TitlesOfParts>
  <Company>Anglia Ruskin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Brown</dc:creator>
  <cp:lastModifiedBy>Ian Brown</cp:lastModifiedBy>
  <cp:revision>4</cp:revision>
  <dcterms:created xsi:type="dcterms:W3CDTF">2015-03-16T11:14:59Z</dcterms:created>
  <dcterms:modified xsi:type="dcterms:W3CDTF">2015-03-16T12:29:51Z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a4dfdf9d-38e9-4c53-8336-f4d30e7a62d0</vt:lpwstr>
  </property>
  <property fmtid="{D5CDD505-2E9C-101B-9397-08002B2CF9AE}" pid="3" name="ContentTypeId">
    <vt:lpwstr>0x0101007B59E0A28983494E97FD8A69BDEB89DC</vt:lpwstr>
  </property>
</Properties>
</file>