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5"/>
  </p:sldMasterIdLst>
  <p:notesMasterIdLst>
    <p:notesMasterId r:id="rId27"/>
  </p:notesMasterIdLst>
  <p:sldIdLst>
    <p:sldId id="256" r:id="rId6"/>
    <p:sldId id="296" r:id="rId7"/>
    <p:sldId id="304" r:id="rId8"/>
    <p:sldId id="308" r:id="rId9"/>
    <p:sldId id="309" r:id="rId10"/>
    <p:sldId id="317" r:id="rId11"/>
    <p:sldId id="297" r:id="rId12"/>
    <p:sldId id="305" r:id="rId13"/>
    <p:sldId id="311" r:id="rId14"/>
    <p:sldId id="312" r:id="rId15"/>
    <p:sldId id="313" r:id="rId16"/>
    <p:sldId id="314" r:id="rId17"/>
    <p:sldId id="315" r:id="rId18"/>
    <p:sldId id="316" r:id="rId19"/>
    <p:sldId id="321" r:id="rId20"/>
    <p:sldId id="318" r:id="rId21"/>
    <p:sldId id="303" r:id="rId22"/>
    <p:sldId id="307" r:id="rId23"/>
    <p:sldId id="319" r:id="rId24"/>
    <p:sldId id="302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CB43D7A-2128-4979-BA6C-DD12FE60932B}">
          <p14:sldIdLst>
            <p14:sldId id="256"/>
          </p14:sldIdLst>
        </p14:section>
        <p14:section name="Content" id="{825BF034-FC9E-403E-81F5-313439A947E5}">
          <p14:sldIdLst>
            <p14:sldId id="296"/>
            <p14:sldId id="304"/>
            <p14:sldId id="308"/>
            <p14:sldId id="309"/>
            <p14:sldId id="317"/>
            <p14:sldId id="297"/>
            <p14:sldId id="305"/>
            <p14:sldId id="311"/>
            <p14:sldId id="312"/>
            <p14:sldId id="313"/>
            <p14:sldId id="314"/>
            <p14:sldId id="315"/>
            <p14:sldId id="316"/>
            <p14:sldId id="321"/>
            <p14:sldId id="318"/>
            <p14:sldId id="303"/>
            <p14:sldId id="307"/>
            <p14:sldId id="319"/>
            <p14:sldId id="302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CC"/>
    <a:srgbClr val="0000CC"/>
    <a:srgbClr val="006699"/>
    <a:srgbClr val="003399"/>
    <a:srgbClr val="000099"/>
    <a:srgbClr val="000066"/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9" autoAdjust="0"/>
    <p:restoredTop sz="97140" autoAdjust="0"/>
  </p:normalViewPr>
  <p:slideViewPr>
    <p:cSldViewPr snapToGrid="0">
      <p:cViewPr varScale="1">
        <p:scale>
          <a:sx n="85" d="100"/>
          <a:sy n="85" d="100"/>
        </p:scale>
        <p:origin x="108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D731-C9F1-4BFF-B86A-31626A0E2554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6AFBE-F1F1-43A9-BCC6-2E62D891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0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6AFBE-F1F1-43A9-BCC6-2E62D891AB0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9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61D14-9375-427B-8F52-0C561765045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0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447" y="6356353"/>
            <a:ext cx="998195" cy="365125"/>
          </a:xfrm>
        </p:spPr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9410" y="6356353"/>
            <a:ext cx="30861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50618" y="6356353"/>
            <a:ext cx="874485" cy="365125"/>
          </a:xfrm>
        </p:spPr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05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9521"/>
            <a:ext cx="7886700" cy="756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8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90687"/>
            <a:ext cx="3887391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90690"/>
            <a:ext cx="3868340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20536"/>
            <a:ext cx="7886700" cy="670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8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6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4836"/>
            <a:ext cx="2949178" cy="9225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34836"/>
            <a:ext cx="4629150" cy="47262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430" y="6356353"/>
            <a:ext cx="1838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890D-B0A2-4DD6-9D42-857405BD751E}" type="datetimeFigureOut">
              <a:rPr lang="en-GB" smtClean="0"/>
              <a:t>03/05/2017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33" y="2339246"/>
            <a:ext cx="7660918" cy="365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433" y="1242031"/>
            <a:ext cx="7660918" cy="96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9" name="Picture 8" descr="Anglia_Ruskin_Logo_RGB.png" title="Anglia Ruskin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6" y="285826"/>
            <a:ext cx="2045208" cy="6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33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32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40000"/>
            <a:ext cx="9144000" cy="900000"/>
          </a:xfrm>
        </p:spPr>
        <p:txBody>
          <a:bodyPr anchor="ctr">
            <a:normAutofit/>
          </a:bodyPr>
          <a:lstStyle/>
          <a:p>
            <a:pPr algn="ctr"/>
            <a:r>
              <a:rPr lang="en-GB" sz="3000" dirty="0">
                <a:latin typeface="+mn-lt"/>
              </a:rPr>
              <a:t>Guide: Assessment 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0000"/>
            <a:ext cx="9144000" cy="2160000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>
                <a:latin typeface="+mn-lt"/>
              </a:rPr>
              <a:t>Professional and</a:t>
            </a:r>
            <a:br>
              <a:rPr lang="en-GB" sz="4400" dirty="0">
                <a:latin typeface="+mn-lt"/>
              </a:rPr>
            </a:br>
            <a:r>
              <a:rPr lang="en-GB" sz="4400" dirty="0">
                <a:latin typeface="+mn-lt"/>
              </a:rPr>
              <a:t>Entrepreneurial Portfolio</a:t>
            </a:r>
            <a:endParaRPr lang="en-GB" sz="440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800000"/>
            <a:ext cx="9144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rgbClr val="0033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89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33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33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33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33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>
                <a:latin typeface="+mn-lt"/>
              </a:rPr>
              <a:t>MOD002683</a:t>
            </a:r>
          </a:p>
        </p:txBody>
      </p:sp>
    </p:spTree>
    <p:extLst>
      <p:ext uri="{BB962C8B-B14F-4D97-AF65-F5344CB8AC3E}">
        <p14:creationId xmlns:p14="http://schemas.microsoft.com/office/powerpoint/2010/main" val="292847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Design</a:t>
            </a:r>
          </a:p>
          <a:p>
            <a:pPr lvl="1"/>
            <a:r>
              <a:rPr lang="en-GB" sz="2200" dirty="0">
                <a:latin typeface="+mn-lt"/>
              </a:rPr>
              <a:t>What will the user interface be like?</a:t>
            </a:r>
          </a:p>
          <a:p>
            <a:pPr lvl="1"/>
            <a:r>
              <a:rPr lang="en-GB" sz="2200" dirty="0">
                <a:latin typeface="+mn-lt"/>
              </a:rPr>
              <a:t>How will the game be controlled?</a:t>
            </a:r>
          </a:p>
          <a:p>
            <a:pPr lvl="1"/>
            <a:r>
              <a:rPr lang="en-GB" sz="2200" dirty="0">
                <a:latin typeface="+mn-lt"/>
              </a:rPr>
              <a:t>Will it have audio/sound effects?</a:t>
            </a:r>
          </a:p>
          <a:p>
            <a:pPr lvl="1"/>
            <a:r>
              <a:rPr lang="en-GB" sz="2200" dirty="0">
                <a:latin typeface="+mn-lt"/>
              </a:rPr>
              <a:t>Will you have artificial intelligence?</a:t>
            </a:r>
          </a:p>
          <a:p>
            <a:pPr lvl="1"/>
            <a:r>
              <a:rPr lang="en-GB" sz="2200" dirty="0">
                <a:latin typeface="+mn-lt"/>
              </a:rPr>
              <a:t>What is the narrative?</a:t>
            </a:r>
          </a:p>
          <a:p>
            <a:pPr lvl="1"/>
            <a:endParaRPr lang="en-GB" sz="24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26295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Design</a:t>
            </a:r>
          </a:p>
          <a:p>
            <a:pPr lvl="1"/>
            <a:r>
              <a:rPr lang="en-GB" sz="2200" dirty="0">
                <a:latin typeface="+mn-lt"/>
              </a:rPr>
              <a:t>Include diagrams if appropriate</a:t>
            </a:r>
          </a:p>
          <a:p>
            <a:pPr lvl="2"/>
            <a:r>
              <a:rPr lang="en-GB" sz="1800" dirty="0">
                <a:latin typeface="+mn-lt"/>
              </a:rPr>
              <a:t>Use Case, Class, UML etc.</a:t>
            </a:r>
          </a:p>
          <a:p>
            <a:pPr lvl="1"/>
            <a:r>
              <a:rPr lang="en-GB" sz="2200" dirty="0">
                <a:latin typeface="+mn-lt"/>
              </a:rPr>
              <a:t>Include images if appropriate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 err="1">
                <a:latin typeface="+mn-lt"/>
              </a:rPr>
              <a:t>Moodboards</a:t>
            </a:r>
            <a:endParaRPr lang="en-GB" sz="2000" dirty="0">
              <a:latin typeface="+mn-lt"/>
            </a:endParaRP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Sketches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Game/Level/Puzzle Layouts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Storyboards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62642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Implementation</a:t>
            </a:r>
          </a:p>
          <a:p>
            <a:pPr lvl="1"/>
            <a:r>
              <a:rPr lang="en-GB" sz="2200" dirty="0">
                <a:latin typeface="+mn-lt"/>
              </a:rPr>
              <a:t>What software/engine did you use?</a:t>
            </a:r>
            <a:endParaRPr lang="en-GB" sz="1800" dirty="0">
              <a:latin typeface="+mn-lt"/>
            </a:endParaRP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What issues did you encounter?</a:t>
            </a:r>
          </a:p>
          <a:p>
            <a:pPr lvl="1"/>
            <a:r>
              <a:rPr lang="en-GB" sz="2200" dirty="0">
                <a:latin typeface="+mn-lt"/>
              </a:rPr>
              <a:t>What external assets did you use?</a:t>
            </a:r>
          </a:p>
          <a:p>
            <a:pPr lvl="1"/>
            <a:r>
              <a:rPr lang="en-GB" sz="2200" dirty="0">
                <a:latin typeface="+mn-lt"/>
              </a:rPr>
              <a:t>What art/</a:t>
            </a:r>
            <a:r>
              <a:rPr lang="en-GB" sz="2200" dirty="0" err="1">
                <a:latin typeface="+mn-lt"/>
              </a:rPr>
              <a:t>sfx</a:t>
            </a:r>
            <a:r>
              <a:rPr lang="en-GB" sz="2200" dirty="0">
                <a:latin typeface="+mn-lt"/>
              </a:rPr>
              <a:t> assets did you create?</a:t>
            </a:r>
          </a:p>
          <a:p>
            <a:pPr lvl="1"/>
            <a:r>
              <a:rPr lang="en-GB" sz="2200" dirty="0">
                <a:latin typeface="+mn-lt"/>
              </a:rPr>
              <a:t>What coding issues did you encounter?</a:t>
            </a:r>
          </a:p>
          <a:p>
            <a:pPr lvl="1"/>
            <a:r>
              <a:rPr lang="en-GB" sz="2200" dirty="0">
                <a:latin typeface="+mn-lt"/>
              </a:rPr>
              <a:t>Did you encounter other technical issues?</a:t>
            </a:r>
            <a:endParaRPr lang="en-GB" sz="24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277413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Testing</a:t>
            </a:r>
          </a:p>
          <a:p>
            <a:pPr lvl="1"/>
            <a:r>
              <a:rPr lang="en-GB" sz="2200" dirty="0">
                <a:latin typeface="+mn-lt"/>
              </a:rPr>
              <a:t>Include the data/screenshots from your testing</a:t>
            </a:r>
            <a:endParaRPr lang="en-GB" sz="1800" dirty="0">
              <a:latin typeface="+mn-lt"/>
            </a:endParaRPr>
          </a:p>
          <a:p>
            <a:pPr lvl="1"/>
            <a:r>
              <a:rPr lang="en-GB" sz="2200" dirty="0">
                <a:latin typeface="+mn-lt"/>
              </a:rPr>
              <a:t>Include feedback from play testers</a:t>
            </a:r>
          </a:p>
          <a:p>
            <a:pPr lvl="1"/>
            <a:r>
              <a:rPr lang="en-GB" sz="2200" dirty="0">
                <a:latin typeface="+mn-lt"/>
              </a:rPr>
              <a:t>Include bug reports and actions taken</a:t>
            </a:r>
            <a:endParaRPr lang="en-GB" sz="24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188070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Conclusion</a:t>
            </a:r>
          </a:p>
          <a:p>
            <a:pPr lvl="1"/>
            <a:r>
              <a:rPr lang="en-GB" sz="2200" dirty="0">
                <a:latin typeface="+mn-lt"/>
              </a:rPr>
              <a:t>What is your evaluation of the work?</a:t>
            </a:r>
          </a:p>
          <a:p>
            <a:pPr lvl="1"/>
            <a:r>
              <a:rPr lang="en-GB" sz="2200" dirty="0">
                <a:latin typeface="+mn-lt"/>
              </a:rPr>
              <a:t>Does the artefact meet your own expectations?</a:t>
            </a:r>
          </a:p>
          <a:p>
            <a:pPr lvl="1"/>
            <a:r>
              <a:rPr lang="en-GB" sz="2200" dirty="0">
                <a:latin typeface="+mn-lt"/>
              </a:rPr>
              <a:t>Did it meet your own brief?</a:t>
            </a:r>
          </a:p>
          <a:p>
            <a:pPr lvl="1"/>
            <a:r>
              <a:rPr lang="en-GB" sz="2200" dirty="0">
                <a:latin typeface="+mn-lt"/>
              </a:rPr>
              <a:t>What problems did you encounter?</a:t>
            </a:r>
          </a:p>
          <a:p>
            <a:pPr lvl="1"/>
            <a:r>
              <a:rPr lang="en-GB" sz="2200" dirty="0">
                <a:latin typeface="+mn-lt"/>
              </a:rPr>
              <a:t>What feedback have you had?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51438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Conclusion</a:t>
            </a:r>
          </a:p>
          <a:p>
            <a:pPr lvl="1"/>
            <a:r>
              <a:rPr lang="en-GB" sz="2200" dirty="0">
                <a:latin typeface="+mn-lt"/>
              </a:rPr>
              <a:t>How could you extend or improve the work?</a:t>
            </a:r>
          </a:p>
          <a:p>
            <a:pPr lvl="1"/>
            <a:r>
              <a:rPr lang="en-GB" sz="2200" dirty="0">
                <a:latin typeface="+mn-lt"/>
              </a:rPr>
              <a:t>How does it fit in a wider </a:t>
            </a:r>
            <a:r>
              <a:rPr lang="en-GB" sz="2100" dirty="0">
                <a:latin typeface="+mn-lt"/>
              </a:rPr>
              <a:t>technological/commercial</a:t>
            </a:r>
            <a:r>
              <a:rPr lang="en-GB" sz="2200" dirty="0">
                <a:latin typeface="+mn-lt"/>
              </a:rPr>
              <a:t> context?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2684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User Documentation</a:t>
            </a:r>
          </a:p>
          <a:p>
            <a:pPr lvl="1"/>
            <a:r>
              <a:rPr lang="en-GB" sz="2200" dirty="0">
                <a:latin typeface="+mn-lt"/>
              </a:rPr>
              <a:t>Include in the Appendix</a:t>
            </a:r>
          </a:p>
          <a:p>
            <a:pPr lvl="1"/>
            <a:r>
              <a:rPr lang="en-GB" sz="2200" dirty="0">
                <a:latin typeface="+mn-lt"/>
              </a:rPr>
              <a:t>How to access/setup/use/view artefact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247526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Formatting</a:t>
            </a:r>
          </a:p>
          <a:p>
            <a:pPr lvl="1"/>
            <a:r>
              <a:rPr lang="en-GB" sz="2200" dirty="0">
                <a:latin typeface="+mn-lt"/>
              </a:rPr>
              <a:t>The title page should include: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000" dirty="0">
                <a:latin typeface="+mn-lt"/>
              </a:rPr>
              <a:t>Title of “Artefact Development”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000" dirty="0">
                <a:latin typeface="+mn-lt"/>
              </a:rPr>
              <a:t>The module code &amp; title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000" dirty="0">
                <a:latin typeface="+mn-lt"/>
              </a:rPr>
              <a:t>Your SID</a:t>
            </a:r>
          </a:p>
          <a:p>
            <a:pPr lvl="1"/>
            <a:r>
              <a:rPr lang="en-GB" sz="2200" dirty="0">
                <a:latin typeface="+mn-lt"/>
              </a:rPr>
              <a:t>Include a properly formatted contents page</a:t>
            </a:r>
          </a:p>
          <a:p>
            <a:pPr lvl="1"/>
            <a:endParaRPr lang="en-GB" sz="2200" dirty="0">
              <a:latin typeface="+mn-lt"/>
            </a:endParaRPr>
          </a:p>
          <a:p>
            <a:pPr lvl="1"/>
            <a:endParaRPr lang="en-GB" sz="2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37004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5 minute presentation</a:t>
            </a:r>
          </a:p>
          <a:p>
            <a:pPr lvl="1"/>
            <a:r>
              <a:rPr lang="en-GB" sz="2200" dirty="0">
                <a:latin typeface="+mn-lt"/>
              </a:rPr>
              <a:t>You will be stopped at 5 minutes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No penalty for going under</a:t>
            </a:r>
          </a:p>
          <a:p>
            <a:pPr lvl="1"/>
            <a:r>
              <a:rPr lang="en-GB" sz="2200" dirty="0">
                <a:latin typeface="+mn-lt"/>
              </a:rPr>
              <a:t>Use slides and include screenshots</a:t>
            </a:r>
          </a:p>
          <a:p>
            <a:pPr lvl="1"/>
            <a:r>
              <a:rPr lang="en-GB" sz="2200" dirty="0">
                <a:latin typeface="+mn-lt"/>
              </a:rPr>
              <a:t>Explain what you have created and why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Cover the market research and USP</a:t>
            </a:r>
          </a:p>
          <a:p>
            <a:pPr lvl="1"/>
            <a:r>
              <a:rPr lang="en-GB" sz="2200" dirty="0">
                <a:latin typeface="+mn-lt"/>
              </a:rPr>
              <a:t>Explain the gameplay and player experience</a:t>
            </a:r>
          </a:p>
          <a:p>
            <a:pPr lvl="1"/>
            <a:r>
              <a:rPr lang="en-GB" sz="2200" dirty="0">
                <a:latin typeface="+mn-lt"/>
              </a:rPr>
              <a:t>Discuss any feedback you have received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Project Pitch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52506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Up to 5 minutes of Q&amp;A</a:t>
            </a:r>
          </a:p>
          <a:p>
            <a:pPr lvl="1"/>
            <a:r>
              <a:rPr lang="en-GB" sz="2200" dirty="0">
                <a:latin typeface="+mn-lt"/>
              </a:rPr>
              <a:t>Your time to setup will be taken out of your Q&amp;A time</a:t>
            </a:r>
          </a:p>
          <a:p>
            <a:pPr lvl="1"/>
            <a:r>
              <a:rPr lang="en-GB" sz="2200" dirty="0">
                <a:latin typeface="+mn-lt"/>
              </a:rPr>
              <a:t>Consider having  a video of gameplay </a:t>
            </a:r>
            <a:r>
              <a:rPr lang="en-GB" sz="2200">
                <a:latin typeface="+mn-lt"/>
              </a:rPr>
              <a:t>footage playing</a:t>
            </a:r>
            <a:endParaRPr lang="en-GB" sz="2200" dirty="0">
              <a:latin typeface="+mn-lt"/>
            </a:endParaRPr>
          </a:p>
          <a:p>
            <a:pPr lvl="1"/>
            <a:r>
              <a:rPr lang="en-GB" sz="2200" dirty="0">
                <a:latin typeface="+mn-lt"/>
              </a:rPr>
              <a:t>You should be prepared to answer questions</a:t>
            </a:r>
          </a:p>
          <a:p>
            <a:pPr lvl="1"/>
            <a:r>
              <a:rPr lang="en-GB" sz="2200" dirty="0">
                <a:latin typeface="+mn-lt"/>
              </a:rPr>
              <a:t>Audience member will be asked to keep questions short</a:t>
            </a:r>
          </a:p>
          <a:p>
            <a:pPr lvl="1"/>
            <a:r>
              <a:rPr lang="en-GB" sz="2200" dirty="0">
                <a:latin typeface="+mn-lt"/>
              </a:rPr>
              <a:t>Please keep your replies short and to the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Project Pitch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28789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80% of Module Grade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5,000 words equivalent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Due in week 13</a:t>
            </a:r>
          </a:p>
          <a:p>
            <a:pPr lvl="1"/>
            <a:r>
              <a:rPr lang="en-GB" sz="2200" dirty="0">
                <a:latin typeface="+mn-lt"/>
              </a:rPr>
              <a:t>2pm on Friday 12</a:t>
            </a:r>
            <a:r>
              <a:rPr lang="en-GB" sz="2200" baseline="30000" dirty="0">
                <a:latin typeface="+mn-lt"/>
              </a:rPr>
              <a:t>th</a:t>
            </a:r>
            <a:r>
              <a:rPr lang="en-GB" sz="2200" dirty="0">
                <a:latin typeface="+mn-lt"/>
              </a:rPr>
              <a:t> May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Submission through </a:t>
            </a:r>
            <a:r>
              <a:rPr lang="en-GB" sz="2400" dirty="0" err="1">
                <a:latin typeface="+mn-lt"/>
              </a:rPr>
              <a:t>iCentre</a:t>
            </a:r>
            <a:endParaRPr lang="en-GB" sz="2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Development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6027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GB" dirty="0">
                <a:latin typeface="+mn-lt"/>
              </a:rPr>
              <a:t>Read the Module Guide again</a:t>
            </a:r>
          </a:p>
          <a:p>
            <a:pPr marL="0" lvl="1" indent="0" algn="ctr">
              <a:buNone/>
            </a:pPr>
            <a:endParaRPr lang="en-GB" dirty="0">
              <a:latin typeface="+mn-lt"/>
            </a:endParaRPr>
          </a:p>
          <a:p>
            <a:pPr marL="0" lvl="1" indent="0" algn="ctr">
              <a:buNone/>
            </a:pPr>
            <a:r>
              <a:rPr lang="en-GB" dirty="0">
                <a:latin typeface="+mn-lt"/>
              </a:rPr>
              <a:t>Then once more before you submit!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69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lvl="1" indent="0" algn="ctr">
              <a:buNone/>
            </a:pPr>
            <a:r>
              <a:rPr lang="en-GB" dirty="0">
                <a:latin typeface="+mn-lt"/>
              </a:rPr>
              <a:t>Any Questions?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3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Artefact (40%)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Report</a:t>
            </a:r>
          </a:p>
          <a:p>
            <a:pPr lvl="1"/>
            <a:r>
              <a:rPr lang="en-GB" sz="2200" dirty="0">
                <a:latin typeface="+mn-lt"/>
              </a:rPr>
              <a:t>Design (10%)</a:t>
            </a:r>
          </a:p>
          <a:p>
            <a:pPr lvl="1"/>
            <a:r>
              <a:rPr lang="en-GB" sz="2200" dirty="0">
                <a:latin typeface="+mn-lt"/>
              </a:rPr>
              <a:t>Management and Professional Conduct (10%)</a:t>
            </a:r>
          </a:p>
          <a:p>
            <a:pPr lvl="1"/>
            <a:r>
              <a:rPr lang="en-GB" sz="2200" dirty="0">
                <a:latin typeface="+mn-lt"/>
              </a:rPr>
              <a:t>Testing (10%)</a:t>
            </a:r>
          </a:p>
          <a:p>
            <a:pPr lvl="1"/>
            <a:r>
              <a:rPr lang="en-GB" sz="2200" dirty="0">
                <a:latin typeface="+mn-lt"/>
              </a:rPr>
              <a:t>Critical Evaluation and Future Work (10%)</a:t>
            </a:r>
          </a:p>
          <a:p>
            <a:pPr lvl="1"/>
            <a:r>
              <a:rPr lang="en-GB" sz="2200" dirty="0">
                <a:latin typeface="+mn-lt"/>
              </a:rPr>
              <a:t>Documentation (10%)</a:t>
            </a:r>
          </a:p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Project Pitch (10%)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Development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452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Marks awarded for factors such as:</a:t>
            </a:r>
            <a:endParaRPr lang="en-GB" sz="2200" dirty="0">
              <a:latin typeface="+mn-lt"/>
            </a:endParaRPr>
          </a:p>
          <a:p>
            <a:pPr lvl="1"/>
            <a:r>
              <a:rPr lang="en-GB" sz="2200" dirty="0">
                <a:latin typeface="+mn-lt"/>
              </a:rPr>
              <a:t>Appropriate techniques and technology</a:t>
            </a:r>
          </a:p>
          <a:p>
            <a:pPr lvl="1"/>
            <a:r>
              <a:rPr lang="en-GB" sz="2200" dirty="0">
                <a:latin typeface="+mn-lt"/>
              </a:rPr>
              <a:t>Difficulty of the task</a:t>
            </a:r>
          </a:p>
          <a:p>
            <a:pPr lvl="1"/>
            <a:r>
              <a:rPr lang="en-GB" sz="2200" dirty="0">
                <a:latin typeface="+mn-lt"/>
              </a:rPr>
              <a:t>Originality of the concept</a:t>
            </a:r>
          </a:p>
          <a:p>
            <a:pPr lvl="1"/>
            <a:r>
              <a:rPr lang="en-GB" sz="2200" dirty="0">
                <a:latin typeface="+mn-lt"/>
              </a:rPr>
              <a:t>Effectiveness of the implementation</a:t>
            </a:r>
          </a:p>
          <a:p>
            <a:pPr lvl="1"/>
            <a:r>
              <a:rPr lang="en-GB" sz="2200" dirty="0">
                <a:latin typeface="+mn-lt"/>
              </a:rPr>
              <a:t>Quality of the code</a:t>
            </a:r>
          </a:p>
          <a:p>
            <a:pPr lvl="1"/>
            <a:r>
              <a:rPr lang="en-GB" sz="2200" dirty="0">
                <a:latin typeface="+mn-lt"/>
              </a:rPr>
              <a:t>Creative excellence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Artefact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12432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Word count</a:t>
            </a:r>
          </a:p>
          <a:p>
            <a:pPr lvl="1"/>
            <a:r>
              <a:rPr lang="en-GB" sz="2200" dirty="0">
                <a:latin typeface="+mn-lt"/>
              </a:rPr>
              <a:t>Dependant on size/quality of artefact</a:t>
            </a:r>
          </a:p>
          <a:p>
            <a:pPr lvl="1"/>
            <a:r>
              <a:rPr lang="en-GB" sz="2200" dirty="0">
                <a:latin typeface="+mn-lt"/>
              </a:rPr>
              <a:t>Around 3,000 – 4,000 words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12454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Introduction</a:t>
            </a:r>
          </a:p>
          <a:p>
            <a:pPr lvl="1"/>
            <a:r>
              <a:rPr lang="en-GB" sz="2200" dirty="0">
                <a:latin typeface="+mn-lt"/>
              </a:rPr>
              <a:t>What is the objective?</a:t>
            </a:r>
          </a:p>
          <a:p>
            <a:pPr lvl="1"/>
            <a:r>
              <a:rPr lang="en-GB" sz="2200" b="1" dirty="0">
                <a:latin typeface="+mn-lt"/>
              </a:rPr>
              <a:t>What is your focus?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Is the artefact to help you become a coder, designer etc.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u="sng" dirty="0">
                <a:latin typeface="+mn-lt"/>
              </a:rPr>
              <a:t>Report will be marked with this in mind</a:t>
            </a:r>
            <a:endParaRPr lang="en-GB" sz="1800" u="sng" dirty="0">
              <a:latin typeface="+mn-lt"/>
            </a:endParaRPr>
          </a:p>
          <a:p>
            <a:pPr lvl="1"/>
            <a:r>
              <a:rPr lang="en-GB" sz="2200" dirty="0">
                <a:latin typeface="+mn-lt"/>
              </a:rPr>
              <a:t>What is the scope of the project?</a:t>
            </a:r>
          </a:p>
          <a:p>
            <a:pPr lvl="1"/>
            <a:r>
              <a:rPr lang="en-GB" sz="2200" dirty="0">
                <a:latin typeface="+mn-lt"/>
              </a:rPr>
              <a:t>What are the deliverables?</a:t>
            </a:r>
            <a:endParaRPr lang="en-GB" sz="20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108614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Project Management</a:t>
            </a:r>
          </a:p>
          <a:p>
            <a:pPr lvl="1"/>
            <a:r>
              <a:rPr lang="en-GB" sz="2200" dirty="0">
                <a:latin typeface="+mn-lt"/>
              </a:rPr>
              <a:t>What are the risks?</a:t>
            </a:r>
          </a:p>
          <a:p>
            <a:pPr lvl="1"/>
            <a:r>
              <a:rPr lang="en-GB" sz="2200" dirty="0">
                <a:latin typeface="+mn-lt"/>
              </a:rPr>
              <a:t>What is the plan?</a:t>
            </a:r>
          </a:p>
          <a:p>
            <a:pPr lvl="1"/>
            <a:r>
              <a:rPr lang="en-GB" sz="2200" dirty="0">
                <a:latin typeface="+mn-lt"/>
              </a:rPr>
              <a:t>Will you use version control?</a:t>
            </a:r>
          </a:p>
          <a:p>
            <a:pPr lvl="1"/>
            <a:r>
              <a:rPr lang="en-GB" sz="2200" dirty="0">
                <a:latin typeface="+mn-lt"/>
              </a:rPr>
              <a:t>What is your test plan?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>
              <a:latin typeface="+mn-lt"/>
            </a:endParaRPr>
          </a:p>
          <a:p>
            <a:pPr marL="457189" lvl="1" indent="0">
              <a:buNone/>
            </a:pPr>
            <a:endParaRPr lang="en-GB" sz="2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428937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Design</a:t>
            </a:r>
          </a:p>
          <a:p>
            <a:pPr lvl="1"/>
            <a:r>
              <a:rPr lang="en-GB" sz="2200" dirty="0">
                <a:latin typeface="+mn-lt"/>
              </a:rPr>
              <a:t>What is the high concept ?</a:t>
            </a:r>
          </a:p>
          <a:p>
            <a:pPr lvl="1"/>
            <a:r>
              <a:rPr lang="en-GB" sz="2200" dirty="0">
                <a:latin typeface="+mn-lt"/>
              </a:rPr>
              <a:t>What genre will it be?</a:t>
            </a:r>
          </a:p>
          <a:p>
            <a:pPr lvl="1"/>
            <a:r>
              <a:rPr lang="en-GB" sz="2200" dirty="0">
                <a:latin typeface="+mn-lt"/>
              </a:rPr>
              <a:t>Who is the target audience?</a:t>
            </a:r>
          </a:p>
          <a:p>
            <a:pPr lvl="1"/>
            <a:r>
              <a:rPr lang="en-GB" sz="2200" dirty="0">
                <a:latin typeface="+mn-lt"/>
              </a:rPr>
              <a:t>What is the aesthetic?</a:t>
            </a:r>
          </a:p>
          <a:p>
            <a:pPr lvl="1"/>
            <a:r>
              <a:rPr lang="en-GB" sz="2200" dirty="0">
                <a:latin typeface="+mn-lt"/>
              </a:rPr>
              <a:t>In what world/environment is it set?</a:t>
            </a:r>
          </a:p>
          <a:p>
            <a:pPr lvl="1"/>
            <a:r>
              <a:rPr lang="en-GB" sz="2200" dirty="0">
                <a:latin typeface="+mn-lt"/>
              </a:rPr>
              <a:t>What is the game flow?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55062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>
                <a:latin typeface="+mn-lt"/>
              </a:rPr>
              <a:t>Design</a:t>
            </a:r>
          </a:p>
          <a:p>
            <a:pPr lvl="1"/>
            <a:r>
              <a:rPr lang="en-GB" sz="2200" dirty="0">
                <a:latin typeface="+mn-lt"/>
              </a:rPr>
              <a:t>What is the gameplay?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What are the core mechanics?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How will the player progress?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What are the win/fail conditions?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What systems will exists? Health, stamina etc.</a:t>
            </a:r>
          </a:p>
          <a:p>
            <a:pPr lvl="2">
              <a:buFont typeface="Courier New" pitchFamily="49" charset="0"/>
              <a:buChar char="o"/>
            </a:pPr>
            <a:r>
              <a:rPr lang="en-GB" sz="2000" dirty="0">
                <a:latin typeface="+mn-lt"/>
              </a:rPr>
              <a:t>How will difficulty be controlled/modified?</a:t>
            </a:r>
          </a:p>
          <a:p>
            <a:pPr lvl="2">
              <a:buFont typeface="Courier New" pitchFamily="49" charset="0"/>
              <a:buChar char="o"/>
            </a:pPr>
            <a:endParaRPr lang="en-GB" sz="24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Report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496050"/>
            <a:ext cx="9144000" cy="36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33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GB" sz="1200" dirty="0">
                <a:latin typeface="+mn-lt"/>
              </a:rPr>
              <a:t>Please note these bullet points are just a guide, they are not an official listing of how the assessment will be marked</a:t>
            </a:r>
          </a:p>
        </p:txBody>
      </p:sp>
    </p:spTree>
    <p:extLst>
      <p:ext uri="{BB962C8B-B14F-4D97-AF65-F5344CB8AC3E}">
        <p14:creationId xmlns:p14="http://schemas.microsoft.com/office/powerpoint/2010/main" val="352216685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uide to Accessible PowerPoint.potx" id="{7A2B5AD7-04A3-40B8-8899-3A8F854373A6}" vid="{6CB5C629-B093-4077-BABD-16E9CC48AC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029B6F197D244B7B8C3CFD4542EE4" ma:contentTypeVersion="0" ma:contentTypeDescription="Create a new document." ma:contentTypeScope="" ma:versionID="1d95785748e84a41fa21893bfaeb6615">
  <xsd:schema xmlns:xsd="http://www.w3.org/2001/XMLSchema" xmlns:xs="http://www.w3.org/2001/XMLSchema" xmlns:p="http://schemas.microsoft.com/office/2006/metadata/properties" xmlns:ns2="d78ca853-6e5c-4024-9bea-552a3550b83d" targetNamespace="http://schemas.microsoft.com/office/2006/metadata/properties" ma:root="true" ma:fieldsID="527231e2ee730badb54fef2138ebd39b" ns2:_="">
    <xsd:import namespace="d78ca853-6e5c-4024-9bea-552a3550b83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ca853-6e5c-4024-9bea-552a3550b83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78ca853-6e5c-4024-9bea-552a3550b83d">3AQKWSKNTCX2-1460708148-11</_dlc_DocId>
    <_dlc_DocIdUrl xmlns="d78ca853-6e5c-4024-9bea-552a3550b83d">
      <Url>https://vle.anglia.ac.uk/modules/2016/MOD002683/_layouts/15/DocIdRedir.aspx?ID=3AQKWSKNTCX2-1460708148-11</Url>
      <Description>3AQKWSKNTCX2-1460708148-11</Description>
    </_dlc_DocIdUrl>
  </documentManagement>
</p:properties>
</file>

<file path=customXml/itemProps1.xml><?xml version="1.0" encoding="utf-8"?>
<ds:datastoreItem xmlns:ds="http://schemas.openxmlformats.org/officeDocument/2006/customXml" ds:itemID="{1915B490-21EC-4068-BABA-25937E4CD5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C1CD95-667C-490A-BFFE-FA259ADAC3E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62CC525-D290-4425-AF45-D138869AF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8ca853-6e5c-4024-9bea-552a3550b8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D6C143D-58FF-4C26-9AF5-75494F586C4C}">
  <ds:schemaRefs>
    <ds:schemaRef ds:uri="http://schemas.microsoft.com/office/2006/metadata/properties"/>
    <ds:schemaRef ds:uri="http://schemas.microsoft.com/office/infopath/2007/PartnerControls"/>
    <ds:schemaRef ds:uri="d78ca853-6e5c-4024-9bea-552a3550b83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Guide to Accessible PowerPoint</Template>
  <TotalTime>2077</TotalTime>
  <Words>1013</Words>
  <Application>Microsoft Office PowerPoint</Application>
  <PresentationFormat>On-screen Show (4:3)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2_Custom Design</vt:lpstr>
      <vt:lpstr>Professional and Entrepreneurial Portfolio</vt:lpstr>
      <vt:lpstr>Development and Presentation</vt:lpstr>
      <vt:lpstr>Development and Presentation</vt:lpstr>
      <vt:lpstr>Artefact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Report</vt:lpstr>
      <vt:lpstr>Project Pitch</vt:lpstr>
      <vt:lpstr>Project Pitch</vt:lpstr>
      <vt:lpstr>PowerPoint Presentation</vt:lpstr>
      <vt:lpstr>PowerPoint Presentation</vt:lpstr>
    </vt:vector>
  </TitlesOfParts>
  <Company>Anglia Ruskin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Accessible PowerPoint</dc:title>
  <dc:creator>Chapman, Dominic</dc:creator>
  <cp:lastModifiedBy>Robinson, Thomas James (Student)</cp:lastModifiedBy>
  <cp:revision>107</cp:revision>
  <dcterms:created xsi:type="dcterms:W3CDTF">2016-09-16T09:42:58Z</dcterms:created>
  <dcterms:modified xsi:type="dcterms:W3CDTF">2017-05-03T09:58:17Z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0x010100AFA029B6F197D244B7B8C3CFD4542EE4</vt:lpwstr>
  </property>
  <property fmtid="{D5CDD505-2E9C-101B-9397-08002B2CF9AE}" pid="3" name="_dlc_DocIdItemGuid">
    <vt:lpwstr>1fbef13b-4b88-489e-9140-2d07d25620ed</vt:lpwstr>
  </property>
</Properties>
</file>