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6" r:id="rId6"/>
    <p:sldId id="296" r:id="rId7"/>
    <p:sldId id="295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299" r:id="rId16"/>
    <p:sldId id="305" r:id="rId17"/>
    <p:sldId id="309" r:id="rId18"/>
    <p:sldId id="306" r:id="rId19"/>
    <p:sldId id="307" r:id="rId20"/>
    <p:sldId id="308" r:id="rId21"/>
    <p:sldId id="313" r:id="rId22"/>
    <p:sldId id="310" r:id="rId23"/>
    <p:sldId id="311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4450"/>
            <a:ext cx="12192000" cy="1122202"/>
          </a:xfrm>
        </p:spPr>
        <p:txBody>
          <a:bodyPr/>
          <a:lstStyle/>
          <a:p>
            <a:pPr algn="ctr"/>
            <a:r>
              <a:rPr lang="it-IT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Clasificare </a:t>
            </a:r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it-IT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e </a:t>
            </a:r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it-IT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iuperci </a:t>
            </a:r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it-IT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ălbatice </a:t>
            </a:r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it-IT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tilizând </a:t>
            </a:r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it-IT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ijloace </a:t>
            </a:r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it-IT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ioinformatice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183" y="4532875"/>
            <a:ext cx="4941770" cy="926892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Coordonator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ro-RO" sz="2800" dirty="0">
                <a:latin typeface="Bahnschrift" panose="020B0502040204020203" pitchFamily="34" charset="0"/>
              </a:rPr>
              <a:t>științific:</a:t>
            </a:r>
            <a:br>
              <a:rPr lang="ro-RO" sz="2800" dirty="0">
                <a:latin typeface="Bahnschrift" panose="020B0502040204020203" pitchFamily="34" charset="0"/>
              </a:rPr>
            </a:br>
            <a:r>
              <a:rPr lang="ro-RO" sz="2800" dirty="0">
                <a:latin typeface="Bahnschrift" panose="020B0502040204020203" pitchFamily="34" charset="0"/>
              </a:rPr>
              <a:t>Lect. dr. Mircea Ioan-Gabriel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2F00B-6157-4C56-A315-5020861A44A8}"/>
              </a:ext>
            </a:extLst>
          </p:cNvPr>
          <p:cNvSpPr txBox="1"/>
          <p:nvPr/>
        </p:nvSpPr>
        <p:spPr>
          <a:xfrm>
            <a:off x="7013049" y="4505660"/>
            <a:ext cx="4368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Absolvent</a:t>
            </a:r>
            <a:r>
              <a:rPr lang="ro-RO" sz="2800" dirty="0">
                <a:latin typeface="Bahnschrift" panose="020B0502040204020203" pitchFamily="34" charset="0"/>
              </a:rPr>
              <a:t>:</a:t>
            </a:r>
            <a:br>
              <a:rPr lang="ro-RO" sz="2800" dirty="0">
                <a:latin typeface="Bahnschrift" panose="020B0502040204020203" pitchFamily="34" charset="0"/>
              </a:rPr>
            </a:br>
            <a:r>
              <a:rPr lang="ro-RO" sz="2800" dirty="0">
                <a:latin typeface="Bahnschrift" panose="020B0502040204020203" pitchFamily="34" charset="0"/>
              </a:rPr>
              <a:t>Tomșa Alexandru-Eduard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6"/>
            <a:ext cx="8421688" cy="911040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M-ViT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198485" y="1047566"/>
            <a:ext cx="10333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Un model creat pe baza MobileViT special pentru clasificarea de ciuperci.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Introduce mecanismul de Multi-dimensional Attention pentru a crește abilitatea modelului de a rezolva probleme de tipul FGVC.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A fost conceput pentru a determina toxicitatea unei ciuperci, nu specia.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37686-59E3-4BC6-AC92-A037087A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31" y="3037339"/>
            <a:ext cx="7208537" cy="31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6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6"/>
            <a:ext cx="8421688" cy="911040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M-ViTv2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929196" y="1740024"/>
            <a:ext cx="10333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Un model introdus în această lucrare.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Dat fiind că M-ViT și MobileViTv2 îmbunătățesc modelul original în feluri diferite, nu se știe ce s-ar întâmpla dacă îmbunătățirile ar fi combinate.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M-ViTv2 folosește MobileViTv2 ca bază, adăugând în plus mecanismul de atenție multidimensională din M-ViT.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7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9214"/>
            <a:ext cx="8421688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Setul de date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473693" y="1924777"/>
            <a:ext cx="9880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Setul de date folosit este MO106.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Conține 29.100 de imagini cu ciuperci din 106 specii diferite.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Datele provin din surse validate de experți și/sau de o comunitate mare și dedicată.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8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6"/>
            <a:ext cx="8421688" cy="911040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Rezultate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129FF-756E-4F33-9222-1DD93D3C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7" y="2136276"/>
            <a:ext cx="11789546" cy="27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6"/>
            <a:ext cx="8421688" cy="911040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Rezultate – MobileViT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5FB73-585A-46E1-AF53-6A2520D0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66" y="1047566"/>
            <a:ext cx="8314268" cy="49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9214"/>
            <a:ext cx="8421688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Se Poate Și Mai Bine?</a:t>
            </a:r>
            <a:endParaRPr lang="en-US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473693" y="1924777"/>
            <a:ext cx="9880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Da! Rezultatele anterioare au fost obținute în urma antrenării modelelor de la 0 pe setul de date MO106.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Dacă începem antrenamentul cu modele antrenate anterior pe setul de date ImageNet, rezultatele sunt altele.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Din cauza limitelor de timp/putere de procesare disponibilă, doar modelele MobileViT și MobileViTv2 au putut fi testate în acest fel.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7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6"/>
            <a:ext cx="8421688" cy="911040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Rezultate – cu pre-antrenare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05A2E-527F-458F-8892-F4873EC1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6" y="2272797"/>
            <a:ext cx="12011487" cy="23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5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6"/>
            <a:ext cx="8421688" cy="911040"/>
          </a:xfrm>
        </p:spPr>
        <p:txBody>
          <a:bodyPr>
            <a:normAutofit/>
          </a:bodyPr>
          <a:lstStyle/>
          <a:p>
            <a:r>
              <a:rPr lang="ro-RO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Comparație modele</a:t>
            </a:r>
            <a:endParaRPr lang="en-US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4DB7-AA6F-4BCC-826A-31260E67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50" y="949910"/>
            <a:ext cx="8718700" cy="52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9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9214"/>
            <a:ext cx="8421688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Aplicația Practică</a:t>
            </a:r>
            <a:endParaRPr lang="en-US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473693" y="1924777"/>
            <a:ext cx="9880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Bahnschrift" panose="020B0502040204020203" pitchFamily="34" charset="0"/>
              </a:rPr>
              <a:t>Aplicație Client-Server</a:t>
            </a:r>
          </a:p>
          <a:p>
            <a:r>
              <a:rPr lang="ro-RO" sz="2400" dirty="0">
                <a:latin typeface="Bahnschrift" panose="020B0502040204020203" pitchFamily="34" charset="0"/>
              </a:rPr>
              <a:t>Tehnologii utilizate: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Client Android: Kotlin, Android Jetpack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Server: Java, Spring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Server clasificare: Python, Flask, PyTorch</a:t>
            </a:r>
          </a:p>
        </p:txBody>
      </p:sp>
    </p:spTree>
    <p:extLst>
      <p:ext uri="{BB962C8B-B14F-4D97-AF65-F5344CB8AC3E}">
        <p14:creationId xmlns:p14="http://schemas.microsoft.com/office/powerpoint/2010/main" val="422010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73480"/>
            <a:ext cx="8421688" cy="911040"/>
          </a:xfrm>
        </p:spPr>
        <p:txBody>
          <a:bodyPr>
            <a:noAutofit/>
          </a:bodyPr>
          <a:lstStyle/>
          <a:p>
            <a:r>
              <a:rPr lang="ro-RO" sz="9600" dirty="0">
                <a:latin typeface="Impact" panose="020B0806030902050204" pitchFamily="34" charset="0"/>
              </a:rPr>
              <a:t>DEMO</a:t>
            </a:r>
            <a:endParaRPr lang="en-US" sz="9600" dirty="0">
              <a:latin typeface="Impact" panose="020B080603090205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9214"/>
            <a:ext cx="8421688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Structura Lucrării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535837" y="1924777"/>
            <a:ext cx="8771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Capitolul 1: Lucrări Relevante din Domeniu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Capitolul 2: Abordare Propusă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Capitolul 3: </a:t>
            </a:r>
            <a:r>
              <a:rPr lang="en-US" sz="2800" dirty="0" err="1">
                <a:latin typeface="Bahnschrift" panose="020B0502040204020203" pitchFamily="34" charset="0"/>
              </a:rPr>
              <a:t>Aplica</a:t>
            </a:r>
            <a:r>
              <a:rPr lang="ro-RO" sz="2800" dirty="0">
                <a:latin typeface="Bahnschrift" panose="020B0502040204020203" pitchFamily="34" charset="0"/>
              </a:rPr>
              <a:t>ție Practică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Capitolul 4: Concl</a:t>
            </a:r>
            <a:r>
              <a:rPr lang="en-US" sz="2800" dirty="0" err="1">
                <a:latin typeface="Bahnschrift" panose="020B0502040204020203" pitchFamily="34" charset="0"/>
              </a:rPr>
              <a:t>uzii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253"/>
            <a:ext cx="8421688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Concluzii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473693" y="1601816"/>
            <a:ext cx="98801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Cel mai bun model antrenat (MobileViTv2) a reușit să obțină o acuratețe de 80.98%. Un rezultat decent, poate, dată fiind dificultatea problemei, dar în niciun caz suficient pentru a permite modelului să fie utilizat în practică.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Direcții posibile în care se poate continua cercetarea: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sz="2400" dirty="0">
                <a:latin typeface="Bahnschrift" panose="020B0502040204020203" pitchFamily="34" charset="0"/>
              </a:rPr>
              <a:t>Integrarea acestor modele cu un model care poate profita de metadate.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sz="2400" dirty="0">
                <a:latin typeface="Bahnschrift" panose="020B0502040204020203" pitchFamily="34" charset="0"/>
              </a:rPr>
              <a:t>Modificarea modelelor pentru a clasifica pe baza a 3 imagini.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Eventuale noi funcționalități pentru aplicația mobilă: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sz="2400" dirty="0">
                <a:latin typeface="Bahnschrift" panose="020B0502040204020203" pitchFamily="34" charset="0"/>
              </a:rPr>
              <a:t>Adăugarea unui atlas de ciuperci.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sz="2400" dirty="0">
                <a:latin typeface="Bahnschrift" panose="020B0502040204020203" pitchFamily="34" charset="0"/>
              </a:rPr>
              <a:t>Împărtășirea de informații cu alți utilizatori ai aplicației.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ro-RO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67" y="2766218"/>
            <a:ext cx="9197265" cy="1325563"/>
          </a:xfrm>
        </p:spPr>
        <p:txBody>
          <a:bodyPr>
            <a:noAutofit/>
          </a:bodyPr>
          <a:lstStyle/>
          <a:p>
            <a:r>
              <a:rPr lang="ro-RO" sz="5400" dirty="0">
                <a:latin typeface="Impact" panose="020B0806030902050204" pitchFamily="34" charset="0"/>
              </a:rPr>
              <a:t>Vă mulțumesc pentru atenția acordată!</a:t>
            </a:r>
            <a:endParaRPr lang="en-US" sz="5400" dirty="0">
              <a:latin typeface="Impact" panose="020B080603090205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9214"/>
            <a:ext cx="8421688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Prezentarea Problemei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65A67-DEA9-4315-AC9F-54B06A9EF4BE}"/>
              </a:ext>
            </a:extLst>
          </p:cNvPr>
          <p:cNvSpPr txBox="1"/>
          <p:nvPr/>
        </p:nvSpPr>
        <p:spPr>
          <a:xfrm>
            <a:off x="1669002" y="1846555"/>
            <a:ext cx="8637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Statisticile ne arată că în fiecare an, la nivel global, mii de oameni suferă intoxicații cu ciuperci, fie din neatenție sau din lipsa abilității de a distinge ciupercile comestibile de cele toxice.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Dintre aceștia, majoritatea se vor vindeca, dar o porțiune substanțială dintre ei vor rămâne cu sechele pe tot parcursul vieții, sau chiar vor muri.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Nu există semne care spun că situația se va îmbunătăți de la sine. Singura soluție este să luăm măsuri.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5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947" y="599214"/>
            <a:ext cx="9880106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Despre Clasificarea De Ciuperci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473693" y="1924777"/>
            <a:ext cx="988010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latin typeface="Bahnschrift" panose="020B0502040204020203" pitchFamily="34" charset="0"/>
              </a:rPr>
              <a:t>Problema: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Are origini în Micologie.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Poate fi rezolvată în majoritatea cazurilor de către specialiști, folosind echipamente speciale.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>
                <a:latin typeface="Bahnschrift" panose="020B0502040204020203" pitchFamily="34" charset="0"/>
              </a:rPr>
              <a:t>Nu are o soluție simplă și accesibilă culegătorului de ciuperci de rând.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b="1" dirty="0">
                <a:solidFill>
                  <a:srgbClr val="FF0000"/>
                </a:solidFill>
                <a:latin typeface="Bahnschrift" panose="020B0502040204020203" pitchFamily="34" charset="0"/>
              </a:rPr>
              <a:t>NU</a:t>
            </a:r>
            <a:r>
              <a:rPr lang="ro-RO" sz="2800" dirty="0">
                <a:latin typeface="Bahnschrift" panose="020B0502040204020203" pitchFamily="34" charset="0"/>
              </a:rPr>
              <a:t> poate fi rezolvată complet de către inteligența umană sau artificială, dar ne putem apropia de o soluție.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6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9214"/>
            <a:ext cx="8421688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Încercări anterioare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473693" y="1924777"/>
            <a:ext cx="98801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Bahnschrift" panose="020B0502040204020203" pitchFamily="34" charset="0"/>
              </a:rPr>
              <a:t>Multe metode au fost încercate pentru rezolvarea problemei.</a:t>
            </a:r>
          </a:p>
          <a:p>
            <a:r>
              <a:rPr lang="ro-RO" sz="2400" dirty="0">
                <a:latin typeface="Bahnschrift" panose="020B0502040204020203" pitchFamily="34" charset="0"/>
              </a:rPr>
              <a:t>Printre ele se numără: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Artificial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Decision Trees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K-Nearest Neighbor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Deep Sparse Dictionary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Convolutional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Vision Transformers</a:t>
            </a:r>
          </a:p>
          <a:p>
            <a:r>
              <a:rPr lang="ro-RO" sz="2400" dirty="0">
                <a:latin typeface="Bahnschrift" panose="020B0502040204020203" pitchFamily="34" charset="0"/>
              </a:rPr>
              <a:t>Ultimele două au dat cele mai bune rezultate, așa că pe ele se bazează soluția următoare.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3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9214"/>
            <a:ext cx="8421688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Soluția propusă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473693" y="1924777"/>
            <a:ext cx="9880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Se bazează pe o serie de modele hibrid ce combină Vision Transformers și Convolutional Neural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Încearcă să le îmbine punctele forte și să le amelioreze punctele slabe.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Lucrează direct cu imagini pentru a minimiza intervenția umană.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1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9214"/>
            <a:ext cx="8421688" cy="1325563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Modelele Utilizate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6549F-D1E9-43CC-B917-3FB0FA522E6C}"/>
              </a:ext>
            </a:extLst>
          </p:cNvPr>
          <p:cNvSpPr txBox="1"/>
          <p:nvPr/>
        </p:nvSpPr>
        <p:spPr>
          <a:xfrm>
            <a:off x="2734322" y="2444902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latin typeface="Bahnschrift" panose="020B0502040204020203" pitchFamily="34" charset="0"/>
              </a:rPr>
              <a:t>MobileViT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98813-A62D-4EBB-B19F-17ECF15C1C7C}"/>
              </a:ext>
            </a:extLst>
          </p:cNvPr>
          <p:cNvSpPr txBox="1"/>
          <p:nvPr/>
        </p:nvSpPr>
        <p:spPr>
          <a:xfrm>
            <a:off x="6849121" y="2444902"/>
            <a:ext cx="260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latin typeface="Bahnschrift" panose="020B0502040204020203" pitchFamily="34" charset="0"/>
              </a:rPr>
              <a:t>MobileViTv2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2B7EA-BF9B-462C-AF02-CBEC717C644C}"/>
              </a:ext>
            </a:extLst>
          </p:cNvPr>
          <p:cNvSpPr txBox="1"/>
          <p:nvPr/>
        </p:nvSpPr>
        <p:spPr>
          <a:xfrm>
            <a:off x="3098305" y="4539125"/>
            <a:ext cx="145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latin typeface="Bahnschrift" panose="020B0502040204020203" pitchFamily="34" charset="0"/>
              </a:rPr>
              <a:t>M-ViT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D5E0-24C8-4974-84F0-0E8CDA4D3EDD}"/>
              </a:ext>
            </a:extLst>
          </p:cNvPr>
          <p:cNvSpPr txBox="1"/>
          <p:nvPr/>
        </p:nvSpPr>
        <p:spPr>
          <a:xfrm>
            <a:off x="7236410" y="4539125"/>
            <a:ext cx="183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latin typeface="Bahnschrift" panose="020B0502040204020203" pitchFamily="34" charset="0"/>
              </a:rPr>
              <a:t>M-ViTv2</a:t>
            </a:r>
            <a:endParaRPr lang="en-US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3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6"/>
            <a:ext cx="8421688" cy="911040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MobileViT</a:t>
            </a:r>
            <a:endParaRPr lang="en-US" sz="4400" b="1" cap="none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277646" y="1047566"/>
            <a:ext cx="10076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Primul model care a reușit să combine arhitecturile arhitecturile CNN și ViT într-un singur model light-weight.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Modelul de bază pentru toate celelalte prezentate în această lucrare.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5BD0E-2344-43E3-A2F8-FAE6C65F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03" y="2954587"/>
            <a:ext cx="8274794" cy="31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6"/>
            <a:ext cx="8421688" cy="911040"/>
          </a:xfrm>
        </p:spPr>
        <p:txBody>
          <a:bodyPr>
            <a:normAutofit/>
          </a:bodyPr>
          <a:lstStyle/>
          <a:p>
            <a:r>
              <a:rPr lang="ro-RO" sz="4400" b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MobileViTv2</a:t>
            </a:r>
            <a:endParaRPr lang="en-US" sz="4400" b="1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ro-RO" dirty="0"/>
              <a:t>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o-RO" dirty="0"/>
              <a:t>Licență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10900-A3DA-4DD1-B437-B875FE8514EC}"/>
              </a:ext>
            </a:extLst>
          </p:cNvPr>
          <p:cNvSpPr txBox="1"/>
          <p:nvPr/>
        </p:nvSpPr>
        <p:spPr>
          <a:xfrm>
            <a:off x="1198485" y="1047566"/>
            <a:ext cx="10155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De la același autori ca și primul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Bahnschrift" panose="020B0502040204020203" pitchFamily="34" charset="0"/>
              </a:rPr>
              <a:t>Are aceeași idee de bază ca MobileViT, cu mici diferențe la implementare și o implementare mai optimizată pentru Self-Attention, cu o complexitate liniară, și fără a utiliza operații scumpe, cum ar fi batch matrix multiplication.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84B2B-71FD-49C0-AF1F-F3FD608F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37" y="3456613"/>
            <a:ext cx="6377126" cy="28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315</TotalTime>
  <Words>796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</vt:lpstr>
      <vt:lpstr>Calibri</vt:lpstr>
      <vt:lpstr>Helvetica</vt:lpstr>
      <vt:lpstr>Impact</vt:lpstr>
      <vt:lpstr>Tenorite</vt:lpstr>
      <vt:lpstr>Wingdings</vt:lpstr>
      <vt:lpstr>Monoline</vt:lpstr>
      <vt:lpstr>Clasificare de Ciuperci Sălbatice Utilizând Mijloace Bioinformatice</vt:lpstr>
      <vt:lpstr>Structura Lucrării</vt:lpstr>
      <vt:lpstr>Prezentarea Problemei</vt:lpstr>
      <vt:lpstr>Despre Clasificarea De Ciuperci</vt:lpstr>
      <vt:lpstr>Încercări anterioare</vt:lpstr>
      <vt:lpstr>Soluția propusă</vt:lpstr>
      <vt:lpstr>Modelele Utilizate</vt:lpstr>
      <vt:lpstr>MobileViT</vt:lpstr>
      <vt:lpstr>MobileViTv2</vt:lpstr>
      <vt:lpstr>M-ViT</vt:lpstr>
      <vt:lpstr>M-ViTv2</vt:lpstr>
      <vt:lpstr>Setul de date</vt:lpstr>
      <vt:lpstr>Rezultate</vt:lpstr>
      <vt:lpstr>Rezultate – MobileViT</vt:lpstr>
      <vt:lpstr>Se Poate Și Mai Bine?</vt:lpstr>
      <vt:lpstr>Rezultate – cu pre-antrenare</vt:lpstr>
      <vt:lpstr>Comparație modele</vt:lpstr>
      <vt:lpstr>Aplicația Practică</vt:lpstr>
      <vt:lpstr>DEMO</vt:lpstr>
      <vt:lpstr>Concluzii</vt:lpstr>
      <vt:lpstr>Vă mulțumesc pentru atenția acordată!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ALEXANDRU-EDUARD TOMȘA</dc:creator>
  <cp:lastModifiedBy>ALEXANDRU-EDUARD TOMȘA</cp:lastModifiedBy>
  <cp:revision>60</cp:revision>
  <dcterms:created xsi:type="dcterms:W3CDTF">2024-09-04T10:50:36Z</dcterms:created>
  <dcterms:modified xsi:type="dcterms:W3CDTF">2024-09-04T18:34:24Z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